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7" r:id="rId1"/>
  </p:sldMasterIdLst>
  <p:sldIdLst>
    <p:sldId id="256" r:id="rId2"/>
    <p:sldId id="258" r:id="rId3"/>
    <p:sldId id="260" r:id="rId4"/>
    <p:sldId id="263" r:id="rId5"/>
    <p:sldId id="267" r:id="rId6"/>
    <p:sldId id="273" r:id="rId7"/>
    <p:sldId id="262" r:id="rId8"/>
    <p:sldId id="264" r:id="rId9"/>
    <p:sldId id="261" r:id="rId10"/>
    <p:sldId id="270" r:id="rId11"/>
    <p:sldId id="274" r:id="rId12"/>
    <p:sldId id="269" r:id="rId13"/>
    <p:sldId id="266" r:id="rId14"/>
    <p:sldId id="275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9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9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144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3488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75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103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995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701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3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36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4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13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2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66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34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6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0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91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8EC41B9-2D25-48A6-BC40-DA8F79F3E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F21547-A433-450A-B2A3-930DCFAB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24"/>
          <a:stretch/>
        </p:blipFill>
        <p:spPr>
          <a:xfrm>
            <a:off x="0" y="0"/>
            <a:ext cx="3496235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30486" y="4235225"/>
            <a:ext cx="10916365" cy="1137554"/>
          </a:xfrm>
        </p:spPr>
        <p:txBody>
          <a:bodyPr>
            <a:normAutofit/>
          </a:bodyPr>
          <a:lstStyle/>
          <a:p>
            <a:r>
              <a:rPr lang="hu-HU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VÍZBŐL - LEVEGŐBŐL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37817" y="5177786"/>
            <a:ext cx="10916365" cy="62506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endParaRPr lang="hu-HU" sz="16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hu-HU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RÉSZBŐL EGÉSZET</a:t>
            </a:r>
          </a:p>
          <a:p>
            <a:pPr>
              <a:lnSpc>
                <a:spcPct val="110000"/>
              </a:lnSpc>
            </a:pPr>
            <a:r>
              <a:rPr lang="hu-HU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3.osztály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3B520B-D7E7-436A-B263-0682940B4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0" r="21258"/>
          <a:stretch/>
        </p:blipFill>
        <p:spPr>
          <a:xfrm>
            <a:off x="0" y="4238951"/>
            <a:ext cx="9600237" cy="2619049"/>
          </a:xfrm>
          <a:prstGeom prst="rect">
            <a:avLst/>
          </a:prstGeom>
        </p:spPr>
      </p:pic>
      <p:pic>
        <p:nvPicPr>
          <p:cNvPr id="5" name="Kép 4" descr="A képen rajz, festmény, Gyermekrajz, művészet látható&#10;&#10;Automatikusan generált leírás">
            <a:extLst>
              <a:ext uri="{FF2B5EF4-FFF2-40B4-BE49-F238E27FC236}">
                <a16:creationId xmlns:a16="http://schemas.microsoft.com/office/drawing/2014/main" id="{356FDB7C-0EA4-023F-2741-8C892DC53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812" y="310472"/>
            <a:ext cx="6290776" cy="4107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4143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65E2D7E-B7BD-404F-9F71-D6620D37B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46F2B05-D14A-46C1-B94D-81BAFA34C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DC21F734-A85A-4FEA-8CB8-6C72B8195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ép 4" descr="A képen Gyermekrajz, kézírás, irodaszerek, személy látható&#10;&#10;Automatikusan generált leírás">
            <a:extLst>
              <a:ext uri="{FF2B5EF4-FFF2-40B4-BE49-F238E27FC236}">
                <a16:creationId xmlns:a16="http://schemas.microsoft.com/office/drawing/2014/main" id="{0BA9403E-C2B0-13C6-520C-595535469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25971" y="1887910"/>
            <a:ext cx="5477041" cy="3082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 descr="A képen Gyermekrajz, festmény, művészet, rajz látható&#10;&#10;Automatikusan generált leírás">
            <a:extLst>
              <a:ext uri="{FF2B5EF4-FFF2-40B4-BE49-F238E27FC236}">
                <a16:creationId xmlns:a16="http://schemas.microsoft.com/office/drawing/2014/main" id="{45DA8AE0-7F46-B42D-CDCD-667E35B14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9496" y="476250"/>
            <a:ext cx="3994804" cy="561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 descr="A képen kültéri, fű, játszótér, talaj látható&#10;&#10;Automatikusan generált leírás">
            <a:extLst>
              <a:ext uri="{FF2B5EF4-FFF2-40B4-BE49-F238E27FC236}">
                <a16:creationId xmlns:a16="http://schemas.microsoft.com/office/drawing/2014/main" id="{1B318612-E4F5-0072-3345-880E9E7F7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6981" y="2216998"/>
            <a:ext cx="3791415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824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Gyermekrajz, zöld, fű, művészet látható&#10;&#10;Automatikusan generált leírás">
            <a:extLst>
              <a:ext uri="{FF2B5EF4-FFF2-40B4-BE49-F238E27FC236}">
                <a16:creationId xmlns:a16="http://schemas.microsoft.com/office/drawing/2014/main" id="{C7D9627F-B6A6-861D-1F2C-F6171BF5A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59" y="297259"/>
            <a:ext cx="8797081" cy="5858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2766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4518" y="223083"/>
            <a:ext cx="10515600" cy="1325563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913773" y="1690688"/>
            <a:ext cx="10895049" cy="3424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b="1" cap="none" dirty="0">
                <a:latin typeface="+mj-lt"/>
              </a:rPr>
              <a:t>- HOZZÁTOK KI AZ ELKÉSZÜLT RAJZAITOKAT!</a:t>
            </a:r>
          </a:p>
          <a:p>
            <a:pPr>
              <a:buFontTx/>
              <a:buChar char="-"/>
            </a:pPr>
            <a:r>
              <a:rPr lang="hu-HU" sz="2400" b="1" cap="none" dirty="0">
                <a:latin typeface="+mj-lt"/>
              </a:rPr>
              <a:t>HOGYAN TUDNÁTOK CSOPORTOSÍTANI A KÉPEKET?</a:t>
            </a:r>
          </a:p>
          <a:p>
            <a:pPr>
              <a:buFontTx/>
              <a:buChar char="-"/>
            </a:pPr>
            <a:r>
              <a:rPr lang="hu-HU" sz="2400" b="1" cap="none" dirty="0">
                <a:latin typeface="+mj-lt"/>
              </a:rPr>
              <a:t>MELYIK KAPCSOLÓDIK A VÍZHEZ, MELYIK A LEVEGŐHÖZ?</a:t>
            </a:r>
          </a:p>
          <a:p>
            <a:pPr>
              <a:buFontTx/>
              <a:buChar char="-"/>
            </a:pPr>
            <a:r>
              <a:rPr lang="hu-HU" sz="2400" b="1" cap="none" dirty="0">
                <a:latin typeface="+mj-lt"/>
              </a:rPr>
              <a:t>MELYIK A KERTHEZ, MELYIK A HÁZ BELSEJÉHEZ?</a:t>
            </a:r>
          </a:p>
          <a:p>
            <a:pPr>
              <a:buFontTx/>
              <a:buChar char="-"/>
            </a:pPr>
            <a:r>
              <a:rPr lang="hu-HU" sz="2400" b="1" cap="none" dirty="0">
                <a:latin typeface="+mj-lt"/>
              </a:rPr>
              <a:t>MILYEN SZEREPET TÖLT BE AZ ÉLETÜNKBEN A VÍZ ÉS A LEVEGŐ?</a:t>
            </a:r>
          </a:p>
          <a:p>
            <a:pPr>
              <a:buFontTx/>
              <a:buChar char="-"/>
            </a:pPr>
            <a:endParaRPr lang="hu-HU" sz="2400" b="1" cap="none" dirty="0">
              <a:latin typeface="+mj-lt"/>
            </a:endParaRPr>
          </a:p>
          <a:p>
            <a:pPr>
              <a:buFontTx/>
              <a:buChar char="-"/>
            </a:pPr>
            <a:r>
              <a:rPr lang="hu-HU" sz="2400" b="1" cap="none" dirty="0">
                <a:latin typeface="+mj-lt"/>
              </a:rPr>
              <a:t>A RAJZOLÁS KÖZBEN MI VOLT A LEGÉRDEKESEBB, ÉLMÉNYTELIBB SZÁMOTOKRA? SZÍVESEN RAJZOLTATOK EGYÜTT? </a:t>
            </a:r>
          </a:p>
          <a:p>
            <a:endParaRPr lang="hu-HU" sz="2400" b="1" cap="non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197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1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Gyermekrajz, rajz, festmény, festék látható&#10;&#10;Automatikusan generált leírás">
            <a:extLst>
              <a:ext uri="{FF2B5EF4-FFF2-40B4-BE49-F238E27FC236}">
                <a16:creationId xmlns:a16="http://schemas.microsoft.com/office/drawing/2014/main" id="{585AC939-3E49-0CB6-1DBA-C0AA7AE80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075" y="1245474"/>
            <a:ext cx="6119349" cy="4367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 descr="A képen konyhagép, berendezés, mosógép, mosás látható&#10;&#10;Automatikusan generált leírás">
            <a:extLst>
              <a:ext uri="{FF2B5EF4-FFF2-40B4-BE49-F238E27FC236}">
                <a16:creationId xmlns:a16="http://schemas.microsoft.com/office/drawing/2014/main" id="{3007E0FB-F685-403B-FBDE-4876AF040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6878" y="2226049"/>
            <a:ext cx="4275298" cy="240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2745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Gyermekrajz, művészet, festmény, festék látható&#10;&#10;Automatikusan generált leírás">
            <a:extLst>
              <a:ext uri="{FF2B5EF4-FFF2-40B4-BE49-F238E27FC236}">
                <a16:creationId xmlns:a16="http://schemas.microsoft.com/office/drawing/2014/main" id="{6A6F1F69-6044-9692-716E-99ED55B72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164" y="353427"/>
            <a:ext cx="8161280" cy="5710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4130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rajz, vázlat, személy, Gyermekrajz látható&#10;&#10;Automatikusan generált leírás">
            <a:extLst>
              <a:ext uri="{FF2B5EF4-FFF2-40B4-BE49-F238E27FC236}">
                <a16:creationId xmlns:a16="http://schemas.microsoft.com/office/drawing/2014/main" id="{DF748FE4-FFD8-392D-EDA4-5EAAD1FA9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142522" y="1076325"/>
            <a:ext cx="8361422" cy="470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 descr="A képen növény, kültéri, öntözőkanna, szobanövény látható&#10;&#10;Automatikusan generált leírás">
            <a:extLst>
              <a:ext uri="{FF2B5EF4-FFF2-40B4-BE49-F238E27FC236}">
                <a16:creationId xmlns:a16="http://schemas.microsoft.com/office/drawing/2014/main" id="{FD07A815-E42D-2696-FCFD-57BCAEBE0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169" y="2632693"/>
            <a:ext cx="3067050" cy="1725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911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művészet, festmény, növény látható&#10;&#10;Automatikusan generált leírás">
            <a:extLst>
              <a:ext uri="{FF2B5EF4-FFF2-40B4-BE49-F238E27FC236}">
                <a16:creationId xmlns:a16="http://schemas.microsoft.com/office/drawing/2014/main" id="{9338B5B0-007D-C152-6A6F-4A2D84400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39361" y="1728608"/>
            <a:ext cx="5747856" cy="323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 descr="A képen kültéri, épület, talaj, aknavető látható&#10;&#10;Automatikusan generált leírás">
            <a:extLst>
              <a:ext uri="{FF2B5EF4-FFF2-40B4-BE49-F238E27FC236}">
                <a16:creationId xmlns:a16="http://schemas.microsoft.com/office/drawing/2014/main" id="{97F9598D-7F6B-4A4B-0719-E23D57558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11522" y="2501245"/>
            <a:ext cx="3564408" cy="2005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2227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4" y="770915"/>
            <a:ext cx="3397623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ESZKÖZÖK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70BBF8E-A613-A6B9-191C-D71E60AABD9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u-HU" dirty="0"/>
              <a:t>A/4-es lapra nyomtatott fotórészletek</a:t>
            </a:r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sz="1600" dirty="0" err="1"/>
              <a:t>LAPONként</a:t>
            </a:r>
            <a:r>
              <a:rPr lang="hu-HU" sz="1600" dirty="0"/>
              <a:t> 2-3 legyen, hogy választhassanak</a:t>
            </a:r>
          </a:p>
          <a:p>
            <a:r>
              <a:rPr lang="hu-HU" dirty="0"/>
              <a:t>Grafit- és színes ceruzák</a:t>
            </a:r>
          </a:p>
          <a:p>
            <a:r>
              <a:rPr lang="hu-HU" dirty="0"/>
              <a:t>Filctollak</a:t>
            </a:r>
          </a:p>
          <a:p>
            <a:r>
              <a:rPr lang="hu-HU" dirty="0"/>
              <a:t>Zsírkréta vagy olajpasztell</a:t>
            </a:r>
          </a:p>
          <a:p>
            <a:r>
              <a:rPr lang="hu-HU" dirty="0"/>
              <a:t>vonalzó</a:t>
            </a:r>
          </a:p>
        </p:txBody>
      </p:sp>
      <p:pic>
        <p:nvPicPr>
          <p:cNvPr id="5" name="Kép 4" descr="A képen szöveg, íróeszköz, irodaszerek, írószer látható&#10;&#10;Automatikusan generált leírás">
            <a:extLst>
              <a:ext uri="{FF2B5EF4-FFF2-40B4-BE49-F238E27FC236}">
                <a16:creationId xmlns:a16="http://schemas.microsoft.com/office/drawing/2014/main" id="{ACBB14D1-FACD-71FB-2827-EE3547982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24" y="767487"/>
            <a:ext cx="3180631" cy="502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023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2410" y="0"/>
            <a:ext cx="10364451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PEDAGÓGIAI CÉLOK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060282" y="1522618"/>
            <a:ext cx="10363826" cy="4912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Vizuális nevelés: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Konvertáló képesség, a rész-egész viszony felismerése, hiányos rajzok kiegészítése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Karakterérzék, formaérzék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Vizuális memória fejlesztése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A komponálás képességének fejlesztése </a:t>
            </a:r>
          </a:p>
          <a:p>
            <a:pPr marL="0" indent="0">
              <a:buNone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Szociális kompetenciafejlesztés: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Egyéni látásmód hangsúlyozása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Együttműködési képesség fejlesztése</a:t>
            </a:r>
          </a:p>
          <a:p>
            <a:pPr marL="0" indent="0">
              <a:buNone/>
            </a:pPr>
            <a:endParaRPr lang="hu-HU" sz="2400" dirty="0">
              <a:latin typeface="+mj-lt"/>
            </a:endParaRP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0990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7983" y="400594"/>
            <a:ext cx="10364451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óra menete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738977" y="1888122"/>
            <a:ext cx="10363826" cy="4573639"/>
          </a:xfrm>
        </p:spPr>
        <p:txBody>
          <a:bodyPr/>
          <a:lstStyle/>
          <a:p>
            <a:pPr marL="0" indent="0">
              <a:buNone/>
            </a:pP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ráhangolódás</a:t>
            </a:r>
          </a:p>
          <a:p>
            <a:pPr marL="0" indent="0">
              <a:buNone/>
            </a:pP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az alkotófolyamat lépései:</a:t>
            </a:r>
          </a:p>
          <a:p>
            <a:pPr marL="457200" lvl="1" indent="0">
              <a:buNone/>
            </a:pPr>
            <a:r>
              <a:rPr lang="hu-HU" sz="2800" dirty="0">
                <a:latin typeface="+mj-lt"/>
              </a:rPr>
              <a:t>    </a:t>
            </a:r>
            <a:r>
              <a:rPr lang="hu-HU" sz="2400" b="1" dirty="0">
                <a:latin typeface="+mj-lt"/>
              </a:rPr>
              <a:t>1. A képrészletek értelmezése, ötletgyűjtés</a:t>
            </a: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     2. Kiegészítés egésszé</a:t>
            </a: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     3. színezés</a:t>
            </a:r>
          </a:p>
          <a:p>
            <a:pPr marL="457200" lvl="1" indent="0">
              <a:buNone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reflexió</a:t>
            </a:r>
          </a:p>
          <a:p>
            <a:pPr lvl="1"/>
            <a:endParaRPr lang="hu-HU" sz="2800" dirty="0"/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809586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790" y="924419"/>
            <a:ext cx="10515600" cy="1490307"/>
          </a:xfrm>
        </p:spPr>
        <p:txBody>
          <a:bodyPr>
            <a:normAutofit fontScale="90000"/>
          </a:bodyPr>
          <a:lstStyle/>
          <a:p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Ráhangolódás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100" dirty="0"/>
              <a:t>beszélgetés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sz="2400" dirty="0"/>
            </a:br>
            <a:br>
              <a:rPr lang="hu-HU" sz="2400" dirty="0"/>
            </a:br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73B04D5-B35D-4576-1615-AB3492E1B7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8677" y="2057997"/>
            <a:ext cx="10363826" cy="4770555"/>
          </a:xfrm>
        </p:spPr>
        <p:txBody>
          <a:bodyPr/>
          <a:lstStyle/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r>
              <a:rPr lang="hu-HU" dirty="0"/>
              <a:t>	Jártam – keltem a közvetlen környezetemben, és fotóztam nektek. </a:t>
            </a:r>
          </a:p>
          <a:p>
            <a:pPr marL="0" indent="0">
              <a:buNone/>
            </a:pPr>
            <a:r>
              <a:rPr lang="hu-HU" dirty="0"/>
              <a:t>	A fotókból kivágtam egy-egy részletet, ezeket hoztam ma el. Kivetítem.</a:t>
            </a:r>
          </a:p>
          <a:p>
            <a:pPr marL="0" indent="0">
              <a:buNone/>
            </a:pPr>
            <a:r>
              <a:rPr lang="hu-HU" dirty="0"/>
              <a:t>	Felismeritek-e, hol készültek, mit ábrázolnak?</a:t>
            </a:r>
          </a:p>
          <a:p>
            <a:pPr marL="0" indent="0">
              <a:buNone/>
            </a:pPr>
            <a:r>
              <a:rPr lang="hu-HU" dirty="0"/>
              <a:t>	Felfedezitek-e, hogyan kapcsolódnak ezek a fotók az elmúlt 	foglalkozások témájához? Tudnátok-e csoportosítani őket?</a:t>
            </a:r>
          </a:p>
        </p:txBody>
      </p:sp>
    </p:spTree>
    <p:extLst>
      <p:ext uri="{BB962C8B-B14F-4D97-AF65-F5344CB8AC3E}">
        <p14:creationId xmlns:p14="http://schemas.microsoft.com/office/powerpoint/2010/main" val="157621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ültéri, épület, talaj, aknavető látható&#10;&#10;Automatikusan generált leírás">
            <a:extLst>
              <a:ext uri="{FF2B5EF4-FFF2-40B4-BE49-F238E27FC236}">
                <a16:creationId xmlns:a16="http://schemas.microsoft.com/office/drawing/2014/main" id="{B85BCD27-C82A-775D-F6AC-9E804D13F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0519" y="1422057"/>
            <a:ext cx="2981323" cy="1677725"/>
          </a:xfrm>
          <a:prstGeom prst="rect">
            <a:avLst/>
          </a:prstGeom>
        </p:spPr>
      </p:pic>
      <p:pic>
        <p:nvPicPr>
          <p:cNvPr id="5" name="Kép 4" descr="A képen gyümölcs, fedett pályás, tál, étel látható&#10;&#10;Automatikusan generált leírás">
            <a:extLst>
              <a:ext uri="{FF2B5EF4-FFF2-40B4-BE49-F238E27FC236}">
                <a16:creationId xmlns:a16="http://schemas.microsoft.com/office/drawing/2014/main" id="{557B0402-992A-47EC-E83D-EA6577335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712" y="119254"/>
            <a:ext cx="2213006" cy="1819275"/>
          </a:xfrm>
          <a:prstGeom prst="rect">
            <a:avLst/>
          </a:prstGeom>
        </p:spPr>
      </p:pic>
      <p:pic>
        <p:nvPicPr>
          <p:cNvPr id="7" name="Kép 6" descr="A képen növény, kültéri, öntözőkanna, szobanövény látható&#10;&#10;Automatikusan generált leírás">
            <a:extLst>
              <a:ext uri="{FF2B5EF4-FFF2-40B4-BE49-F238E27FC236}">
                <a16:creationId xmlns:a16="http://schemas.microsoft.com/office/drawing/2014/main" id="{601F8E74-D0F0-4E6F-C2E4-210441ECD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22522" y="2713920"/>
            <a:ext cx="2457450" cy="1382918"/>
          </a:xfrm>
          <a:prstGeom prst="rect">
            <a:avLst/>
          </a:prstGeom>
        </p:spPr>
      </p:pic>
      <p:pic>
        <p:nvPicPr>
          <p:cNvPr id="9" name="Kép 8" descr="A képen személy, szeg, Ujj, hüvelykujj látható&#10;&#10;Automatikusan generált leírás">
            <a:extLst>
              <a:ext uri="{FF2B5EF4-FFF2-40B4-BE49-F238E27FC236}">
                <a16:creationId xmlns:a16="http://schemas.microsoft.com/office/drawing/2014/main" id="{B6633172-E6E9-66B6-F9A8-D4F35797C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856" y="2176654"/>
            <a:ext cx="1720938" cy="210959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8307136-EA4B-AAFC-E2CA-D083BF43C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965576" y="892549"/>
            <a:ext cx="3429000" cy="1929653"/>
          </a:xfrm>
          <a:prstGeom prst="rect">
            <a:avLst/>
          </a:prstGeom>
        </p:spPr>
      </p:pic>
      <p:pic>
        <p:nvPicPr>
          <p:cNvPr id="13" name="Kép 12" descr="A képen konyhagép, berendezés, mosógép, mosás látható&#10;&#10;Automatikusan generált leírás">
            <a:extLst>
              <a:ext uri="{FF2B5EF4-FFF2-40B4-BE49-F238E27FC236}">
                <a16:creationId xmlns:a16="http://schemas.microsoft.com/office/drawing/2014/main" id="{8B6DAEA5-A5E2-E3AC-649B-83435EC04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86697" y="4518450"/>
            <a:ext cx="2348079" cy="1321370"/>
          </a:xfrm>
          <a:prstGeom prst="rect">
            <a:avLst/>
          </a:prstGeom>
        </p:spPr>
      </p:pic>
      <p:pic>
        <p:nvPicPr>
          <p:cNvPr id="15" name="Kép 14" descr="A képen konténer, üveg, Ivóedények, asztali kerámiaáru látható&#10;&#10;Automatikusan generált leírás">
            <a:extLst>
              <a:ext uri="{FF2B5EF4-FFF2-40B4-BE49-F238E27FC236}">
                <a16:creationId xmlns:a16="http://schemas.microsoft.com/office/drawing/2014/main" id="{2BFF5417-7FFB-F40D-AA8D-6E8521FF0B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3756" y="4024312"/>
            <a:ext cx="3435970" cy="1933575"/>
          </a:xfrm>
          <a:prstGeom prst="rect">
            <a:avLst/>
          </a:prstGeom>
        </p:spPr>
      </p:pic>
      <p:pic>
        <p:nvPicPr>
          <p:cNvPr id="17" name="Kép 16" descr="A képen kültéri, fű, játszótér, talaj látható&#10;&#10;Automatikusan generált leírás">
            <a:extLst>
              <a:ext uri="{FF2B5EF4-FFF2-40B4-BE49-F238E27FC236}">
                <a16:creationId xmlns:a16="http://schemas.microsoft.com/office/drawing/2014/main" id="{C8F74F29-1C31-699F-8A40-812020A9B2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9397253" y="1326543"/>
            <a:ext cx="2544442" cy="1431872"/>
          </a:xfrm>
          <a:prstGeom prst="rect">
            <a:avLst/>
          </a:prstGeom>
        </p:spPr>
      </p:pic>
      <p:pic>
        <p:nvPicPr>
          <p:cNvPr id="19" name="Kép 18" descr="A képen folyadék, víz, ital, Átlátszó anyag látható&#10;&#10;Automatikusan generált leírás">
            <a:extLst>
              <a:ext uri="{FF2B5EF4-FFF2-40B4-BE49-F238E27FC236}">
                <a16:creationId xmlns:a16="http://schemas.microsoft.com/office/drawing/2014/main" id="{655F432D-63C9-D028-77E7-5DAED8F807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997023" y="4524375"/>
            <a:ext cx="2014839" cy="1828800"/>
          </a:xfrm>
          <a:prstGeom prst="rect">
            <a:avLst/>
          </a:prstGeom>
        </p:spPr>
      </p:pic>
      <p:pic>
        <p:nvPicPr>
          <p:cNvPr id="21" name="Kép 20" descr="A képen gyümölcs, Természetes élelmiszerek, termény, Magtalan gyümölcs látható&#10;&#10;Automatikusan generált leírás">
            <a:extLst>
              <a:ext uri="{FF2B5EF4-FFF2-40B4-BE49-F238E27FC236}">
                <a16:creationId xmlns:a16="http://schemas.microsoft.com/office/drawing/2014/main" id="{7C2C2161-1033-FBE1-5660-517D01E436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2131" y="4738879"/>
            <a:ext cx="1674581" cy="171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72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9269" y="113211"/>
            <a:ext cx="6679474" cy="1776548"/>
          </a:xfrm>
        </p:spPr>
        <p:txBody>
          <a:bodyPr>
            <a:normAutofit/>
          </a:bodyPr>
          <a:lstStyle/>
          <a:p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Az alkotófolyamat lépései</a:t>
            </a:r>
            <a:b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1. </a:t>
            </a:r>
            <a:r>
              <a:rPr lang="hu-HU" sz="2400" b="1" dirty="0">
                <a:latin typeface="+mj-lt"/>
              </a:rPr>
              <a:t>A képrészletek értelmezése, ötletgyűjtés</a:t>
            </a:r>
            <a:br>
              <a:rPr lang="hu-HU" sz="2400" b="1" dirty="0">
                <a:latin typeface="+mj-lt"/>
              </a:rPr>
            </a:b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22343" y="1889758"/>
            <a:ext cx="6339840" cy="4621877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cap="none" dirty="0">
                <a:latin typeface="+mj-lt"/>
                <a:cs typeface="Arial" panose="020B0604020202020204" pitchFamily="34" charset="0"/>
              </a:rPr>
              <a:t>Egyesével nézzük végig a fotókat! Gondolatban egészítsétek ki a hiányzó részletekkel!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cap="none" dirty="0">
                <a:latin typeface="+mj-lt"/>
                <a:cs typeface="Arial" panose="020B0604020202020204" pitchFamily="34" charset="0"/>
              </a:rPr>
              <a:t>Mi lehetett a helyszín, mik vehették körbe a fotón látható tárgyakat? Soroljatok minél többet!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cap="none" dirty="0">
                <a:latin typeface="+mj-lt"/>
                <a:cs typeface="Arial" panose="020B0604020202020204" pitchFamily="34" charset="0"/>
              </a:rPr>
              <a:t>Egyedül vagy párban szeretnétek-e rajzolni? Üljetek a padban eszerint!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cap="none" dirty="0">
                <a:latin typeface="+mj-lt"/>
                <a:cs typeface="Arial" panose="020B0604020202020204" pitchFamily="34" charset="0"/>
              </a:rPr>
              <a:t>A fotók közül is választhattok!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cap="none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Kép 6" descr="A képen szöveg, papír, boríték, Papíráru látható&#10;&#10;Automatikusan generált leírás">
            <a:extLst>
              <a:ext uri="{FF2B5EF4-FFF2-40B4-BE49-F238E27FC236}">
                <a16:creationId xmlns:a16="http://schemas.microsoft.com/office/drawing/2014/main" id="{6691B2D4-2535-CBDD-9FC8-77935E2C4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018" y="888871"/>
            <a:ext cx="2781396" cy="471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6121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35547" y="175987"/>
            <a:ext cx="8434412" cy="995641"/>
          </a:xfrm>
        </p:spPr>
        <p:txBody>
          <a:bodyPr>
            <a:norm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2. </a:t>
            </a:r>
            <a:r>
              <a:rPr lang="hu-HU" sz="3200" b="1" dirty="0">
                <a:latin typeface="+mj-lt"/>
              </a:rPr>
              <a:t>Kiegészítés egésszé</a:t>
            </a:r>
            <a:br>
              <a:rPr lang="hu-HU" sz="3200" b="1" dirty="0">
                <a:latin typeface="+mj-lt"/>
              </a:rPr>
            </a:b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15618" y="2070035"/>
            <a:ext cx="6496595" cy="3158348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cap="none" dirty="0">
                <a:latin typeface="+mj-lt"/>
                <a:cs typeface="Arial" panose="020B0604020202020204" pitchFamily="34" charset="0"/>
              </a:rPr>
              <a:t>A fotók kiegészítéséhez használhattok vonalzót, ez segít a meglévő vonalak folytatásában.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cap="none" dirty="0">
                <a:latin typeface="+mj-lt"/>
                <a:cs typeface="Arial" panose="020B0604020202020204" pitchFamily="34" charset="0"/>
              </a:rPr>
              <a:t>Egészítsétek ki először a felismert nagyobb tárgyakat, aztán rajzoljátok meg az apróbb részleteket is!</a:t>
            </a:r>
          </a:p>
        </p:txBody>
      </p:sp>
      <p:pic>
        <p:nvPicPr>
          <p:cNvPr id="6" name="Kép 5" descr="A képen rajz, Gyermekrajz, vázlat, személy látható&#10;&#10;Automatikusan generált leírás">
            <a:extLst>
              <a:ext uri="{FF2B5EF4-FFF2-40B4-BE49-F238E27FC236}">
                <a16:creationId xmlns:a16="http://schemas.microsoft.com/office/drawing/2014/main" id="{B72E366F-7697-A0BD-8A3E-55498232F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7891" y="2070035"/>
            <a:ext cx="5120674" cy="307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489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0419" y="161182"/>
            <a:ext cx="6357258" cy="1523999"/>
          </a:xfrm>
        </p:spPr>
        <p:txBody>
          <a:bodyPr>
            <a:norm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színezés 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20419" y="2921840"/>
            <a:ext cx="6013816" cy="3278819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cap="none" dirty="0">
                <a:latin typeface="+mj-lt"/>
              </a:rPr>
              <a:t>Az eredeti tárgyak színéhez leghasonlóbbat válasszátok a színezéshez!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cap="none" dirty="0">
                <a:latin typeface="+mj-lt"/>
              </a:rPr>
              <a:t>Használhattok filcet, színes ceruzát, pasztellt is. Figyeljétek meg, hogy melyik eszköz alkalmas az apróbb részletezéshez, melyik a nagyobb háttér kitöltéséhez!</a:t>
            </a:r>
          </a:p>
        </p:txBody>
      </p:sp>
      <p:pic>
        <p:nvPicPr>
          <p:cNvPr id="5" name="Kép 4" descr="A képen Gyermekrajz, rajz, művészet, festmény látható&#10;&#10;Automatikusan generált leírás">
            <a:extLst>
              <a:ext uri="{FF2B5EF4-FFF2-40B4-BE49-F238E27FC236}">
                <a16:creationId xmlns:a16="http://schemas.microsoft.com/office/drawing/2014/main" id="{20228EDD-19C4-D44E-5120-E2DE7E5B2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235" y="547089"/>
            <a:ext cx="5518135" cy="351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4514472"/>
      </p:ext>
    </p:extLst>
  </p:cSld>
  <p:clrMapOvr>
    <a:masterClrMapping/>
  </p:clrMapOvr>
</p:sld>
</file>

<file path=ppt/theme/theme1.xml><?xml version="1.0" encoding="utf-8"?>
<a:theme xmlns:a="http://schemas.openxmlformats.org/drawingml/2006/main" name="Cseppecske">
  <a:themeElements>
    <a:clrScheme name="Cseppecsk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TM04033925[[fn=Cseppecske]]</Template>
  <TotalTime>596</TotalTime>
  <Words>355</Words>
  <Application>Microsoft Office PowerPoint</Application>
  <PresentationFormat>Widescreen</PresentationFormat>
  <Paragraphs>55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Cseppecske</vt:lpstr>
      <vt:lpstr>VÍZBŐL - LEVEGŐBŐL</vt:lpstr>
      <vt:lpstr> ESZKÖZÖK</vt:lpstr>
      <vt:lpstr>PEDAGÓGIAI CÉLOK</vt:lpstr>
      <vt:lpstr>Az óra menete</vt:lpstr>
      <vt:lpstr> Ráhangolódás beszélgetés     </vt:lpstr>
      <vt:lpstr>PowerPoint Presentation</vt:lpstr>
      <vt:lpstr>Az alkotófolyamat lépései  1. A képrészletek értelmezése, ötletgyűjtés </vt:lpstr>
      <vt:lpstr>2. Kiegészítés egésszé </vt:lpstr>
      <vt:lpstr>3. színezés </vt:lpstr>
      <vt:lpstr>PowerPoint Presentation</vt:lpstr>
      <vt:lpstr>PowerPoint Presentation</vt:lpstr>
      <vt:lpstr>reflexió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Vízi birodalom</dc:title>
  <dc:creator>Kiss Sára</dc:creator>
  <cp:lastModifiedBy>Revák Gyuláné</cp:lastModifiedBy>
  <cp:revision>77</cp:revision>
  <dcterms:created xsi:type="dcterms:W3CDTF">2023-01-31T15:41:25Z</dcterms:created>
  <dcterms:modified xsi:type="dcterms:W3CDTF">2025-09-18T05:56:02Z</dcterms:modified>
</cp:coreProperties>
</file>