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63" r:id="rId5"/>
    <p:sldId id="259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F5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CEEC-BDE8-4A45-B691-0B4AB5061C64}" type="datetimeFigureOut">
              <a:rPr lang="hu-HU" smtClean="0"/>
              <a:t>2023. 11. 05.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ADC0-431E-4F50-939E-F9ED7E513EE8}" type="slidenum">
              <a:rPr lang="hu-HU" smtClean="0"/>
              <a:t>‹#›</a:t>
            </a:fld>
            <a:endParaRPr lang="hu-H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9086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CEEC-BDE8-4A45-B691-0B4AB5061C64}" type="datetimeFigureOut">
              <a:rPr lang="hu-HU" smtClean="0"/>
              <a:t>2023. 11. 05.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ADC0-431E-4F50-939E-F9ED7E513E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47024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CEEC-BDE8-4A45-B691-0B4AB5061C64}" type="datetimeFigureOut">
              <a:rPr lang="hu-HU" smtClean="0"/>
              <a:t>2023. 11. 05.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ADC0-431E-4F50-939E-F9ED7E513E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54537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CEEC-BDE8-4A45-B691-0B4AB5061C64}" type="datetimeFigureOut">
              <a:rPr lang="hu-HU" smtClean="0"/>
              <a:t>2023. 11. 05.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ADC0-431E-4F50-939E-F9ED7E513EE8}" type="slidenum">
              <a:rPr lang="hu-HU" smtClean="0"/>
              <a:t>‹#›</a:t>
            </a:fld>
            <a:endParaRPr lang="hu-H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22578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CEEC-BDE8-4A45-B691-0B4AB5061C64}" type="datetimeFigureOut">
              <a:rPr lang="hu-HU" smtClean="0"/>
              <a:t>2023. 11. 05.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ADC0-431E-4F50-939E-F9ED7E513E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82756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CEEC-BDE8-4A45-B691-0B4AB5061C64}" type="datetimeFigureOut">
              <a:rPr lang="hu-HU" smtClean="0"/>
              <a:t>2023. 11. 05.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ADC0-431E-4F50-939E-F9ED7E513EE8}" type="slidenum">
              <a:rPr lang="hu-HU" smtClean="0"/>
              <a:t>‹#›</a:t>
            </a:fld>
            <a:endParaRPr lang="hu-H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63808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CEEC-BDE8-4A45-B691-0B4AB5061C64}" type="datetimeFigureOut">
              <a:rPr lang="hu-HU" smtClean="0"/>
              <a:t>2023. 11. 05.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ADC0-431E-4F50-939E-F9ED7E513E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040013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CEEC-BDE8-4A45-B691-0B4AB5061C64}" type="datetimeFigureOut">
              <a:rPr lang="hu-HU" smtClean="0"/>
              <a:t>2023. 11. 05.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ADC0-431E-4F50-939E-F9ED7E513E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155175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CEEC-BDE8-4A45-B691-0B4AB5061C64}" type="datetimeFigureOut">
              <a:rPr lang="hu-HU" smtClean="0"/>
              <a:t>2023. 11. 05.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ADC0-431E-4F50-939E-F9ED7E513E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00427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CEEC-BDE8-4A45-B691-0B4AB5061C64}" type="datetimeFigureOut">
              <a:rPr lang="hu-HU" smtClean="0"/>
              <a:t>2023. 11. 05.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ADC0-431E-4F50-939E-F9ED7E513E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3631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CEEC-BDE8-4A45-B691-0B4AB5061C64}" type="datetimeFigureOut">
              <a:rPr lang="hu-HU" smtClean="0"/>
              <a:t>2023. 11. 05.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ADC0-431E-4F50-939E-F9ED7E513E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44718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CEEC-BDE8-4A45-B691-0B4AB5061C64}" type="datetimeFigureOut">
              <a:rPr lang="hu-HU" smtClean="0"/>
              <a:t>2023. 11. 05.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ADC0-431E-4F50-939E-F9ED7E513E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59040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CEEC-BDE8-4A45-B691-0B4AB5061C64}" type="datetimeFigureOut">
              <a:rPr lang="hu-HU" smtClean="0"/>
              <a:t>2023. 11. 05.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ADC0-431E-4F50-939E-F9ED7E513E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55349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CEEC-BDE8-4A45-B691-0B4AB5061C64}" type="datetimeFigureOut">
              <a:rPr lang="hu-HU" smtClean="0"/>
              <a:t>2023. 11. 05.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ADC0-431E-4F50-939E-F9ED7E513E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98724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CEEC-BDE8-4A45-B691-0B4AB5061C64}" type="datetimeFigureOut">
              <a:rPr lang="hu-HU" smtClean="0"/>
              <a:t>2023. 11. 05.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ADC0-431E-4F50-939E-F9ED7E513E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4808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CEEC-BDE8-4A45-B691-0B4AB5061C64}" type="datetimeFigureOut">
              <a:rPr lang="hu-HU" smtClean="0"/>
              <a:t>2023. 11. 05.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ADC0-431E-4F50-939E-F9ED7E513E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1826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9CEEC-BDE8-4A45-B691-0B4AB5061C64}" type="datetimeFigureOut">
              <a:rPr lang="hu-HU" smtClean="0"/>
              <a:t>2023. 11. 05.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ADC0-431E-4F50-939E-F9ED7E513E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76214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469CEEC-BDE8-4A45-B691-0B4AB5061C64}" type="datetimeFigureOut">
              <a:rPr lang="hu-HU" smtClean="0"/>
              <a:t>2023. 11. 05.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E09ADC0-431E-4F50-939E-F9ED7E513E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150559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5BejhmuhykI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2. Évfolyam</a:t>
            </a:r>
            <a:br>
              <a:rPr lang="hu-HU" dirty="0"/>
            </a:br>
            <a:br>
              <a:rPr lang="hu-HU" dirty="0"/>
            </a:br>
            <a:r>
              <a:rPr lang="hu-HU" dirty="0"/>
              <a:t>A víz 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hu-HU" sz="3200" dirty="0">
              <a:solidFill>
                <a:schemeClr val="tx1"/>
              </a:solidFill>
            </a:endParaRPr>
          </a:p>
          <a:p>
            <a:r>
              <a:rPr lang="hu-HU" sz="3200" dirty="0">
                <a:solidFill>
                  <a:schemeClr val="tx1"/>
                </a:solidFill>
              </a:rPr>
              <a:t>11. foglalkozás</a:t>
            </a:r>
          </a:p>
        </p:txBody>
      </p:sp>
    </p:spTree>
    <p:extLst>
      <p:ext uri="{BB962C8B-B14F-4D97-AF65-F5344CB8AC3E}">
        <p14:creationId xmlns:p14="http://schemas.microsoft.com/office/powerpoint/2010/main" val="3895089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318654" y="958565"/>
            <a:ext cx="1083425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4000" dirty="0"/>
              <a:t>1. forrás, patak, folyó</a:t>
            </a:r>
          </a:p>
          <a:p>
            <a:r>
              <a:rPr lang="hu-HU" sz="4000" dirty="0"/>
              <a:t>2. tó, tenger, óceán</a:t>
            </a:r>
          </a:p>
          <a:p>
            <a:r>
              <a:rPr lang="hu-HU" sz="4000" dirty="0"/>
              <a:t>3. eső, felhő, zápor</a:t>
            </a:r>
          </a:p>
          <a:p>
            <a:r>
              <a:rPr lang="hu-HU" sz="4000" dirty="0"/>
              <a:t>4. mező, hegy, völgy, erdő</a:t>
            </a:r>
          </a:p>
          <a:p>
            <a:r>
              <a:rPr lang="hu-HU" sz="4000" dirty="0"/>
              <a:t>5. növény, állat, ember</a:t>
            </a:r>
          </a:p>
          <a:p>
            <a:r>
              <a:rPr lang="hu-HU" sz="4000" dirty="0"/>
              <a:t>6. úszkál, csobog, szalad, álldogál, pihen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180110" y="193963"/>
            <a:ext cx="7192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>
                <a:solidFill>
                  <a:schemeClr val="bg1"/>
                </a:solidFill>
              </a:rPr>
              <a:t>Ráhangolódás - Csoportalakítás – közös tulajdonságok alapján </a:t>
            </a:r>
          </a:p>
        </p:txBody>
      </p:sp>
    </p:spTree>
    <p:extLst>
      <p:ext uri="{BB962C8B-B14F-4D97-AF65-F5344CB8AC3E}">
        <p14:creationId xmlns:p14="http://schemas.microsoft.com/office/powerpoint/2010/main" val="889420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3504242" y="2537752"/>
            <a:ext cx="54280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800" dirty="0">
                <a:hlinkClick r:id="rId2"/>
              </a:rPr>
              <a:t>https://youtu.be/5BejhmuhykI</a:t>
            </a:r>
            <a:r>
              <a:rPr lang="hu-HU" sz="2800" dirty="0"/>
              <a:t> </a:t>
            </a:r>
          </a:p>
        </p:txBody>
      </p:sp>
      <p:sp>
        <p:nvSpPr>
          <p:cNvPr id="2" name="Téglalap 1"/>
          <p:cNvSpPr/>
          <p:nvPr/>
        </p:nvSpPr>
        <p:spPr>
          <a:xfrm>
            <a:off x="252229" y="331316"/>
            <a:ext cx="178125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600" b="1" dirty="0">
                <a:solidFill>
                  <a:schemeClr val="bg1"/>
                </a:solidFill>
              </a:rPr>
              <a:t>A víz körforgása</a:t>
            </a:r>
          </a:p>
        </p:txBody>
      </p:sp>
    </p:spTree>
    <p:extLst>
      <p:ext uri="{BB962C8B-B14F-4D97-AF65-F5344CB8AC3E}">
        <p14:creationId xmlns:p14="http://schemas.microsoft.com/office/powerpoint/2010/main" val="2415637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36176" y="0"/>
            <a:ext cx="8807824" cy="680400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hu-HU" sz="2400" dirty="0">
                <a:solidFill>
                  <a:schemeClr val="bg1"/>
                </a:solidFill>
              </a:rPr>
              <a:t>Víz körforgás (ismeretlen szerző)</a:t>
            </a:r>
          </a:p>
          <a:p>
            <a:endParaRPr lang="hu-HU" sz="800" dirty="0">
              <a:solidFill>
                <a:schemeClr val="bg1"/>
              </a:solidFill>
            </a:endParaRPr>
          </a:p>
          <a:p>
            <a:r>
              <a:rPr lang="hu-HU" sz="2400" dirty="0">
                <a:solidFill>
                  <a:schemeClr val="bg1"/>
                </a:solidFill>
              </a:rPr>
              <a:t>Hová szaladsz kis patak?</a:t>
            </a:r>
          </a:p>
          <a:p>
            <a:r>
              <a:rPr lang="hu-HU" sz="2400" dirty="0">
                <a:solidFill>
                  <a:schemeClr val="bg1"/>
                </a:solidFill>
              </a:rPr>
              <a:t>Nem szaladok, csobogok...egy nagy folyóba torkollok.</a:t>
            </a:r>
          </a:p>
          <a:p>
            <a:r>
              <a:rPr lang="hu-HU" sz="2400" dirty="0">
                <a:solidFill>
                  <a:schemeClr val="bg1"/>
                </a:solidFill>
              </a:rPr>
              <a:t>Átszelek majd hegyet-völgyet, mezőket és zöld mezőket,</a:t>
            </a:r>
          </a:p>
          <a:p>
            <a:r>
              <a:rPr lang="hu-HU" sz="2400" dirty="0">
                <a:solidFill>
                  <a:schemeClr val="bg1"/>
                </a:solidFill>
              </a:rPr>
              <a:t>S ha folyóként utam befejezem, egy szép tóba érkezem.</a:t>
            </a:r>
          </a:p>
          <a:p>
            <a:r>
              <a:rPr lang="hu-HU" sz="2400" dirty="0">
                <a:solidFill>
                  <a:schemeClr val="bg1"/>
                </a:solidFill>
              </a:rPr>
              <a:t>Onnan tovább nem megyek, álldogálok, pihenek.</a:t>
            </a:r>
          </a:p>
          <a:p>
            <a:r>
              <a:rPr lang="hu-HU" sz="2400" dirty="0">
                <a:solidFill>
                  <a:schemeClr val="bg1"/>
                </a:solidFill>
              </a:rPr>
              <a:t>Tanulok a kiskacsákkal,</a:t>
            </a:r>
          </a:p>
          <a:p>
            <a:r>
              <a:rPr lang="hu-HU" sz="2400" dirty="0">
                <a:solidFill>
                  <a:schemeClr val="bg1"/>
                </a:solidFill>
              </a:rPr>
              <a:t>úszkálok a halacskákkal,</a:t>
            </a:r>
          </a:p>
          <a:p>
            <a:r>
              <a:rPr lang="hu-HU" sz="2400" dirty="0">
                <a:solidFill>
                  <a:schemeClr val="bg1"/>
                </a:solidFill>
              </a:rPr>
              <a:t>táncolok a zöld hínárral.</a:t>
            </a:r>
          </a:p>
          <a:p>
            <a:r>
              <a:rPr lang="hu-HU" sz="2400" dirty="0">
                <a:solidFill>
                  <a:schemeClr val="bg1"/>
                </a:solidFill>
              </a:rPr>
              <a:t>S ha nem lesz már több feladatom, felmelegszem majd a napon,</a:t>
            </a:r>
          </a:p>
          <a:p>
            <a:r>
              <a:rPr lang="hu-HU" sz="2400" dirty="0">
                <a:solidFill>
                  <a:schemeClr val="bg1"/>
                </a:solidFill>
              </a:rPr>
              <a:t>Sugara felrepít a levegőbe, egy pihe-puha felhőbe.</a:t>
            </a:r>
          </a:p>
          <a:p>
            <a:r>
              <a:rPr lang="hu-HU" sz="2400" dirty="0">
                <a:solidFill>
                  <a:schemeClr val="bg1"/>
                </a:solidFill>
              </a:rPr>
              <a:t>Ám ha hiányozni fogok: csendes esőként újra földre pottyanok,</a:t>
            </a:r>
          </a:p>
          <a:p>
            <a:r>
              <a:rPr lang="hu-HU" sz="2400" dirty="0">
                <a:solidFill>
                  <a:schemeClr val="bg1"/>
                </a:solidFill>
              </a:rPr>
              <a:t>s mindenkinek inni adok.</a:t>
            </a:r>
          </a:p>
          <a:p>
            <a:r>
              <a:rPr lang="hu-HU" sz="2400" dirty="0">
                <a:solidFill>
                  <a:schemeClr val="bg1"/>
                </a:solidFill>
              </a:rPr>
              <a:t>Pici forrás, patak, folyó, tenger és az óceán,</a:t>
            </a:r>
          </a:p>
          <a:p>
            <a:r>
              <a:rPr lang="hu-HU" sz="2400" dirty="0">
                <a:solidFill>
                  <a:schemeClr val="bg1"/>
                </a:solidFill>
              </a:rPr>
              <a:t>kicsik -nagyok megígérjük</a:t>
            </a:r>
          </a:p>
          <a:p>
            <a:r>
              <a:rPr lang="hu-HU" sz="2400" dirty="0">
                <a:solidFill>
                  <a:schemeClr val="bg1"/>
                </a:solidFill>
              </a:rPr>
              <a:t>mindig vigyázni fogunk rád!</a:t>
            </a:r>
          </a:p>
        </p:txBody>
      </p:sp>
    </p:spTree>
    <p:extLst>
      <p:ext uri="{BB962C8B-B14F-4D97-AF65-F5344CB8AC3E}">
        <p14:creationId xmlns:p14="http://schemas.microsoft.com/office/powerpoint/2010/main" val="1032925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77307"/>
            <a:ext cx="9891365" cy="5281445"/>
          </a:xfrm>
          <a:prstGeom prst="rect">
            <a:avLst/>
          </a:prstGeom>
        </p:spPr>
      </p:pic>
      <p:sp>
        <p:nvSpPr>
          <p:cNvPr id="4" name="Téglalap 3"/>
          <p:cNvSpPr/>
          <p:nvPr/>
        </p:nvSpPr>
        <p:spPr>
          <a:xfrm>
            <a:off x="10003945" y="1615868"/>
            <a:ext cx="1771109" cy="461665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hu-HU" sz="2400" b="1" dirty="0">
                <a:solidFill>
                  <a:srgbClr val="C00000"/>
                </a:solidFill>
              </a:rPr>
              <a:t>elfolyik</a:t>
            </a:r>
          </a:p>
        </p:txBody>
      </p:sp>
      <p:sp>
        <p:nvSpPr>
          <p:cNvPr id="5" name="Téglalap 4"/>
          <p:cNvSpPr/>
          <p:nvPr/>
        </p:nvSpPr>
        <p:spPr>
          <a:xfrm>
            <a:off x="9986976" y="3478854"/>
            <a:ext cx="2029723" cy="461665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hu-HU" sz="2400" b="1" dirty="0">
                <a:solidFill>
                  <a:srgbClr val="C00000"/>
                </a:solidFill>
              </a:rPr>
              <a:t>felmelegszik</a:t>
            </a:r>
          </a:p>
        </p:txBody>
      </p:sp>
      <p:sp>
        <p:nvSpPr>
          <p:cNvPr id="6" name="Téglalap 5"/>
          <p:cNvSpPr/>
          <p:nvPr/>
        </p:nvSpPr>
        <p:spPr>
          <a:xfrm>
            <a:off x="10003945" y="2906012"/>
            <a:ext cx="1168910" cy="461665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hu-HU" sz="2400" b="1" dirty="0">
                <a:solidFill>
                  <a:srgbClr val="C00000"/>
                </a:solidFill>
              </a:rPr>
              <a:t>felszáll</a:t>
            </a:r>
          </a:p>
        </p:txBody>
      </p:sp>
      <p:sp>
        <p:nvSpPr>
          <p:cNvPr id="7" name="Téglalap 6"/>
          <p:cNvSpPr/>
          <p:nvPr/>
        </p:nvSpPr>
        <p:spPr>
          <a:xfrm>
            <a:off x="10004267" y="934890"/>
            <a:ext cx="1848583" cy="461665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hu-HU" sz="2400" b="1" dirty="0">
                <a:solidFill>
                  <a:srgbClr val="C00000"/>
                </a:solidFill>
              </a:rPr>
              <a:t>felhőt alkot</a:t>
            </a:r>
          </a:p>
        </p:txBody>
      </p:sp>
      <p:sp>
        <p:nvSpPr>
          <p:cNvPr id="8" name="Téglalap 7"/>
          <p:cNvSpPr/>
          <p:nvPr/>
        </p:nvSpPr>
        <p:spPr>
          <a:xfrm>
            <a:off x="9986976" y="4126450"/>
            <a:ext cx="898003" cy="461665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hu-HU" sz="2400" b="1" dirty="0">
                <a:solidFill>
                  <a:srgbClr val="C00000"/>
                </a:solidFill>
              </a:rPr>
              <a:t>lehűl</a:t>
            </a:r>
          </a:p>
        </p:txBody>
      </p:sp>
      <p:sp>
        <p:nvSpPr>
          <p:cNvPr id="9" name="Téglalap 8"/>
          <p:cNvSpPr/>
          <p:nvPr/>
        </p:nvSpPr>
        <p:spPr>
          <a:xfrm>
            <a:off x="9986976" y="2258416"/>
            <a:ext cx="1827744" cy="461665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r>
              <a:rPr lang="hu-HU" sz="2400" b="1" dirty="0">
                <a:solidFill>
                  <a:srgbClr val="C00000"/>
                </a:solidFill>
              </a:rPr>
              <a:t>kicsapódik</a:t>
            </a:r>
          </a:p>
        </p:txBody>
      </p:sp>
      <p:sp>
        <p:nvSpPr>
          <p:cNvPr id="13" name="Szövegdoboz 12"/>
          <p:cNvSpPr txBox="1"/>
          <p:nvPr/>
        </p:nvSpPr>
        <p:spPr>
          <a:xfrm>
            <a:off x="15028" y="0"/>
            <a:ext cx="3900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>
                <a:solidFill>
                  <a:schemeClr val="bg1"/>
                </a:solidFill>
              </a:rPr>
              <a:t>Jentésteremtés</a:t>
            </a:r>
            <a:r>
              <a:rPr lang="hu-HU" dirty="0">
                <a:solidFill>
                  <a:schemeClr val="bg1"/>
                </a:solidFill>
              </a:rPr>
              <a:t> - A víz körforgása</a:t>
            </a:r>
          </a:p>
        </p:txBody>
      </p:sp>
      <p:sp>
        <p:nvSpPr>
          <p:cNvPr id="14" name="Nap 13"/>
          <p:cNvSpPr/>
          <p:nvPr/>
        </p:nvSpPr>
        <p:spPr>
          <a:xfrm>
            <a:off x="0" y="792188"/>
            <a:ext cx="914400" cy="914400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Felhő 14"/>
          <p:cNvSpPr/>
          <p:nvPr/>
        </p:nvSpPr>
        <p:spPr>
          <a:xfrm>
            <a:off x="3599499" y="1105473"/>
            <a:ext cx="1319349" cy="610102"/>
          </a:xfrm>
          <a:prstGeom prst="cloud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Felhő 15"/>
          <p:cNvSpPr/>
          <p:nvPr/>
        </p:nvSpPr>
        <p:spPr>
          <a:xfrm>
            <a:off x="5590902" y="1010632"/>
            <a:ext cx="1319349" cy="610102"/>
          </a:xfrm>
          <a:prstGeom prst="cloud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Felhő 16"/>
          <p:cNvSpPr/>
          <p:nvPr/>
        </p:nvSpPr>
        <p:spPr>
          <a:xfrm>
            <a:off x="1686514" y="1097239"/>
            <a:ext cx="1319349" cy="610102"/>
          </a:xfrm>
          <a:prstGeom prst="cloud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43" name="Csoportba foglalás 42"/>
          <p:cNvGrpSpPr/>
          <p:nvPr/>
        </p:nvGrpSpPr>
        <p:grpSpPr>
          <a:xfrm>
            <a:off x="5773782" y="1527111"/>
            <a:ext cx="1136469" cy="1705252"/>
            <a:chOff x="5773782" y="1527111"/>
            <a:chExt cx="1136469" cy="1705252"/>
          </a:xfrm>
        </p:grpSpPr>
        <p:cxnSp>
          <p:nvCxnSpPr>
            <p:cNvPr id="20" name="Egyenes összekötő 19"/>
            <p:cNvCxnSpPr/>
            <p:nvPr/>
          </p:nvCxnSpPr>
          <p:spPr>
            <a:xfrm>
              <a:off x="6727371" y="2220686"/>
              <a:ext cx="0" cy="215174"/>
            </a:xfrm>
            <a:prstGeom prst="line">
              <a:avLst/>
            </a:prstGeom>
            <a:ln w="28575">
              <a:solidFill>
                <a:srgbClr val="0070C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gyenes összekötő 21"/>
            <p:cNvCxnSpPr/>
            <p:nvPr/>
          </p:nvCxnSpPr>
          <p:spPr>
            <a:xfrm>
              <a:off x="6910251" y="2479270"/>
              <a:ext cx="0" cy="215174"/>
            </a:xfrm>
            <a:prstGeom prst="line">
              <a:avLst/>
            </a:prstGeom>
            <a:ln w="28575">
              <a:solidFill>
                <a:srgbClr val="0070C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Egyenes összekötő 22"/>
            <p:cNvCxnSpPr/>
            <p:nvPr/>
          </p:nvCxnSpPr>
          <p:spPr>
            <a:xfrm>
              <a:off x="6583679" y="2587268"/>
              <a:ext cx="0" cy="215174"/>
            </a:xfrm>
            <a:prstGeom prst="line">
              <a:avLst/>
            </a:prstGeom>
            <a:ln w="28575">
              <a:solidFill>
                <a:srgbClr val="0070C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Egyenes összekötő 23"/>
            <p:cNvCxnSpPr/>
            <p:nvPr/>
          </p:nvCxnSpPr>
          <p:spPr>
            <a:xfrm>
              <a:off x="6518365" y="1870514"/>
              <a:ext cx="0" cy="215174"/>
            </a:xfrm>
            <a:prstGeom prst="line">
              <a:avLst/>
            </a:prstGeom>
            <a:ln w="28575">
              <a:solidFill>
                <a:srgbClr val="0070C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Egyenes összekötő 24"/>
            <p:cNvCxnSpPr/>
            <p:nvPr/>
          </p:nvCxnSpPr>
          <p:spPr>
            <a:xfrm>
              <a:off x="6727371" y="1775040"/>
              <a:ext cx="0" cy="215174"/>
            </a:xfrm>
            <a:prstGeom prst="line">
              <a:avLst/>
            </a:prstGeom>
            <a:ln w="28575">
              <a:solidFill>
                <a:srgbClr val="0070C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Egyenes összekötő 25"/>
            <p:cNvCxnSpPr/>
            <p:nvPr/>
          </p:nvCxnSpPr>
          <p:spPr>
            <a:xfrm>
              <a:off x="6910251" y="1527111"/>
              <a:ext cx="0" cy="215174"/>
            </a:xfrm>
            <a:prstGeom prst="line">
              <a:avLst/>
            </a:prstGeom>
            <a:ln w="28575">
              <a:solidFill>
                <a:srgbClr val="0070C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Egyenes összekötő 26"/>
            <p:cNvCxnSpPr/>
            <p:nvPr/>
          </p:nvCxnSpPr>
          <p:spPr>
            <a:xfrm>
              <a:off x="6141372" y="2005512"/>
              <a:ext cx="0" cy="215174"/>
            </a:xfrm>
            <a:prstGeom prst="line">
              <a:avLst/>
            </a:prstGeom>
            <a:ln w="28575">
              <a:solidFill>
                <a:srgbClr val="0070C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Egyenes összekötő 27"/>
            <p:cNvCxnSpPr/>
            <p:nvPr/>
          </p:nvCxnSpPr>
          <p:spPr>
            <a:xfrm>
              <a:off x="6156265" y="2489249"/>
              <a:ext cx="0" cy="215174"/>
            </a:xfrm>
            <a:prstGeom prst="line">
              <a:avLst/>
            </a:prstGeom>
            <a:ln w="28575">
              <a:solidFill>
                <a:srgbClr val="0070C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Egyenes összekötő 28"/>
            <p:cNvCxnSpPr/>
            <p:nvPr/>
          </p:nvCxnSpPr>
          <p:spPr>
            <a:xfrm>
              <a:off x="6339145" y="3017189"/>
              <a:ext cx="0" cy="215174"/>
            </a:xfrm>
            <a:prstGeom prst="line">
              <a:avLst/>
            </a:prstGeom>
            <a:ln w="28575">
              <a:solidFill>
                <a:srgbClr val="0070C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Egyenes összekötő 35"/>
            <p:cNvCxnSpPr/>
            <p:nvPr/>
          </p:nvCxnSpPr>
          <p:spPr>
            <a:xfrm>
              <a:off x="5773782" y="1863955"/>
              <a:ext cx="0" cy="215174"/>
            </a:xfrm>
            <a:prstGeom prst="line">
              <a:avLst/>
            </a:prstGeom>
            <a:ln w="28575">
              <a:solidFill>
                <a:srgbClr val="0070C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Egyenes összekötő 37"/>
            <p:cNvCxnSpPr/>
            <p:nvPr/>
          </p:nvCxnSpPr>
          <p:spPr>
            <a:xfrm>
              <a:off x="5878285" y="2357671"/>
              <a:ext cx="0" cy="215174"/>
            </a:xfrm>
            <a:prstGeom prst="line">
              <a:avLst/>
            </a:prstGeom>
            <a:ln w="28575">
              <a:solidFill>
                <a:srgbClr val="0070C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Egyenes összekötő 38"/>
            <p:cNvCxnSpPr/>
            <p:nvPr/>
          </p:nvCxnSpPr>
          <p:spPr>
            <a:xfrm>
              <a:off x="5878285" y="2827131"/>
              <a:ext cx="0" cy="215174"/>
            </a:xfrm>
            <a:prstGeom prst="line">
              <a:avLst/>
            </a:prstGeom>
            <a:ln w="28575">
              <a:solidFill>
                <a:srgbClr val="0070C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38772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77307"/>
            <a:ext cx="9891365" cy="5281445"/>
          </a:xfrm>
          <a:prstGeom prst="rect">
            <a:avLst/>
          </a:prstGeom>
        </p:spPr>
      </p:pic>
      <p:sp>
        <p:nvSpPr>
          <p:cNvPr id="4" name="Téglalap 3"/>
          <p:cNvSpPr/>
          <p:nvPr/>
        </p:nvSpPr>
        <p:spPr>
          <a:xfrm>
            <a:off x="9976093" y="888861"/>
            <a:ext cx="177110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sz="2400" b="1" dirty="0">
                <a:solidFill>
                  <a:srgbClr val="C00000"/>
                </a:solidFill>
              </a:rPr>
              <a:t>elfolyik</a:t>
            </a:r>
          </a:p>
        </p:txBody>
      </p:sp>
      <p:sp>
        <p:nvSpPr>
          <p:cNvPr id="5" name="Téglalap 4"/>
          <p:cNvSpPr/>
          <p:nvPr/>
        </p:nvSpPr>
        <p:spPr>
          <a:xfrm>
            <a:off x="10000712" y="2489660"/>
            <a:ext cx="2029723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hu-HU" sz="2400" b="1" dirty="0">
                <a:solidFill>
                  <a:srgbClr val="C00000"/>
                </a:solidFill>
              </a:rPr>
              <a:t>felmelegszik</a:t>
            </a:r>
          </a:p>
        </p:txBody>
      </p:sp>
      <p:sp>
        <p:nvSpPr>
          <p:cNvPr id="6" name="Téglalap 5"/>
          <p:cNvSpPr/>
          <p:nvPr/>
        </p:nvSpPr>
        <p:spPr>
          <a:xfrm>
            <a:off x="10012996" y="1937475"/>
            <a:ext cx="1168910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hu-HU" sz="2400" b="1" dirty="0">
                <a:solidFill>
                  <a:srgbClr val="C00000"/>
                </a:solidFill>
              </a:rPr>
              <a:t>felszáll</a:t>
            </a:r>
          </a:p>
        </p:txBody>
      </p:sp>
      <p:sp>
        <p:nvSpPr>
          <p:cNvPr id="7" name="Téglalap 6"/>
          <p:cNvSpPr/>
          <p:nvPr/>
        </p:nvSpPr>
        <p:spPr>
          <a:xfrm>
            <a:off x="9954570" y="415642"/>
            <a:ext cx="1848583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hu-HU" sz="2400" b="1" dirty="0">
                <a:solidFill>
                  <a:srgbClr val="C00000"/>
                </a:solidFill>
              </a:rPr>
              <a:t>felhőt alkot</a:t>
            </a:r>
          </a:p>
        </p:txBody>
      </p:sp>
      <p:sp>
        <p:nvSpPr>
          <p:cNvPr id="8" name="Téglalap 7"/>
          <p:cNvSpPr/>
          <p:nvPr/>
        </p:nvSpPr>
        <p:spPr>
          <a:xfrm>
            <a:off x="10002845" y="3042305"/>
            <a:ext cx="898003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hu-HU" sz="2400" b="1" dirty="0">
                <a:solidFill>
                  <a:srgbClr val="C00000"/>
                </a:solidFill>
              </a:rPr>
              <a:t>lehűl</a:t>
            </a:r>
          </a:p>
        </p:txBody>
      </p:sp>
      <p:sp>
        <p:nvSpPr>
          <p:cNvPr id="9" name="Téglalap 8"/>
          <p:cNvSpPr/>
          <p:nvPr/>
        </p:nvSpPr>
        <p:spPr>
          <a:xfrm>
            <a:off x="9986976" y="1435771"/>
            <a:ext cx="1827744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hu-HU" sz="2400" b="1" dirty="0">
                <a:solidFill>
                  <a:srgbClr val="C00000"/>
                </a:solidFill>
              </a:rPr>
              <a:t>kicsapódik</a:t>
            </a:r>
          </a:p>
        </p:txBody>
      </p:sp>
      <p:sp>
        <p:nvSpPr>
          <p:cNvPr id="13" name="Szövegdoboz 12"/>
          <p:cNvSpPr txBox="1"/>
          <p:nvPr/>
        </p:nvSpPr>
        <p:spPr>
          <a:xfrm>
            <a:off x="15028" y="0"/>
            <a:ext cx="1943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>
                <a:solidFill>
                  <a:schemeClr val="bg1"/>
                </a:solidFill>
              </a:rPr>
              <a:t>A víz körforgása</a:t>
            </a:r>
          </a:p>
        </p:txBody>
      </p:sp>
      <p:sp>
        <p:nvSpPr>
          <p:cNvPr id="14" name="Nap 13"/>
          <p:cNvSpPr/>
          <p:nvPr/>
        </p:nvSpPr>
        <p:spPr>
          <a:xfrm>
            <a:off x="-63205" y="827885"/>
            <a:ext cx="914400" cy="914400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Felhő 14"/>
          <p:cNvSpPr/>
          <p:nvPr/>
        </p:nvSpPr>
        <p:spPr>
          <a:xfrm>
            <a:off x="3599499" y="1105473"/>
            <a:ext cx="1319349" cy="610102"/>
          </a:xfrm>
          <a:prstGeom prst="cloud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Felhő 15"/>
          <p:cNvSpPr/>
          <p:nvPr/>
        </p:nvSpPr>
        <p:spPr>
          <a:xfrm>
            <a:off x="5590902" y="1010632"/>
            <a:ext cx="1319349" cy="610102"/>
          </a:xfrm>
          <a:prstGeom prst="cloud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Felhő 16"/>
          <p:cNvSpPr/>
          <p:nvPr/>
        </p:nvSpPr>
        <p:spPr>
          <a:xfrm>
            <a:off x="1686514" y="1097239"/>
            <a:ext cx="1319349" cy="610102"/>
          </a:xfrm>
          <a:prstGeom prst="cloud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pSp>
        <p:nvGrpSpPr>
          <p:cNvPr id="43" name="Csoportba foglalás 42"/>
          <p:cNvGrpSpPr/>
          <p:nvPr/>
        </p:nvGrpSpPr>
        <p:grpSpPr>
          <a:xfrm>
            <a:off x="5773782" y="1527111"/>
            <a:ext cx="1136469" cy="1705252"/>
            <a:chOff x="5773782" y="1527111"/>
            <a:chExt cx="1136469" cy="1705252"/>
          </a:xfrm>
        </p:grpSpPr>
        <p:cxnSp>
          <p:nvCxnSpPr>
            <p:cNvPr id="20" name="Egyenes összekötő 19"/>
            <p:cNvCxnSpPr/>
            <p:nvPr/>
          </p:nvCxnSpPr>
          <p:spPr>
            <a:xfrm>
              <a:off x="6727371" y="2220686"/>
              <a:ext cx="0" cy="215174"/>
            </a:xfrm>
            <a:prstGeom prst="line">
              <a:avLst/>
            </a:prstGeom>
            <a:ln w="28575">
              <a:solidFill>
                <a:srgbClr val="0070C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gyenes összekötő 21"/>
            <p:cNvCxnSpPr/>
            <p:nvPr/>
          </p:nvCxnSpPr>
          <p:spPr>
            <a:xfrm>
              <a:off x="6910251" y="2479270"/>
              <a:ext cx="0" cy="215174"/>
            </a:xfrm>
            <a:prstGeom prst="line">
              <a:avLst/>
            </a:prstGeom>
            <a:ln w="28575">
              <a:solidFill>
                <a:srgbClr val="0070C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Egyenes összekötő 22"/>
            <p:cNvCxnSpPr/>
            <p:nvPr/>
          </p:nvCxnSpPr>
          <p:spPr>
            <a:xfrm>
              <a:off x="6583679" y="2587268"/>
              <a:ext cx="0" cy="215174"/>
            </a:xfrm>
            <a:prstGeom prst="line">
              <a:avLst/>
            </a:prstGeom>
            <a:ln w="28575">
              <a:solidFill>
                <a:srgbClr val="0070C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Egyenes összekötő 23"/>
            <p:cNvCxnSpPr/>
            <p:nvPr/>
          </p:nvCxnSpPr>
          <p:spPr>
            <a:xfrm>
              <a:off x="6518365" y="1870514"/>
              <a:ext cx="0" cy="215174"/>
            </a:xfrm>
            <a:prstGeom prst="line">
              <a:avLst/>
            </a:prstGeom>
            <a:ln w="28575">
              <a:solidFill>
                <a:srgbClr val="0070C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Egyenes összekötő 24"/>
            <p:cNvCxnSpPr/>
            <p:nvPr/>
          </p:nvCxnSpPr>
          <p:spPr>
            <a:xfrm>
              <a:off x="6727371" y="1775040"/>
              <a:ext cx="0" cy="215174"/>
            </a:xfrm>
            <a:prstGeom prst="line">
              <a:avLst/>
            </a:prstGeom>
            <a:ln w="28575">
              <a:solidFill>
                <a:srgbClr val="0070C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Egyenes összekötő 25"/>
            <p:cNvCxnSpPr/>
            <p:nvPr/>
          </p:nvCxnSpPr>
          <p:spPr>
            <a:xfrm>
              <a:off x="6910251" y="1527111"/>
              <a:ext cx="0" cy="215174"/>
            </a:xfrm>
            <a:prstGeom prst="line">
              <a:avLst/>
            </a:prstGeom>
            <a:ln w="28575">
              <a:solidFill>
                <a:srgbClr val="0070C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Egyenes összekötő 26"/>
            <p:cNvCxnSpPr/>
            <p:nvPr/>
          </p:nvCxnSpPr>
          <p:spPr>
            <a:xfrm>
              <a:off x="6141372" y="2005512"/>
              <a:ext cx="0" cy="215174"/>
            </a:xfrm>
            <a:prstGeom prst="line">
              <a:avLst/>
            </a:prstGeom>
            <a:ln w="28575">
              <a:solidFill>
                <a:srgbClr val="0070C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Egyenes összekötő 27"/>
            <p:cNvCxnSpPr/>
            <p:nvPr/>
          </p:nvCxnSpPr>
          <p:spPr>
            <a:xfrm>
              <a:off x="6156265" y="2489249"/>
              <a:ext cx="0" cy="215174"/>
            </a:xfrm>
            <a:prstGeom prst="line">
              <a:avLst/>
            </a:prstGeom>
            <a:ln w="28575">
              <a:solidFill>
                <a:srgbClr val="0070C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Egyenes összekötő 28"/>
            <p:cNvCxnSpPr/>
            <p:nvPr/>
          </p:nvCxnSpPr>
          <p:spPr>
            <a:xfrm>
              <a:off x="6339145" y="3017189"/>
              <a:ext cx="0" cy="215174"/>
            </a:xfrm>
            <a:prstGeom prst="line">
              <a:avLst/>
            </a:prstGeom>
            <a:ln w="28575">
              <a:solidFill>
                <a:srgbClr val="0070C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Egyenes összekötő 35"/>
            <p:cNvCxnSpPr/>
            <p:nvPr/>
          </p:nvCxnSpPr>
          <p:spPr>
            <a:xfrm>
              <a:off x="5773782" y="1863955"/>
              <a:ext cx="0" cy="215174"/>
            </a:xfrm>
            <a:prstGeom prst="line">
              <a:avLst/>
            </a:prstGeom>
            <a:ln w="28575">
              <a:solidFill>
                <a:srgbClr val="0070C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Egyenes összekötő 37"/>
            <p:cNvCxnSpPr/>
            <p:nvPr/>
          </p:nvCxnSpPr>
          <p:spPr>
            <a:xfrm>
              <a:off x="5878285" y="2357671"/>
              <a:ext cx="0" cy="215174"/>
            </a:xfrm>
            <a:prstGeom prst="line">
              <a:avLst/>
            </a:prstGeom>
            <a:ln w="28575">
              <a:solidFill>
                <a:srgbClr val="0070C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Egyenes összekötő 38"/>
            <p:cNvCxnSpPr/>
            <p:nvPr/>
          </p:nvCxnSpPr>
          <p:spPr>
            <a:xfrm>
              <a:off x="5878285" y="2827131"/>
              <a:ext cx="0" cy="215174"/>
            </a:xfrm>
            <a:prstGeom prst="line">
              <a:avLst/>
            </a:prstGeom>
            <a:ln w="28575">
              <a:solidFill>
                <a:srgbClr val="0070C0">
                  <a:alpha val="6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Egyenes összekötő nyíllal 9"/>
          <p:cNvCxnSpPr/>
          <p:nvPr/>
        </p:nvCxnSpPr>
        <p:spPr>
          <a:xfrm>
            <a:off x="537882" y="1620734"/>
            <a:ext cx="4127728" cy="2770848"/>
          </a:xfrm>
          <a:prstGeom prst="straightConnector1">
            <a:avLst/>
          </a:prstGeom>
          <a:ln w="28575">
            <a:solidFill>
              <a:srgbClr val="FFFF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nyíllal 29"/>
          <p:cNvCxnSpPr/>
          <p:nvPr/>
        </p:nvCxnSpPr>
        <p:spPr>
          <a:xfrm>
            <a:off x="777645" y="1527111"/>
            <a:ext cx="4419182" cy="2026203"/>
          </a:xfrm>
          <a:prstGeom prst="straightConnector1">
            <a:avLst/>
          </a:prstGeom>
          <a:ln w="28575">
            <a:solidFill>
              <a:srgbClr val="FFFF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nyíllal 30"/>
          <p:cNvCxnSpPr/>
          <p:nvPr/>
        </p:nvCxnSpPr>
        <p:spPr>
          <a:xfrm>
            <a:off x="393995" y="1620734"/>
            <a:ext cx="612334" cy="3858144"/>
          </a:xfrm>
          <a:prstGeom prst="straightConnector1">
            <a:avLst/>
          </a:prstGeom>
          <a:ln w="28575">
            <a:solidFill>
              <a:srgbClr val="FFFF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>
            <a:off x="360354" y="1621952"/>
            <a:ext cx="2955777" cy="3151985"/>
          </a:xfrm>
          <a:prstGeom prst="straightConnector1">
            <a:avLst/>
          </a:prstGeom>
          <a:ln w="28575">
            <a:solidFill>
              <a:srgbClr val="FFFF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7958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2.22222E-6 L -0.38269 2.22222E-6 C -0.55404 2.22222E-6 -0.76524 0.11342 -0.76524 0.20555 L -0.76524 0.41134 " pathEditMode="relative" rAng="0" ptsTypes="AAAA">
                                      <p:cBhvr>
                                        <p:cTn id="4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268" y="20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2.22222E-6 L -0.36549 -2.22222E-6 C -0.52917 -2.22222E-6 -0.73086 0.04283 -0.73086 0.07755 L -0.73086 0.15533 " pathEditMode="relative" rAng="0" ptsTypes="AAAA">
                                      <p:cBhvr>
                                        <p:cTn id="5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549" y="77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33333E-6 L -0.31562 -3.33333E-6 C -0.45716 -3.33333E-6 -0.63125 -0.04189 -0.63125 -0.07592 L -0.63125 -0.15162 " pathEditMode="relative" rAng="0" ptsTypes="AAAA">
                                      <p:cBhvr>
                                        <p:cTn id="5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563" y="-7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2.96296E-6 L -0.27865 -2.96296E-6 C -0.40352 -2.96296E-6 -0.55703 0.05185 -0.55703 0.09398 L -0.55703 0.1882 " pathEditMode="relative" rAng="0" ptsTypes="AAAA">
                                      <p:cBhvr>
                                        <p:cTn id="5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852" y="9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4.07407E-6 L -0.19466 -4.07407E-6 C -0.28177 -4.07407E-6 -0.38906 0.02616 -0.38906 0.04746 L -0.38906 0.09514 " pathEditMode="relative" rAng="0" ptsTypes="AAAA">
                                      <p:cBhvr>
                                        <p:cTn id="6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53" y="47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-4.44444E-6 L -0.13907 -4.44444E-6 C -0.20144 -4.44444E-6 -0.278 0.15162 -0.278 0.275 L -0.278 0.55047 " pathEditMode="relative" rAng="0" ptsTypes="AAAA">
                                      <p:cBhvr>
                                        <p:cTn id="6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06" y="27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4" grpId="0" animBg="1"/>
      <p:bldP spid="15" grpId="0" animBg="1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148043" y="598150"/>
            <a:ext cx="11856721" cy="5293757"/>
          </a:xfrm>
          <a:prstGeom prst="rect">
            <a:avLst/>
          </a:prstGeom>
          <a:solidFill>
            <a:srgbClr val="DAF5FE"/>
          </a:solidFill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Aft>
                <a:spcPts val="0"/>
              </a:spcAft>
            </a:pPr>
            <a:r>
              <a:rPr lang="hu-HU" sz="2800" b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Számozással állítsd helyes sorrendbe a víz körforgásának menetét!</a:t>
            </a:r>
            <a:endParaRPr lang="hu-HU" sz="2800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hu-HU" sz="28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_____ A levegő megtelik párával.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hu-HU" sz="28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_____ A víz csapadék formájában visszahullik a felszínre.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hu-HU" sz="28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_____ A felhőből a víz kicsapódik.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hu-HU" sz="28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_____ A csapadék egy része a földbe, másik része a vizeinkbe kerül.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hu-HU" sz="28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_____ A pára a magasban felhőt alkot.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hu-HU" sz="28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_____ A felszín vizei a Nap melegének hatására párolognak. </a:t>
            </a:r>
            <a:endParaRPr lang="hu-HU" sz="28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148043" y="91440"/>
            <a:ext cx="27158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>
                <a:solidFill>
                  <a:schemeClr val="bg1"/>
                </a:solidFill>
              </a:rPr>
              <a:t>Reflektálás - 5.sz.melléklet</a:t>
            </a:r>
          </a:p>
        </p:txBody>
      </p:sp>
      <p:sp>
        <p:nvSpPr>
          <p:cNvPr id="11" name="Szövegdoboz 10"/>
          <p:cNvSpPr txBox="1"/>
          <p:nvPr/>
        </p:nvSpPr>
        <p:spPr>
          <a:xfrm>
            <a:off x="359955" y="5155119"/>
            <a:ext cx="5469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b="1" dirty="0">
                <a:solidFill>
                  <a:srgbClr val="FF0000"/>
                </a:solidFill>
              </a:rPr>
              <a:t>1.</a:t>
            </a:r>
            <a:r>
              <a:rPr lang="hu-HU" dirty="0"/>
              <a:t> </a:t>
            </a:r>
          </a:p>
        </p:txBody>
      </p:sp>
      <p:sp>
        <p:nvSpPr>
          <p:cNvPr id="12" name="Szövegdoboz 11"/>
          <p:cNvSpPr txBox="1"/>
          <p:nvPr/>
        </p:nvSpPr>
        <p:spPr>
          <a:xfrm>
            <a:off x="359955" y="4289863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b="1" dirty="0">
                <a:solidFill>
                  <a:srgbClr val="FF0000"/>
                </a:solidFill>
              </a:rPr>
              <a:t>3.</a:t>
            </a:r>
            <a:r>
              <a:rPr lang="hu-HU" dirty="0"/>
              <a:t> </a:t>
            </a:r>
          </a:p>
        </p:txBody>
      </p:sp>
      <p:sp>
        <p:nvSpPr>
          <p:cNvPr id="13" name="Szövegdoboz 12"/>
          <p:cNvSpPr txBox="1"/>
          <p:nvPr/>
        </p:nvSpPr>
        <p:spPr>
          <a:xfrm>
            <a:off x="359956" y="367056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b="1" dirty="0">
                <a:solidFill>
                  <a:srgbClr val="FF0000"/>
                </a:solidFill>
              </a:rPr>
              <a:t>6.</a:t>
            </a:r>
            <a:r>
              <a:rPr lang="hu-HU" dirty="0"/>
              <a:t> </a:t>
            </a:r>
          </a:p>
        </p:txBody>
      </p:sp>
      <p:sp>
        <p:nvSpPr>
          <p:cNvPr id="14" name="Szövegdoboz 13"/>
          <p:cNvSpPr txBox="1"/>
          <p:nvPr/>
        </p:nvSpPr>
        <p:spPr>
          <a:xfrm>
            <a:off x="359954" y="297918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b="1" dirty="0">
                <a:solidFill>
                  <a:srgbClr val="FF0000"/>
                </a:solidFill>
              </a:rPr>
              <a:t>4.</a:t>
            </a:r>
            <a:r>
              <a:rPr lang="hu-HU" dirty="0"/>
              <a:t> </a:t>
            </a:r>
          </a:p>
        </p:txBody>
      </p:sp>
      <p:sp>
        <p:nvSpPr>
          <p:cNvPr id="15" name="Szövegdoboz 14"/>
          <p:cNvSpPr txBox="1"/>
          <p:nvPr/>
        </p:nvSpPr>
        <p:spPr>
          <a:xfrm>
            <a:off x="359955" y="1494625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b="1" dirty="0">
                <a:solidFill>
                  <a:srgbClr val="FF0000"/>
                </a:solidFill>
              </a:rPr>
              <a:t>2.</a:t>
            </a:r>
            <a:r>
              <a:rPr lang="hu-HU" dirty="0"/>
              <a:t> </a:t>
            </a:r>
          </a:p>
        </p:txBody>
      </p:sp>
      <p:sp>
        <p:nvSpPr>
          <p:cNvPr id="16" name="Szövegdoboz 15"/>
          <p:cNvSpPr txBox="1"/>
          <p:nvPr/>
        </p:nvSpPr>
        <p:spPr>
          <a:xfrm>
            <a:off x="359954" y="2236904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b="1" dirty="0">
                <a:solidFill>
                  <a:srgbClr val="FF0000"/>
                </a:solidFill>
              </a:rPr>
              <a:t>5.</a:t>
            </a:r>
            <a:r>
              <a:rPr lang="hu-H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43358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500741" y="678656"/>
            <a:ext cx="1158240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b="1" dirty="0"/>
              <a:t>Válaszoljatok a kérdésekre!</a:t>
            </a:r>
          </a:p>
          <a:p>
            <a:endParaRPr lang="hu-HU" sz="2800" b="1" dirty="0"/>
          </a:p>
          <a:p>
            <a:pPr marL="457200" indent="-457200">
              <a:buFontTx/>
              <a:buChar char="-"/>
            </a:pPr>
            <a:r>
              <a:rPr lang="hu-HU" sz="3200" b="1" dirty="0"/>
              <a:t>Mit viszel magaddal a mai foglalkozásról? </a:t>
            </a:r>
          </a:p>
          <a:p>
            <a:endParaRPr lang="hu-HU" sz="3200" b="1" dirty="0"/>
          </a:p>
          <a:p>
            <a:pPr marL="457200" indent="-457200">
              <a:buFontTx/>
              <a:buChar char="-"/>
            </a:pPr>
            <a:r>
              <a:rPr lang="hu-HU" sz="3200" b="1" dirty="0"/>
              <a:t>Mivel lettél gazdagabb?</a:t>
            </a:r>
          </a:p>
          <a:p>
            <a:endParaRPr lang="hu-HU" sz="3200" b="1" dirty="0"/>
          </a:p>
          <a:p>
            <a:pPr marL="457200" indent="-457200">
              <a:buFontTx/>
              <a:buChar char="-"/>
            </a:pPr>
            <a:r>
              <a:rPr lang="hu-HU" sz="3200" b="1" dirty="0"/>
              <a:t>Hogyan tudtatok együttműködni a csoportban?</a:t>
            </a:r>
          </a:p>
          <a:p>
            <a:endParaRPr lang="hu-HU" sz="3200" b="1" dirty="0"/>
          </a:p>
          <a:p>
            <a:pPr marL="457200" indent="-457200">
              <a:buFontTx/>
              <a:buChar char="-"/>
            </a:pPr>
            <a:r>
              <a:rPr lang="hu-HU" sz="3200" b="1" dirty="0"/>
              <a:t>Mi okozott nehézséget a foglalkozáson?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108855" y="104502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>
                <a:solidFill>
                  <a:schemeClr val="bg1"/>
                </a:solidFill>
              </a:rPr>
              <a:t>Értékelés</a:t>
            </a:r>
          </a:p>
        </p:txBody>
      </p:sp>
    </p:spTree>
    <p:extLst>
      <p:ext uri="{BB962C8B-B14F-4D97-AF65-F5344CB8AC3E}">
        <p14:creationId xmlns:p14="http://schemas.microsoft.com/office/powerpoint/2010/main" val="3338725763"/>
      </p:ext>
    </p:extLst>
  </p:cSld>
  <p:clrMapOvr>
    <a:masterClrMapping/>
  </p:clrMapOvr>
</p:sld>
</file>

<file path=ppt/theme/theme1.xml><?xml version="1.0" encoding="utf-8"?>
<a:theme xmlns:a="http://schemas.openxmlformats.org/drawingml/2006/main" name="Szelet">
  <a:themeElements>
    <a:clrScheme name="Szelet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zele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zelet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78</TotalTime>
  <Words>329</Words>
  <Application>Microsoft Office PowerPoint</Application>
  <PresentationFormat>Szélesvásznú</PresentationFormat>
  <Paragraphs>67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1" baseType="lpstr">
      <vt:lpstr>Century Gothic</vt:lpstr>
      <vt:lpstr>Wingdings 3</vt:lpstr>
      <vt:lpstr>Szelet</vt:lpstr>
      <vt:lpstr>2. Évfolyam  A víz 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Évfolyam  A víz</dc:title>
  <dc:creator>Mária Szalay</dc:creator>
  <cp:lastModifiedBy>Revák Gyuláné</cp:lastModifiedBy>
  <cp:revision>23</cp:revision>
  <dcterms:created xsi:type="dcterms:W3CDTF">2023-11-03T16:40:19Z</dcterms:created>
  <dcterms:modified xsi:type="dcterms:W3CDTF">2023-11-05T19:29:38Z</dcterms:modified>
</cp:coreProperties>
</file>