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08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02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53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257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2756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380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00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51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042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63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471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04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34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72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08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82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21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69CEEC-BDE8-4A45-B691-0B4AB5061C64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09ADC0-431E-4F50-939E-F9ED7E513E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055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Bejhmuhyk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2. Évfolyam</a:t>
            </a:r>
            <a:br>
              <a:rPr lang="hu-HU" dirty="0"/>
            </a:br>
            <a:br>
              <a:rPr lang="hu-HU" dirty="0"/>
            </a:br>
            <a:r>
              <a:rPr lang="hu-HU" dirty="0"/>
              <a:t>A víz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3200" dirty="0">
              <a:solidFill>
                <a:schemeClr val="tx1"/>
              </a:solidFill>
            </a:endParaRPr>
          </a:p>
          <a:p>
            <a:r>
              <a:rPr lang="hu-HU" sz="3200" dirty="0">
                <a:solidFill>
                  <a:schemeClr val="tx1"/>
                </a:solidFill>
              </a:rPr>
              <a:t>11. foglalkozás</a:t>
            </a:r>
          </a:p>
        </p:txBody>
      </p:sp>
    </p:spTree>
    <p:extLst>
      <p:ext uri="{BB962C8B-B14F-4D97-AF65-F5344CB8AC3E}">
        <p14:creationId xmlns:p14="http://schemas.microsoft.com/office/powerpoint/2010/main" val="389508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18654" y="958565"/>
            <a:ext cx="108342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dirty="0"/>
              <a:t>1. forrás, patak, folyó</a:t>
            </a:r>
          </a:p>
          <a:p>
            <a:r>
              <a:rPr lang="hu-HU" sz="4000" dirty="0"/>
              <a:t>2. tó, tenger, óceán</a:t>
            </a:r>
          </a:p>
          <a:p>
            <a:r>
              <a:rPr lang="hu-HU" sz="4000" dirty="0"/>
              <a:t>3. eső, felhő, zápor</a:t>
            </a:r>
          </a:p>
          <a:p>
            <a:r>
              <a:rPr lang="hu-HU" sz="4000" dirty="0"/>
              <a:t>4. mező, hegy, völgy, erdő</a:t>
            </a:r>
          </a:p>
          <a:p>
            <a:r>
              <a:rPr lang="hu-HU" sz="4000" dirty="0"/>
              <a:t>5. növény, állat, ember</a:t>
            </a:r>
          </a:p>
          <a:p>
            <a:r>
              <a:rPr lang="hu-HU" sz="4000" dirty="0"/>
              <a:t>6. úszkál, csobog, szalad, álldogál, pihen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80110" y="193963"/>
            <a:ext cx="719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Ráhangolódás - Csoportalakítás – közös tulajdonságok alapján </a:t>
            </a:r>
          </a:p>
        </p:txBody>
      </p:sp>
    </p:spTree>
    <p:extLst>
      <p:ext uri="{BB962C8B-B14F-4D97-AF65-F5344CB8AC3E}">
        <p14:creationId xmlns:p14="http://schemas.microsoft.com/office/powerpoint/2010/main" val="8894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504242" y="2537752"/>
            <a:ext cx="5428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hlinkClick r:id="rId2"/>
              </a:rPr>
              <a:t>https://youtu.be/5BejhmuhykI</a:t>
            </a:r>
            <a:r>
              <a:rPr lang="hu-HU" sz="2800" dirty="0"/>
              <a:t> </a:t>
            </a:r>
          </a:p>
        </p:txBody>
      </p:sp>
      <p:sp>
        <p:nvSpPr>
          <p:cNvPr id="2" name="Téglalap 1"/>
          <p:cNvSpPr/>
          <p:nvPr/>
        </p:nvSpPr>
        <p:spPr>
          <a:xfrm>
            <a:off x="252229" y="331316"/>
            <a:ext cx="1781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b="1" dirty="0">
                <a:solidFill>
                  <a:schemeClr val="bg1"/>
                </a:solidFill>
              </a:rPr>
              <a:t>A víz körforgása</a:t>
            </a:r>
          </a:p>
        </p:txBody>
      </p:sp>
    </p:spTree>
    <p:extLst>
      <p:ext uri="{BB962C8B-B14F-4D97-AF65-F5344CB8AC3E}">
        <p14:creationId xmlns:p14="http://schemas.microsoft.com/office/powerpoint/2010/main" val="241563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6176" y="0"/>
            <a:ext cx="8807824" cy="68040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Víz körforgás (ismeretlen szerző)</a:t>
            </a:r>
          </a:p>
          <a:p>
            <a:endParaRPr lang="hu-HU" sz="800" dirty="0">
              <a:solidFill>
                <a:schemeClr val="bg1"/>
              </a:solidFill>
            </a:endParaRPr>
          </a:p>
          <a:p>
            <a:r>
              <a:rPr lang="hu-HU" sz="2400" dirty="0">
                <a:solidFill>
                  <a:schemeClr val="bg1"/>
                </a:solidFill>
              </a:rPr>
              <a:t>Hová szaladsz kis patak?</a:t>
            </a:r>
          </a:p>
          <a:p>
            <a:r>
              <a:rPr lang="hu-HU" sz="2400" dirty="0">
                <a:solidFill>
                  <a:schemeClr val="bg1"/>
                </a:solidFill>
              </a:rPr>
              <a:t>Nem szaladok, csobogok...egy nagy folyóba torkollok.</a:t>
            </a:r>
          </a:p>
          <a:p>
            <a:r>
              <a:rPr lang="hu-HU" sz="2400" dirty="0">
                <a:solidFill>
                  <a:schemeClr val="bg1"/>
                </a:solidFill>
              </a:rPr>
              <a:t>Átszelek majd hegyet-völgyet, mezőket és zöld mezőket,</a:t>
            </a:r>
          </a:p>
          <a:p>
            <a:r>
              <a:rPr lang="hu-HU" sz="2400" dirty="0">
                <a:solidFill>
                  <a:schemeClr val="bg1"/>
                </a:solidFill>
              </a:rPr>
              <a:t>S ha folyóként utam befejezem, egy szép tóba érkezem.</a:t>
            </a:r>
          </a:p>
          <a:p>
            <a:r>
              <a:rPr lang="hu-HU" sz="2400" dirty="0">
                <a:solidFill>
                  <a:schemeClr val="bg1"/>
                </a:solidFill>
              </a:rPr>
              <a:t>Onnan tovább nem megyek, álldogálok, pihenek.</a:t>
            </a:r>
          </a:p>
          <a:p>
            <a:r>
              <a:rPr lang="hu-HU" sz="2400" dirty="0">
                <a:solidFill>
                  <a:schemeClr val="bg1"/>
                </a:solidFill>
              </a:rPr>
              <a:t>Tanulok a kiskacsákkal,</a:t>
            </a:r>
          </a:p>
          <a:p>
            <a:r>
              <a:rPr lang="hu-HU" sz="2400" dirty="0">
                <a:solidFill>
                  <a:schemeClr val="bg1"/>
                </a:solidFill>
              </a:rPr>
              <a:t>úszkálok a halacskákkal,</a:t>
            </a:r>
          </a:p>
          <a:p>
            <a:r>
              <a:rPr lang="hu-HU" sz="2400" dirty="0">
                <a:solidFill>
                  <a:schemeClr val="bg1"/>
                </a:solidFill>
              </a:rPr>
              <a:t>táncolok a zöld hínárral.</a:t>
            </a:r>
          </a:p>
          <a:p>
            <a:r>
              <a:rPr lang="hu-HU" sz="2400" dirty="0">
                <a:solidFill>
                  <a:schemeClr val="bg1"/>
                </a:solidFill>
              </a:rPr>
              <a:t>S ha nem lesz már több feladatom, felmelegszem majd a napon,</a:t>
            </a:r>
          </a:p>
          <a:p>
            <a:r>
              <a:rPr lang="hu-HU" sz="2400" dirty="0">
                <a:solidFill>
                  <a:schemeClr val="bg1"/>
                </a:solidFill>
              </a:rPr>
              <a:t>Sugara felrepít a levegőbe, egy pihe-puha felhőbe.</a:t>
            </a:r>
          </a:p>
          <a:p>
            <a:r>
              <a:rPr lang="hu-HU" sz="2400" dirty="0">
                <a:solidFill>
                  <a:schemeClr val="bg1"/>
                </a:solidFill>
              </a:rPr>
              <a:t>Ám ha hiányozni fogok: csendes esőként újra földre pottyanok,</a:t>
            </a:r>
          </a:p>
          <a:p>
            <a:r>
              <a:rPr lang="hu-HU" sz="2400" dirty="0">
                <a:solidFill>
                  <a:schemeClr val="bg1"/>
                </a:solidFill>
              </a:rPr>
              <a:t>s mindenkinek inni adok.</a:t>
            </a:r>
          </a:p>
          <a:p>
            <a:r>
              <a:rPr lang="hu-HU" sz="2400" dirty="0">
                <a:solidFill>
                  <a:schemeClr val="bg1"/>
                </a:solidFill>
              </a:rPr>
              <a:t>Pici forrás, patak, folyó, tenger és az óceán,</a:t>
            </a:r>
          </a:p>
          <a:p>
            <a:r>
              <a:rPr lang="hu-HU" sz="2400" dirty="0">
                <a:solidFill>
                  <a:schemeClr val="bg1"/>
                </a:solidFill>
              </a:rPr>
              <a:t>kicsik -nagyok megígérjük</a:t>
            </a:r>
          </a:p>
          <a:p>
            <a:r>
              <a:rPr lang="hu-HU" sz="2400" dirty="0">
                <a:solidFill>
                  <a:schemeClr val="bg1"/>
                </a:solidFill>
              </a:rPr>
              <a:t>mindig vigyázni fogunk rád!</a:t>
            </a:r>
          </a:p>
        </p:txBody>
      </p:sp>
    </p:spTree>
    <p:extLst>
      <p:ext uri="{BB962C8B-B14F-4D97-AF65-F5344CB8AC3E}">
        <p14:creationId xmlns:p14="http://schemas.microsoft.com/office/powerpoint/2010/main" val="103292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307"/>
            <a:ext cx="9891365" cy="528144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10003945" y="1615868"/>
            <a:ext cx="1771109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elfolyik</a:t>
            </a:r>
          </a:p>
        </p:txBody>
      </p:sp>
      <p:sp>
        <p:nvSpPr>
          <p:cNvPr id="5" name="Téglalap 4"/>
          <p:cNvSpPr/>
          <p:nvPr/>
        </p:nvSpPr>
        <p:spPr>
          <a:xfrm>
            <a:off x="9986976" y="3478854"/>
            <a:ext cx="2029723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felmelegszik</a:t>
            </a:r>
          </a:p>
        </p:txBody>
      </p:sp>
      <p:sp>
        <p:nvSpPr>
          <p:cNvPr id="6" name="Téglalap 5"/>
          <p:cNvSpPr/>
          <p:nvPr/>
        </p:nvSpPr>
        <p:spPr>
          <a:xfrm>
            <a:off x="10003945" y="2906012"/>
            <a:ext cx="1168910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felszáll</a:t>
            </a:r>
          </a:p>
        </p:txBody>
      </p:sp>
      <p:sp>
        <p:nvSpPr>
          <p:cNvPr id="7" name="Téglalap 6"/>
          <p:cNvSpPr/>
          <p:nvPr/>
        </p:nvSpPr>
        <p:spPr>
          <a:xfrm>
            <a:off x="10004267" y="934890"/>
            <a:ext cx="1848583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felhőt alkot</a:t>
            </a:r>
          </a:p>
        </p:txBody>
      </p:sp>
      <p:sp>
        <p:nvSpPr>
          <p:cNvPr id="8" name="Téglalap 7"/>
          <p:cNvSpPr/>
          <p:nvPr/>
        </p:nvSpPr>
        <p:spPr>
          <a:xfrm>
            <a:off x="9986976" y="4126450"/>
            <a:ext cx="898003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lehűl</a:t>
            </a:r>
          </a:p>
        </p:txBody>
      </p:sp>
      <p:sp>
        <p:nvSpPr>
          <p:cNvPr id="9" name="Téglalap 8"/>
          <p:cNvSpPr/>
          <p:nvPr/>
        </p:nvSpPr>
        <p:spPr>
          <a:xfrm>
            <a:off x="9986976" y="2258416"/>
            <a:ext cx="1827744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kicsapódik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5028" y="0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chemeClr val="bg1"/>
                </a:solidFill>
              </a:rPr>
              <a:t>Jentésteremtés</a:t>
            </a:r>
            <a:r>
              <a:rPr lang="hu-HU" dirty="0">
                <a:solidFill>
                  <a:schemeClr val="bg1"/>
                </a:solidFill>
              </a:rPr>
              <a:t> - A víz körforgása</a:t>
            </a:r>
          </a:p>
        </p:txBody>
      </p:sp>
      <p:sp>
        <p:nvSpPr>
          <p:cNvPr id="14" name="Nap 13"/>
          <p:cNvSpPr/>
          <p:nvPr/>
        </p:nvSpPr>
        <p:spPr>
          <a:xfrm>
            <a:off x="0" y="792188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elhő 14"/>
          <p:cNvSpPr/>
          <p:nvPr/>
        </p:nvSpPr>
        <p:spPr>
          <a:xfrm>
            <a:off x="3599499" y="1105473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elhő 15"/>
          <p:cNvSpPr/>
          <p:nvPr/>
        </p:nvSpPr>
        <p:spPr>
          <a:xfrm>
            <a:off x="5590902" y="1010632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Felhő 16"/>
          <p:cNvSpPr/>
          <p:nvPr/>
        </p:nvSpPr>
        <p:spPr>
          <a:xfrm>
            <a:off x="1686514" y="1097239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3" name="Csoportba foglalás 42"/>
          <p:cNvGrpSpPr/>
          <p:nvPr/>
        </p:nvGrpSpPr>
        <p:grpSpPr>
          <a:xfrm>
            <a:off x="5773782" y="1527111"/>
            <a:ext cx="1136469" cy="1705252"/>
            <a:chOff x="5773782" y="1527111"/>
            <a:chExt cx="1136469" cy="1705252"/>
          </a:xfrm>
        </p:grpSpPr>
        <p:cxnSp>
          <p:nvCxnSpPr>
            <p:cNvPr id="20" name="Egyenes összekötő 19"/>
            <p:cNvCxnSpPr/>
            <p:nvPr/>
          </p:nvCxnSpPr>
          <p:spPr>
            <a:xfrm>
              <a:off x="6727371" y="2220686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6910251" y="2479270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>
              <a:off x="6583679" y="2587268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>
            <a:xfrm>
              <a:off x="6518365" y="1870514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6727371" y="1775040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>
              <a:off x="6910251" y="152711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6141372" y="2005512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6156265" y="2489249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28"/>
            <p:cNvCxnSpPr/>
            <p:nvPr/>
          </p:nvCxnSpPr>
          <p:spPr>
            <a:xfrm>
              <a:off x="6339145" y="3017189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5773782" y="1863955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37"/>
            <p:cNvCxnSpPr/>
            <p:nvPr/>
          </p:nvCxnSpPr>
          <p:spPr>
            <a:xfrm>
              <a:off x="5878285" y="235767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>
              <a:off x="5878285" y="282713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877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307"/>
            <a:ext cx="9891365" cy="528144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9976093" y="888861"/>
            <a:ext cx="17711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elfolyik</a:t>
            </a:r>
          </a:p>
        </p:txBody>
      </p:sp>
      <p:sp>
        <p:nvSpPr>
          <p:cNvPr id="5" name="Téglalap 4"/>
          <p:cNvSpPr/>
          <p:nvPr/>
        </p:nvSpPr>
        <p:spPr>
          <a:xfrm>
            <a:off x="10000712" y="2489660"/>
            <a:ext cx="20297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felmelegszik</a:t>
            </a:r>
          </a:p>
        </p:txBody>
      </p:sp>
      <p:sp>
        <p:nvSpPr>
          <p:cNvPr id="6" name="Téglalap 5"/>
          <p:cNvSpPr/>
          <p:nvPr/>
        </p:nvSpPr>
        <p:spPr>
          <a:xfrm>
            <a:off x="10012996" y="1937475"/>
            <a:ext cx="11689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felszáll</a:t>
            </a:r>
          </a:p>
        </p:txBody>
      </p:sp>
      <p:sp>
        <p:nvSpPr>
          <p:cNvPr id="7" name="Téglalap 6"/>
          <p:cNvSpPr/>
          <p:nvPr/>
        </p:nvSpPr>
        <p:spPr>
          <a:xfrm>
            <a:off x="9954570" y="415642"/>
            <a:ext cx="18485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felhőt alkot</a:t>
            </a:r>
          </a:p>
        </p:txBody>
      </p:sp>
      <p:sp>
        <p:nvSpPr>
          <p:cNvPr id="8" name="Téglalap 7"/>
          <p:cNvSpPr/>
          <p:nvPr/>
        </p:nvSpPr>
        <p:spPr>
          <a:xfrm>
            <a:off x="10002845" y="3042305"/>
            <a:ext cx="89800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lehűl</a:t>
            </a:r>
          </a:p>
        </p:txBody>
      </p:sp>
      <p:sp>
        <p:nvSpPr>
          <p:cNvPr id="9" name="Téglalap 8"/>
          <p:cNvSpPr/>
          <p:nvPr/>
        </p:nvSpPr>
        <p:spPr>
          <a:xfrm>
            <a:off x="9986976" y="1435771"/>
            <a:ext cx="182774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2400" b="1" dirty="0">
                <a:solidFill>
                  <a:srgbClr val="C00000"/>
                </a:solidFill>
              </a:rPr>
              <a:t>kicsapódik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5028" y="0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 víz körforgása</a:t>
            </a:r>
          </a:p>
        </p:txBody>
      </p:sp>
      <p:sp>
        <p:nvSpPr>
          <p:cNvPr id="14" name="Nap 13"/>
          <p:cNvSpPr/>
          <p:nvPr/>
        </p:nvSpPr>
        <p:spPr>
          <a:xfrm>
            <a:off x="-63205" y="827885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elhő 14"/>
          <p:cNvSpPr/>
          <p:nvPr/>
        </p:nvSpPr>
        <p:spPr>
          <a:xfrm>
            <a:off x="3599499" y="1105473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elhő 15"/>
          <p:cNvSpPr/>
          <p:nvPr/>
        </p:nvSpPr>
        <p:spPr>
          <a:xfrm>
            <a:off x="5590902" y="1010632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Felhő 16"/>
          <p:cNvSpPr/>
          <p:nvPr/>
        </p:nvSpPr>
        <p:spPr>
          <a:xfrm>
            <a:off x="1686514" y="1097239"/>
            <a:ext cx="1319349" cy="61010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3" name="Csoportba foglalás 42"/>
          <p:cNvGrpSpPr/>
          <p:nvPr/>
        </p:nvGrpSpPr>
        <p:grpSpPr>
          <a:xfrm>
            <a:off x="5773782" y="1527111"/>
            <a:ext cx="1136469" cy="1705252"/>
            <a:chOff x="5773782" y="1527111"/>
            <a:chExt cx="1136469" cy="1705252"/>
          </a:xfrm>
        </p:grpSpPr>
        <p:cxnSp>
          <p:nvCxnSpPr>
            <p:cNvPr id="20" name="Egyenes összekötő 19"/>
            <p:cNvCxnSpPr/>
            <p:nvPr/>
          </p:nvCxnSpPr>
          <p:spPr>
            <a:xfrm>
              <a:off x="6727371" y="2220686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6910251" y="2479270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>
              <a:off x="6583679" y="2587268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>
            <a:xfrm>
              <a:off x="6518365" y="1870514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6727371" y="1775040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>
              <a:off x="6910251" y="152711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6141372" y="2005512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6156265" y="2489249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28"/>
            <p:cNvCxnSpPr/>
            <p:nvPr/>
          </p:nvCxnSpPr>
          <p:spPr>
            <a:xfrm>
              <a:off x="6339145" y="3017189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5773782" y="1863955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37"/>
            <p:cNvCxnSpPr/>
            <p:nvPr/>
          </p:nvCxnSpPr>
          <p:spPr>
            <a:xfrm>
              <a:off x="5878285" y="235767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>
              <a:off x="5878285" y="2827131"/>
              <a:ext cx="0" cy="215174"/>
            </a:xfrm>
            <a:prstGeom prst="line">
              <a:avLst/>
            </a:prstGeom>
            <a:ln w="28575">
              <a:solidFill>
                <a:srgbClr val="0070C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Egyenes összekötő nyíllal 9"/>
          <p:cNvCxnSpPr/>
          <p:nvPr/>
        </p:nvCxnSpPr>
        <p:spPr>
          <a:xfrm>
            <a:off x="537882" y="1620734"/>
            <a:ext cx="4127728" cy="2770848"/>
          </a:xfrm>
          <a:prstGeom prst="straightConnector1">
            <a:avLst/>
          </a:prstGeom>
          <a:ln w="28575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>
            <a:off x="777645" y="1527111"/>
            <a:ext cx="4419182" cy="2026203"/>
          </a:xfrm>
          <a:prstGeom prst="straightConnector1">
            <a:avLst/>
          </a:prstGeom>
          <a:ln w="28575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393995" y="1620734"/>
            <a:ext cx="612334" cy="3858144"/>
          </a:xfrm>
          <a:prstGeom prst="straightConnector1">
            <a:avLst/>
          </a:prstGeom>
          <a:ln w="28575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360354" y="1621952"/>
            <a:ext cx="2955777" cy="3151985"/>
          </a:xfrm>
          <a:prstGeom prst="straightConnector1">
            <a:avLst/>
          </a:prstGeom>
          <a:ln w="28575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9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22222E-6 L -0.38269 2.22222E-6 C -0.55404 2.22222E-6 -0.76524 0.11342 -0.76524 0.20555 L -0.76524 0.41134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68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-0.36549 -2.22222E-6 C -0.52917 -2.22222E-6 -0.73086 0.04283 -0.73086 0.07755 L -0.73086 0.15533 " pathEditMode="relative" rAng="0" ptsTypes="AA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49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31562 -3.33333E-6 C -0.45716 -3.33333E-6 -0.63125 -0.04189 -0.63125 -0.07592 L -0.63125 -0.15162 " pathEditMode="relative" rAng="0" ptsTypes="AA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-0.27865 -2.96296E-6 C -0.40352 -2.96296E-6 -0.55703 0.05185 -0.55703 0.09398 L -0.55703 0.1882 " pathEditMode="relative" rAng="0" ptsTypes="AAAA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52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19466 -4.07407E-6 C -0.28177 -4.07407E-6 -0.38906 0.02616 -0.38906 0.04746 L -0.38906 0.09514 " pathEditMode="relative" rAng="0" ptsTypes="AAAA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44444E-6 L -0.13907 -4.44444E-6 C -0.20144 -4.44444E-6 -0.278 0.15162 -0.278 0.275 L -0.278 0.55047 " pathEditMode="relative" rAng="0" ptsTypes="AA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6" y="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48043" y="598150"/>
            <a:ext cx="11856721" cy="5293757"/>
          </a:xfrm>
          <a:prstGeom prst="rect">
            <a:avLst/>
          </a:prstGeom>
          <a:solidFill>
            <a:srgbClr val="DAF5FE"/>
          </a:solidFill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hu-HU" sz="2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Számozással állítsd helyes sorrendbe a víz körforgásának menetét!</a:t>
            </a:r>
            <a:endParaRPr lang="hu-HU" sz="28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levegő megtelik párával.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víz csapadék formájában visszahullik a felszínre.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felhőből a víz kicsapódik.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csapadék egy része a földbe, másik része a vizeinkbe kerül.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pára a magasban felhőt alkot.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 A felszín vizei a Nap melegének hatására párolognak. </a:t>
            </a:r>
            <a:endParaRPr lang="hu-HU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8043" y="91440"/>
            <a:ext cx="2715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</a:rPr>
              <a:t>Reflektálás - 5.sz.melléklet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59955" y="5155119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1.</a:t>
            </a:r>
            <a:r>
              <a:rPr lang="hu-HU" dirty="0"/>
              <a:t>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59955" y="428986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3.</a:t>
            </a:r>
            <a:r>
              <a:rPr lang="hu-HU" dirty="0"/>
              <a:t> 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59956" y="36705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6.</a:t>
            </a:r>
            <a:r>
              <a:rPr lang="hu-HU" dirty="0"/>
              <a:t> 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359954" y="297918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4.</a:t>
            </a:r>
            <a:r>
              <a:rPr lang="hu-HU" dirty="0"/>
              <a:t> 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359955" y="149462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2.</a:t>
            </a:r>
            <a:r>
              <a:rPr lang="hu-HU" dirty="0"/>
              <a:t> 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59954" y="22369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</a:rPr>
              <a:t>5.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35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00741" y="678656"/>
            <a:ext cx="115824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/>
              <a:t>Válaszoljatok a kérdésekre!</a:t>
            </a:r>
          </a:p>
          <a:p>
            <a:endParaRPr lang="hu-HU" sz="2800" b="1" dirty="0"/>
          </a:p>
          <a:p>
            <a:pPr marL="457200" indent="-457200">
              <a:buFontTx/>
              <a:buChar char="-"/>
            </a:pPr>
            <a:r>
              <a:rPr lang="hu-HU" sz="3200" b="1" dirty="0"/>
              <a:t>Mit viszel magaddal a mai foglalkozásról? </a:t>
            </a:r>
          </a:p>
          <a:p>
            <a:endParaRPr lang="hu-HU" sz="3200" b="1" dirty="0"/>
          </a:p>
          <a:p>
            <a:pPr marL="457200" indent="-457200">
              <a:buFontTx/>
              <a:buChar char="-"/>
            </a:pPr>
            <a:r>
              <a:rPr lang="hu-HU" sz="3200" b="1" dirty="0"/>
              <a:t>Mivel lettél gazdagabb?</a:t>
            </a:r>
          </a:p>
          <a:p>
            <a:endParaRPr lang="hu-HU" sz="3200" b="1" dirty="0"/>
          </a:p>
          <a:p>
            <a:pPr marL="457200" indent="-457200">
              <a:buFontTx/>
              <a:buChar char="-"/>
            </a:pPr>
            <a:r>
              <a:rPr lang="hu-HU" sz="3200" b="1" dirty="0"/>
              <a:t>Hogyan tudtatok együttműködni a csoportban?</a:t>
            </a:r>
          </a:p>
          <a:p>
            <a:endParaRPr lang="hu-HU" sz="3200" b="1" dirty="0"/>
          </a:p>
          <a:p>
            <a:pPr marL="457200" indent="-457200">
              <a:buFontTx/>
              <a:buChar char="-"/>
            </a:pPr>
            <a:r>
              <a:rPr lang="hu-HU" sz="3200" b="1" dirty="0"/>
              <a:t>Mi okozott nehézséget a foglalkozáson?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8855" y="10450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Értékelés</a:t>
            </a:r>
          </a:p>
        </p:txBody>
      </p:sp>
    </p:spTree>
    <p:extLst>
      <p:ext uri="{BB962C8B-B14F-4D97-AF65-F5344CB8AC3E}">
        <p14:creationId xmlns:p14="http://schemas.microsoft.com/office/powerpoint/2010/main" val="3338725763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329</Words>
  <Application>Microsoft Office PowerPoint</Application>
  <PresentationFormat>Szélesvásznú</PresentationFormat>
  <Paragraphs>67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Szelet</vt:lpstr>
      <vt:lpstr>2. Évfolyam  A víz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Évfolyam  A víz</dc:title>
  <dc:creator>Mária Szalay</dc:creator>
  <cp:lastModifiedBy>Revák Gyuláné</cp:lastModifiedBy>
  <cp:revision>23</cp:revision>
  <dcterms:created xsi:type="dcterms:W3CDTF">2023-11-03T16:40:19Z</dcterms:created>
  <dcterms:modified xsi:type="dcterms:W3CDTF">2023-11-05T19:29:38Z</dcterms:modified>
</cp:coreProperties>
</file>