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62" r:id="rId4"/>
    <p:sldId id="265" r:id="rId5"/>
    <p:sldId id="266" r:id="rId6"/>
    <p:sldId id="267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CCFF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Világos stíl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2/1/2024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2/1/2024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2/1/2024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2/1/2024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2/1/2024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2/1/2024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B050"/>
          </a:fgClr>
          <a:bgClr>
            <a:schemeClr val="bg1">
              <a:lumMod val="9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83141" y="1105118"/>
            <a:ext cx="8816453" cy="303580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hu-HU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MTA-DE korai természettudomány-tanulás kutatócsoport</a:t>
            </a:r>
            <a:br>
              <a:rPr lang="hu-HU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kutatások az integrált természettudományos tudás és szemlélet kialakítására az általános iskola 1-4. évfolyamán </a:t>
            </a:r>
            <a:br>
              <a:rPr lang="hu-HU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2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83141" y="3370997"/>
            <a:ext cx="3534770" cy="865464"/>
          </a:xfrm>
        </p:spPr>
        <p:txBody>
          <a:bodyPr>
            <a:noAutofit/>
          </a:bodyPr>
          <a:lstStyle/>
          <a:p>
            <a:r>
              <a:rPr lang="hu-H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évfolyam / 2. félév  </a:t>
            </a:r>
          </a:p>
          <a:p>
            <a:r>
              <a:rPr lang="hu-H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fény – foglalkozásterv2</a:t>
            </a:r>
          </a:p>
        </p:txBody>
      </p:sp>
    </p:spTree>
    <p:extLst>
      <p:ext uri="{BB962C8B-B14F-4D97-AF65-F5344CB8AC3E}">
        <p14:creationId xmlns:p14="http://schemas.microsoft.com/office/powerpoint/2010/main" val="3595859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09182" y="163774"/>
            <a:ext cx="58548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Ráhangolódás</a:t>
            </a:r>
          </a:p>
          <a:p>
            <a:r>
              <a:rPr lang="hu-H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Játék a fénnyel és az árnyékkal</a:t>
            </a:r>
          </a:p>
        </p:txBody>
      </p:sp>
      <p:sp>
        <p:nvSpPr>
          <p:cNvPr id="5" name="Téglalap 4"/>
          <p:cNvSpPr/>
          <p:nvPr/>
        </p:nvSpPr>
        <p:spPr>
          <a:xfrm>
            <a:off x="157233" y="1794990"/>
            <a:ext cx="3913251" cy="523220"/>
          </a:xfrm>
          <a:prstGeom prst="rect">
            <a:avLst/>
          </a:prstGeom>
          <a:solidFill>
            <a:srgbClr val="CCECFF"/>
          </a:solidFill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Ugrálj az ugrókötéllel!</a:t>
            </a:r>
          </a:p>
        </p:txBody>
      </p:sp>
      <p:sp>
        <p:nvSpPr>
          <p:cNvPr id="6" name="Téglalap 5"/>
          <p:cNvSpPr/>
          <p:nvPr/>
        </p:nvSpPr>
        <p:spPr>
          <a:xfrm>
            <a:off x="109182" y="1240992"/>
            <a:ext cx="23615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cselekvéskártyák</a:t>
            </a:r>
          </a:p>
        </p:txBody>
      </p:sp>
      <p:sp>
        <p:nvSpPr>
          <p:cNvPr id="12" name="Téglalap 11"/>
          <p:cNvSpPr/>
          <p:nvPr/>
        </p:nvSpPr>
        <p:spPr>
          <a:xfrm>
            <a:off x="6954806" y="1598346"/>
            <a:ext cx="1861407" cy="523220"/>
          </a:xfrm>
          <a:prstGeom prst="rect">
            <a:avLst/>
          </a:prstGeom>
          <a:solidFill>
            <a:srgbClr val="CCECFF"/>
          </a:solidFill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Táncolj!</a:t>
            </a:r>
          </a:p>
        </p:txBody>
      </p:sp>
      <p:sp>
        <p:nvSpPr>
          <p:cNvPr id="13" name="Téglalap 12"/>
          <p:cNvSpPr/>
          <p:nvPr/>
        </p:nvSpPr>
        <p:spPr>
          <a:xfrm>
            <a:off x="157233" y="2518265"/>
            <a:ext cx="2081019" cy="523220"/>
          </a:xfrm>
          <a:prstGeom prst="rect">
            <a:avLst/>
          </a:prstGeom>
          <a:solidFill>
            <a:srgbClr val="CCECFF"/>
          </a:solidFill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Hegedülj!</a:t>
            </a:r>
          </a:p>
        </p:txBody>
      </p:sp>
      <p:sp>
        <p:nvSpPr>
          <p:cNvPr id="14" name="Téglalap 13"/>
          <p:cNvSpPr/>
          <p:nvPr/>
        </p:nvSpPr>
        <p:spPr>
          <a:xfrm>
            <a:off x="157233" y="3135417"/>
            <a:ext cx="4419800" cy="523220"/>
          </a:xfrm>
          <a:prstGeom prst="rect">
            <a:avLst/>
          </a:prstGeom>
          <a:solidFill>
            <a:srgbClr val="CCECFF"/>
          </a:solidFill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Szedj le egy almát a fáról!</a:t>
            </a:r>
          </a:p>
        </p:txBody>
      </p:sp>
      <p:sp>
        <p:nvSpPr>
          <p:cNvPr id="15" name="Téglalap 14"/>
          <p:cNvSpPr/>
          <p:nvPr/>
        </p:nvSpPr>
        <p:spPr>
          <a:xfrm>
            <a:off x="153192" y="3766481"/>
            <a:ext cx="2201244" cy="523220"/>
          </a:xfrm>
          <a:prstGeom prst="rect">
            <a:avLst/>
          </a:prstGeom>
          <a:solidFill>
            <a:srgbClr val="CCECFF"/>
          </a:solidFill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Sepregess!</a:t>
            </a:r>
          </a:p>
        </p:txBody>
      </p:sp>
      <p:sp>
        <p:nvSpPr>
          <p:cNvPr id="16" name="Téglalap 15"/>
          <p:cNvSpPr/>
          <p:nvPr/>
        </p:nvSpPr>
        <p:spPr>
          <a:xfrm>
            <a:off x="153192" y="4489756"/>
            <a:ext cx="3780202" cy="523220"/>
          </a:xfrm>
          <a:prstGeom prst="rect">
            <a:avLst/>
          </a:prstGeom>
          <a:solidFill>
            <a:srgbClr val="CCECFF"/>
          </a:solidFill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Nézz bele a távcsőbe!</a:t>
            </a:r>
          </a:p>
        </p:txBody>
      </p:sp>
      <p:sp>
        <p:nvSpPr>
          <p:cNvPr id="17" name="Téglalap 16"/>
          <p:cNvSpPr/>
          <p:nvPr/>
        </p:nvSpPr>
        <p:spPr>
          <a:xfrm>
            <a:off x="153192" y="5182131"/>
            <a:ext cx="2000869" cy="523220"/>
          </a:xfrm>
          <a:prstGeom prst="rect">
            <a:avLst/>
          </a:prstGeom>
          <a:solidFill>
            <a:srgbClr val="CCECFF"/>
          </a:solidFill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Gitározz!</a:t>
            </a:r>
          </a:p>
        </p:txBody>
      </p:sp>
      <p:sp>
        <p:nvSpPr>
          <p:cNvPr id="18" name="Téglalap 17"/>
          <p:cNvSpPr/>
          <p:nvPr/>
        </p:nvSpPr>
        <p:spPr>
          <a:xfrm>
            <a:off x="109182" y="5874506"/>
            <a:ext cx="4795113" cy="523220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Üsd a dobot a dobverővel!</a:t>
            </a:r>
          </a:p>
        </p:txBody>
      </p:sp>
      <p:sp>
        <p:nvSpPr>
          <p:cNvPr id="19" name="Téglalap 18"/>
          <p:cNvSpPr/>
          <p:nvPr/>
        </p:nvSpPr>
        <p:spPr>
          <a:xfrm>
            <a:off x="6960172" y="3577270"/>
            <a:ext cx="3474028" cy="523220"/>
          </a:xfrm>
          <a:prstGeom prst="rect">
            <a:avLst/>
          </a:prstGeom>
          <a:solidFill>
            <a:srgbClr val="CCECFF"/>
          </a:solidFill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Pattogtasd a labdát!</a:t>
            </a:r>
          </a:p>
        </p:txBody>
      </p:sp>
      <p:sp>
        <p:nvSpPr>
          <p:cNvPr id="20" name="Téglalap 19"/>
          <p:cNvSpPr/>
          <p:nvPr/>
        </p:nvSpPr>
        <p:spPr>
          <a:xfrm>
            <a:off x="8382154" y="-2441366"/>
            <a:ext cx="18614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Táncolj!</a:t>
            </a:r>
          </a:p>
        </p:txBody>
      </p:sp>
      <p:sp>
        <p:nvSpPr>
          <p:cNvPr id="21" name="Téglalap 20"/>
          <p:cNvSpPr/>
          <p:nvPr/>
        </p:nvSpPr>
        <p:spPr>
          <a:xfrm>
            <a:off x="6954806" y="2273855"/>
            <a:ext cx="3804247" cy="523220"/>
          </a:xfrm>
          <a:prstGeom prst="rect">
            <a:avLst/>
          </a:prstGeom>
          <a:solidFill>
            <a:srgbClr val="CCECFF"/>
          </a:solidFill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Igyál egy pohár vizet!</a:t>
            </a:r>
          </a:p>
        </p:txBody>
      </p:sp>
      <p:sp>
        <p:nvSpPr>
          <p:cNvPr id="22" name="Téglalap 21"/>
          <p:cNvSpPr/>
          <p:nvPr/>
        </p:nvSpPr>
        <p:spPr>
          <a:xfrm>
            <a:off x="6956936" y="2935086"/>
            <a:ext cx="3663297" cy="523220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Rúgj egy gólt!</a:t>
            </a:r>
          </a:p>
        </p:txBody>
      </p:sp>
      <p:sp>
        <p:nvSpPr>
          <p:cNvPr id="23" name="Téglalap 22"/>
          <p:cNvSpPr/>
          <p:nvPr/>
        </p:nvSpPr>
        <p:spPr>
          <a:xfrm>
            <a:off x="6954806" y="4973082"/>
            <a:ext cx="3821880" cy="523220"/>
          </a:xfrm>
          <a:prstGeom prst="rect">
            <a:avLst/>
          </a:prstGeom>
          <a:solidFill>
            <a:srgbClr val="CCECFF"/>
          </a:solidFill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Egyél késsel, villával!</a:t>
            </a:r>
          </a:p>
        </p:txBody>
      </p:sp>
      <p:sp>
        <p:nvSpPr>
          <p:cNvPr id="24" name="Téglalap 23"/>
          <p:cNvSpPr/>
          <p:nvPr/>
        </p:nvSpPr>
        <p:spPr>
          <a:xfrm>
            <a:off x="6954806" y="4247151"/>
            <a:ext cx="2182008" cy="523220"/>
          </a:xfrm>
          <a:prstGeom prst="rect">
            <a:avLst/>
          </a:prstGeom>
          <a:solidFill>
            <a:srgbClr val="CCECFF"/>
          </a:solidFill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Fésülködj!</a:t>
            </a:r>
          </a:p>
        </p:txBody>
      </p:sp>
      <p:sp>
        <p:nvSpPr>
          <p:cNvPr id="25" name="Téglalap 24"/>
          <p:cNvSpPr/>
          <p:nvPr/>
        </p:nvSpPr>
        <p:spPr>
          <a:xfrm>
            <a:off x="6954806" y="5697227"/>
            <a:ext cx="2201244" cy="523220"/>
          </a:xfrm>
          <a:prstGeom prst="rect">
            <a:avLst/>
          </a:prstGeom>
          <a:solidFill>
            <a:srgbClr val="CCECFF"/>
          </a:solidFill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Furulyázz!</a:t>
            </a:r>
          </a:p>
        </p:txBody>
      </p:sp>
    </p:spTree>
    <p:extLst>
      <p:ext uri="{BB962C8B-B14F-4D97-AF65-F5344CB8AC3E}">
        <p14:creationId xmlns:p14="http://schemas.microsoft.com/office/powerpoint/2010/main" val="3615579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doboz 8"/>
          <p:cNvSpPr txBox="1"/>
          <p:nvPr/>
        </p:nvSpPr>
        <p:spPr>
          <a:xfrm>
            <a:off x="235132" y="143691"/>
            <a:ext cx="19850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Jelentésteremtés</a:t>
            </a:r>
          </a:p>
        </p:txBody>
      </p:sp>
      <p:sp>
        <p:nvSpPr>
          <p:cNvPr id="4" name="Téglalap 3"/>
          <p:cNvSpPr/>
          <p:nvPr/>
        </p:nvSpPr>
        <p:spPr>
          <a:xfrm>
            <a:off x="2274151" y="174469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sz. melléklet</a:t>
            </a:r>
          </a:p>
        </p:txBody>
      </p:sp>
      <p:grpSp>
        <p:nvGrpSpPr>
          <p:cNvPr id="23" name="Csoportba foglalás 22"/>
          <p:cNvGrpSpPr/>
          <p:nvPr/>
        </p:nvGrpSpPr>
        <p:grpSpPr>
          <a:xfrm>
            <a:off x="2444550" y="1061044"/>
            <a:ext cx="7851300" cy="1476375"/>
            <a:chOff x="0" y="0"/>
            <a:chExt cx="6172200" cy="1476375"/>
          </a:xfrm>
        </p:grpSpPr>
        <p:sp>
          <p:nvSpPr>
            <p:cNvPr id="24" name="Ellipszis 23"/>
            <p:cNvSpPr/>
            <p:nvPr/>
          </p:nvSpPr>
          <p:spPr>
            <a:xfrm>
              <a:off x="0" y="0"/>
              <a:ext cx="6172200" cy="1476375"/>
            </a:xfrm>
            <a:prstGeom prst="ellipse">
              <a:avLst/>
            </a:prstGeom>
            <a:noFill/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Szövegdoboz 2"/>
            <p:cNvSpPr txBox="1"/>
            <p:nvPr/>
          </p:nvSpPr>
          <p:spPr>
            <a:xfrm>
              <a:off x="552091" y="370937"/>
              <a:ext cx="1057275" cy="3143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mesterséges</a:t>
              </a:r>
              <a:endParaRPr kumimoji="0" lang="hu-HU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Szövegdoboz 3"/>
            <p:cNvSpPr txBox="1"/>
            <p:nvPr/>
          </p:nvSpPr>
          <p:spPr>
            <a:xfrm>
              <a:off x="1932317" y="103518"/>
              <a:ext cx="1057275" cy="3143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természetes</a:t>
              </a:r>
              <a:endParaRPr kumimoji="0" lang="hu-HU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Szövegdoboz 4"/>
            <p:cNvSpPr txBox="1"/>
            <p:nvPr/>
          </p:nvSpPr>
          <p:spPr>
            <a:xfrm>
              <a:off x="3347049" y="103518"/>
              <a:ext cx="790575" cy="3143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áttetsző</a:t>
              </a:r>
              <a:endParaRPr kumimoji="0" lang="hu-HU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Szövegdoboz 5"/>
            <p:cNvSpPr txBox="1"/>
            <p:nvPr/>
          </p:nvSpPr>
          <p:spPr>
            <a:xfrm>
              <a:off x="1811547" y="655608"/>
              <a:ext cx="1057275" cy="3143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átlátszatlan</a:t>
              </a:r>
              <a:endParaRPr kumimoji="0" lang="hu-HU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Szövegdoboz 6"/>
            <p:cNvSpPr txBox="1"/>
            <p:nvPr/>
          </p:nvSpPr>
          <p:spPr>
            <a:xfrm>
              <a:off x="3226279" y="595223"/>
              <a:ext cx="752475" cy="3143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átlátszó</a:t>
              </a:r>
              <a:endParaRPr kumimoji="0" lang="hu-HU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Szövegdoboz 7"/>
            <p:cNvSpPr txBox="1"/>
            <p:nvPr/>
          </p:nvSpPr>
          <p:spPr>
            <a:xfrm>
              <a:off x="698739" y="802257"/>
              <a:ext cx="561975" cy="3143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fény</a:t>
              </a:r>
              <a:endParaRPr kumimoji="0" lang="hu-HU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Szövegdoboz 8"/>
            <p:cNvSpPr txBox="1"/>
            <p:nvPr/>
          </p:nvSpPr>
          <p:spPr>
            <a:xfrm>
              <a:off x="2130724" y="1035170"/>
              <a:ext cx="790575" cy="3143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sötétség</a:t>
              </a:r>
              <a:endParaRPr kumimoji="0" lang="hu-HU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Szövegdoboz 9"/>
            <p:cNvSpPr txBox="1"/>
            <p:nvPr/>
          </p:nvSpPr>
          <p:spPr>
            <a:xfrm>
              <a:off x="3433313" y="1069676"/>
              <a:ext cx="790575" cy="3143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egyenes</a:t>
              </a:r>
              <a:endParaRPr kumimoji="0" lang="hu-HU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Szövegdoboz 10"/>
            <p:cNvSpPr txBox="1"/>
            <p:nvPr/>
          </p:nvSpPr>
          <p:spPr>
            <a:xfrm>
              <a:off x="5262113" y="595223"/>
              <a:ext cx="600075" cy="3143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görbe</a:t>
              </a:r>
              <a:endParaRPr kumimoji="0" lang="hu-HU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Szövegdoboz 11"/>
            <p:cNvSpPr txBox="1"/>
            <p:nvPr/>
          </p:nvSpPr>
          <p:spPr>
            <a:xfrm>
              <a:off x="4356339" y="856830"/>
              <a:ext cx="790575" cy="3143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árnyék</a:t>
              </a:r>
              <a:endParaRPr kumimoji="0" lang="hu-HU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Szövegdoboz 12"/>
            <p:cNvSpPr txBox="1"/>
            <p:nvPr/>
          </p:nvSpPr>
          <p:spPr>
            <a:xfrm>
              <a:off x="4356339" y="276046"/>
              <a:ext cx="1057275" cy="3143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keletkezik</a:t>
              </a:r>
              <a:endParaRPr kumimoji="0" lang="hu-HU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Téglalap 35"/>
          <p:cNvSpPr/>
          <p:nvPr/>
        </p:nvSpPr>
        <p:spPr>
          <a:xfrm>
            <a:off x="235132" y="537824"/>
            <a:ext cx="87463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Egészítsd ki a megállapításokat! Dolgozz a padtársaddal!</a:t>
            </a:r>
          </a:p>
        </p:txBody>
      </p:sp>
      <p:graphicFrame>
        <p:nvGraphicFramePr>
          <p:cNvPr id="37" name="Táblázat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479045"/>
              </p:ext>
            </p:extLst>
          </p:nvPr>
        </p:nvGraphicFramePr>
        <p:xfrm>
          <a:off x="303851" y="2966998"/>
          <a:ext cx="10982299" cy="3240000"/>
        </p:xfrm>
        <a:graphic>
          <a:graphicData uri="http://schemas.openxmlformats.org/drawingml/2006/table">
            <a:tbl>
              <a:tblPr firstRow="1" firstCol="1" bandRow="1"/>
              <a:tblGrid>
                <a:gridCol w="10982299">
                  <a:extLst>
                    <a:ext uri="{9D8B030D-6E8A-4147-A177-3AD203B41FA5}">
                      <a16:colId xmlns:a16="http://schemas.microsoft.com/office/drawing/2014/main" val="3882235157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Az árnyjáték fényforrása ______________________________.</a:t>
                      </a:r>
                      <a:endParaRPr lang="hu-H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389792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fény a(z) ____________________________ lepedőn áthalad.</a:t>
                      </a:r>
                      <a:endParaRPr lang="hu-H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539888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________________________________ útjába akadály kerül. </a:t>
                      </a:r>
                      <a:endParaRPr lang="hu-H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852665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fény _______________________________ vonalban terjed.</a:t>
                      </a:r>
                      <a:endParaRPr lang="hu-H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130204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játékos mögött ____________________________ keletkezik.</a:t>
                      </a:r>
                      <a:endParaRPr lang="hu-H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72868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Az árnyék ott _____________________, ahova a fény nem ér el.</a:t>
                      </a:r>
                      <a:endParaRPr lang="hu-H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5454255"/>
                  </a:ext>
                </a:extLst>
              </a:tr>
            </a:tbl>
          </a:graphicData>
        </a:graphic>
      </p:graphicFrame>
      <p:sp>
        <p:nvSpPr>
          <p:cNvPr id="38" name="Szövegdoboz 37"/>
          <p:cNvSpPr txBox="1"/>
          <p:nvPr/>
        </p:nvSpPr>
        <p:spPr>
          <a:xfrm>
            <a:off x="5202611" y="2927642"/>
            <a:ext cx="1915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mesterséges</a:t>
            </a:r>
          </a:p>
        </p:txBody>
      </p:sp>
      <p:sp>
        <p:nvSpPr>
          <p:cNvPr id="39" name="Szövegdoboz 38"/>
          <p:cNvSpPr txBox="1"/>
          <p:nvPr/>
        </p:nvSpPr>
        <p:spPr>
          <a:xfrm>
            <a:off x="3124675" y="3490218"/>
            <a:ext cx="1277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áttetsző</a:t>
            </a:r>
          </a:p>
        </p:txBody>
      </p:sp>
      <p:sp>
        <p:nvSpPr>
          <p:cNvPr id="40" name="Szövegdoboz 39"/>
          <p:cNvSpPr txBox="1"/>
          <p:nvPr/>
        </p:nvSpPr>
        <p:spPr>
          <a:xfrm>
            <a:off x="2617194" y="4013438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fény</a:t>
            </a:r>
          </a:p>
        </p:txBody>
      </p:sp>
      <p:sp>
        <p:nvSpPr>
          <p:cNvPr id="41" name="Szövegdoboz 40"/>
          <p:cNvSpPr txBox="1"/>
          <p:nvPr/>
        </p:nvSpPr>
        <p:spPr>
          <a:xfrm>
            <a:off x="3051847" y="4576014"/>
            <a:ext cx="1338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egyenes</a:t>
            </a:r>
          </a:p>
        </p:txBody>
      </p:sp>
      <p:sp>
        <p:nvSpPr>
          <p:cNvPr id="42" name="Szövegdoboz 41"/>
          <p:cNvSpPr txBox="1"/>
          <p:nvPr/>
        </p:nvSpPr>
        <p:spPr>
          <a:xfrm>
            <a:off x="4737647" y="5099234"/>
            <a:ext cx="1160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árnyék</a:t>
            </a:r>
          </a:p>
        </p:txBody>
      </p:sp>
      <p:sp>
        <p:nvSpPr>
          <p:cNvPr id="43" name="Szövegdoboz 42"/>
          <p:cNvSpPr txBox="1"/>
          <p:nvPr/>
        </p:nvSpPr>
        <p:spPr>
          <a:xfrm>
            <a:off x="3579471" y="5622454"/>
            <a:ext cx="1656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keletkezik</a:t>
            </a:r>
          </a:p>
        </p:txBody>
      </p:sp>
    </p:spTree>
    <p:extLst>
      <p:ext uri="{BB962C8B-B14F-4D97-AF65-F5344CB8AC3E}">
        <p14:creationId xmlns:p14="http://schemas.microsoft.com/office/powerpoint/2010/main" val="53525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821" y="861204"/>
            <a:ext cx="3953079" cy="222163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245926" y="200688"/>
            <a:ext cx="37112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Melléklet – páros munka</a:t>
            </a:r>
          </a:p>
        </p:txBody>
      </p:sp>
      <p:sp>
        <p:nvSpPr>
          <p:cNvPr id="6" name="Téglalap 5"/>
          <p:cNvSpPr/>
          <p:nvPr/>
        </p:nvSpPr>
        <p:spPr>
          <a:xfrm>
            <a:off x="4863737" y="835524"/>
            <a:ext cx="5103223" cy="1961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Eszközök:</a:t>
            </a: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építőkészlet, zseblámpa,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ketté hajtott A4-es papír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Építés: 3 perc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948" y="3538219"/>
            <a:ext cx="3993952" cy="2248627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4759234" y="3695622"/>
            <a:ext cx="6096000" cy="98527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Egy pontból megvilágítva, az árnyék a lap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másik felére kerüljön!</a:t>
            </a:r>
          </a:p>
        </p:txBody>
      </p:sp>
    </p:spTree>
    <p:extLst>
      <p:ext uri="{BB962C8B-B14F-4D97-AF65-F5344CB8AC3E}">
        <p14:creationId xmlns:p14="http://schemas.microsoft.com/office/powerpoint/2010/main" val="1848682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245926" y="200688"/>
            <a:ext cx="37112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Melléklet – páros munka</a:t>
            </a:r>
          </a:p>
        </p:txBody>
      </p:sp>
      <p:pic>
        <p:nvPicPr>
          <p:cNvPr id="7" name="Kép 6" descr="C:\Users\Szalay Mária\Desktop\20240115_132942 (2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96" y="835523"/>
            <a:ext cx="4176103" cy="219505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zövegdoboz 3"/>
          <p:cNvSpPr txBox="1"/>
          <p:nvPr/>
        </p:nvSpPr>
        <p:spPr>
          <a:xfrm>
            <a:off x="9191958" y="1258779"/>
            <a:ext cx="19768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árnyék 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körberajzolása</a:t>
            </a:r>
          </a:p>
        </p:txBody>
      </p:sp>
      <p:pic>
        <p:nvPicPr>
          <p:cNvPr id="10" name="Kép 9" descr="C:\Users\Szalay Mária\Desktop\20240115_13412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466" y="835522"/>
            <a:ext cx="3928717" cy="2195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Kép 10" descr="C:\Users\Szalay Mária\Desktop\20240115_13301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62" y="3958885"/>
            <a:ext cx="4159837" cy="241578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églalap 4"/>
          <p:cNvSpPr/>
          <p:nvPr/>
        </p:nvSpPr>
        <p:spPr>
          <a:xfrm>
            <a:off x="4759234" y="4121493"/>
            <a:ext cx="6096000" cy="22577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építmény összehasonlítása az árnyékával.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társak munkáinak megfigyelése.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árnyékok rajza alapján kísérlet végzése: honnan kapták az építmények a fényt? </a:t>
            </a:r>
          </a:p>
          <a:p>
            <a:pPr marL="285750" indent="-285750">
              <a:buFontTx/>
              <a:buChar char="-"/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919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110343" y="1397726"/>
            <a:ext cx="4642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Miért jó, hogy van árnyék?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110343" y="2325188"/>
            <a:ext cx="6218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Mikor van rá a legnagyobb szükség?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06464" y="274320"/>
            <a:ext cx="1407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Reflektálás</a:t>
            </a:r>
          </a:p>
        </p:txBody>
      </p:sp>
    </p:spTree>
    <p:extLst>
      <p:ext uri="{BB962C8B-B14F-4D97-AF65-F5344CB8AC3E}">
        <p14:creationId xmlns:p14="http://schemas.microsoft.com/office/powerpoint/2010/main" val="3793753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022304"/>
              </p:ext>
            </p:extLst>
          </p:nvPr>
        </p:nvGraphicFramePr>
        <p:xfrm>
          <a:off x="627019" y="606516"/>
          <a:ext cx="10476410" cy="3413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76410">
                  <a:extLst>
                    <a:ext uri="{9D8B030D-6E8A-4147-A177-3AD203B41FA5}">
                      <a16:colId xmlns:a16="http://schemas.microsoft.com/office/drawing/2014/main" val="19640557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Értékelés: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hu-HU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hu-HU" sz="28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2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Fogalmazzatok meg egy-egy mondatot az árnyékról!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hu-HU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hu-HU" sz="2400" b="1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24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Példa: </a:t>
                      </a:r>
                      <a:endParaRPr lang="hu-HU" sz="2400" i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Nekem az árnyék a menedék.</a:t>
                      </a:r>
                      <a:endParaRPr lang="hu-HU" sz="2400" i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Eddig nem is gondoltam arra, milyen fontos az árnyék.</a:t>
                      </a:r>
                      <a:endParaRPr lang="hu-HU" sz="2400" i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hu-HU" dirty="0">
                        <a:effectLst/>
                      </a:endParaRPr>
                    </a:p>
                  </a:txBody>
                  <a:tcPr marL="89535" marR="8953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2080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57927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betű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Fabetű</Template>
  <TotalTime>266</TotalTime>
  <Words>285</Words>
  <Application>Microsoft Office PowerPoint</Application>
  <PresentationFormat>Szélesvásznú</PresentationFormat>
  <Paragraphs>73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4" baseType="lpstr">
      <vt:lpstr>Arial</vt:lpstr>
      <vt:lpstr>Calibri</vt:lpstr>
      <vt:lpstr>Rockwell</vt:lpstr>
      <vt:lpstr>Rockwell Condensed</vt:lpstr>
      <vt:lpstr>Times New Roman</vt:lpstr>
      <vt:lpstr>Wingdings</vt:lpstr>
      <vt:lpstr>Fabetű</vt:lpstr>
      <vt:lpstr>MTA-DE korai természettudomány-tanulás kutatócsoport kutatások az integrált természettudományos tudás és szemlélet kialakítására az általános iskola 1-4. évfolyamán 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MTA-DE korai természettudomány-tanulás kutatócsoport kutatások az integrált természettudományos tudás és szemlélet kialakítására az általános iskola 1-4. évfolyamán</dc:title>
  <dc:creator>Mária Szalay</dc:creator>
  <cp:lastModifiedBy>Revák Gyuláné</cp:lastModifiedBy>
  <cp:revision>50</cp:revision>
  <dcterms:created xsi:type="dcterms:W3CDTF">2024-01-02T21:10:38Z</dcterms:created>
  <dcterms:modified xsi:type="dcterms:W3CDTF">2024-02-01T18:38:02Z</dcterms:modified>
</cp:coreProperties>
</file>