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78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978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965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188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586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730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919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441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128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230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8437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337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7572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88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81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831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145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2" y="-93123"/>
            <a:ext cx="4378874" cy="388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zövegdoboz 5"/>
          <p:cNvSpPr txBox="1"/>
          <p:nvPr/>
        </p:nvSpPr>
        <p:spPr>
          <a:xfrm>
            <a:off x="8290561" y="4676503"/>
            <a:ext cx="2903359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hu-HU" sz="3200" b="1" dirty="0" smtClean="0"/>
              <a:t>9. foglalkozás</a:t>
            </a:r>
            <a:endParaRPr lang="hu-HU" sz="3200" b="1" dirty="0"/>
          </a:p>
        </p:txBody>
      </p:sp>
      <p:sp>
        <p:nvSpPr>
          <p:cNvPr id="8" name="Szövegdoboz 7"/>
          <p:cNvSpPr txBox="1"/>
          <p:nvPr/>
        </p:nvSpPr>
        <p:spPr>
          <a:xfrm>
            <a:off x="8290561" y="5381897"/>
            <a:ext cx="2098651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hu-HU" sz="3200" b="1" dirty="0" smtClean="0"/>
              <a:t>Kísérletek</a:t>
            </a:r>
            <a:endParaRPr lang="hu-HU" sz="3200" b="1" dirty="0"/>
          </a:p>
        </p:txBody>
      </p:sp>
    </p:spTree>
    <p:extLst>
      <p:ext uri="{BB962C8B-B14F-4D97-AF65-F5344CB8AC3E}">
        <p14:creationId xmlns:p14="http://schemas.microsoft.com/office/powerpoint/2010/main" val="2745989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8DBF527-36EF-4544-BC5A-410719BBF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04800"/>
            <a:ext cx="8911687" cy="753035"/>
          </a:xfrm>
        </p:spPr>
        <p:txBody>
          <a:bodyPr/>
          <a:lstStyle/>
          <a:p>
            <a:pPr algn="ctr"/>
            <a:r>
              <a:rPr lang="hu-HU" dirty="0"/>
              <a:t>1.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Csodazacskó kísérlet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6BB9901-F111-4C43-9639-F3E5B1A40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553" y="1362635"/>
            <a:ext cx="10892118" cy="496644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hu-H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Anyagok, eszközök: </a:t>
            </a:r>
            <a:endParaRPr lang="hu-HU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  <a:buFont typeface="Arial" panose="020B0604020202020204" pitchFamily="34" charset="0"/>
              <a:buChar char="-"/>
            </a:pPr>
            <a:r>
              <a:rPr lang="hu-H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műanyag/ nylon anyagú zacskó</a:t>
            </a:r>
          </a:p>
          <a:p>
            <a:pPr lvl="0">
              <a:spcBef>
                <a:spcPts val="0"/>
              </a:spcBef>
              <a:buFont typeface="Arial" panose="020B0604020202020204" pitchFamily="34" charset="0"/>
              <a:buChar char="-"/>
            </a:pPr>
            <a:r>
              <a:rPr lang="hu-H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víz</a:t>
            </a:r>
          </a:p>
          <a:p>
            <a:pPr lvl="0">
              <a:spcBef>
                <a:spcPts val="0"/>
              </a:spcBef>
              <a:buFont typeface="Arial" panose="020B0604020202020204" pitchFamily="34" charset="0"/>
              <a:buChar char="-"/>
            </a:pPr>
            <a:r>
              <a:rPr lang="hu-H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hegyes ceruzák</a:t>
            </a:r>
          </a:p>
          <a:p>
            <a:pPr marL="0" lvl="0" indent="0">
              <a:spcBef>
                <a:spcPts val="0"/>
              </a:spcBef>
              <a:buNone/>
            </a:pPr>
            <a:endParaRPr lang="hu-HU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hu-H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Kísérlet: </a:t>
            </a:r>
            <a:r>
              <a:rPr lang="hu-H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Tölts meg egy zacskót félig vízzel, majd szúrd át a ceruzákat rajta!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>
              <a:spcBef>
                <a:spcPts val="0"/>
              </a:spcBef>
            </a:pPr>
            <a:r>
              <a:rPr lang="hu-H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Kérdés, felvetés: </a:t>
            </a:r>
            <a:r>
              <a:rPr lang="hu-H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Kifolyik -e a víz a lyukakon?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hu-HU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hu-H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Tapasztalat, magyarázat: </a:t>
            </a:r>
            <a:r>
              <a:rPr lang="hu-HU" sz="2400" b="1" dirty="0">
                <a:solidFill>
                  <a:srgbClr val="44444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hu-HU" sz="2400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műanyag zacskó ha megsérül, a benne lévő molekulák szorosan egymásmellé tömörülnek, így a zacskó megfeszül a ceruza körül, és nem engedi ki a vizet.</a:t>
            </a:r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88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166FBB0-A129-4F9B-B93F-9DB898E29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212" y="624110"/>
            <a:ext cx="10497669" cy="2038408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 beleszúrod a ceruzákat azelőtt, hogy megtöltenéd vízzel, akkor a víz kiszivárog a lyukakon. Viszont ha akkor szúrod át őket rajta, ha már megtöltötted vízzel, egyáltalán nem fog szivárogni.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AAD0CB2D-E889-4D7C-A100-6EA7D328DC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58228" y="2900456"/>
            <a:ext cx="619125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41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71F1517-0F86-4F9F-80F2-855C847B0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0189" y="259976"/>
            <a:ext cx="9774424" cy="770965"/>
          </a:xfrm>
        </p:spPr>
        <p:txBody>
          <a:bodyPr/>
          <a:lstStyle/>
          <a:p>
            <a:pPr algn="ctr"/>
            <a:r>
              <a:rPr lang="hu-HU" dirty="0"/>
              <a:t>2.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Robbanó lufik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56CBD59-0EB5-461F-8648-6C4058A7B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471" y="950259"/>
            <a:ext cx="10608141" cy="5531223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buClr>
                <a:srgbClr val="1CADE4"/>
              </a:buClr>
            </a:pPr>
            <a:r>
              <a:rPr lang="hu-HU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Anyagok, eszközök: </a:t>
            </a:r>
            <a:endParaRPr lang="hu-HU" sz="28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Clr>
                <a:srgbClr val="1CADE4"/>
              </a:buClr>
              <a:buNone/>
            </a:pPr>
            <a:r>
              <a:rPr lang="hu-HU" sz="2800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- 2 luftballon</a:t>
            </a:r>
          </a:p>
          <a:p>
            <a:pPr marL="0" indent="0">
              <a:spcBef>
                <a:spcPts val="0"/>
              </a:spcBef>
              <a:buClr>
                <a:srgbClr val="1CADE4"/>
              </a:buClr>
              <a:buNone/>
            </a:pPr>
            <a:r>
              <a:rPr lang="hu-HU" sz="2800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- 1 gyertya, </a:t>
            </a:r>
          </a:p>
          <a:p>
            <a:pPr marL="0" indent="0">
              <a:spcBef>
                <a:spcPts val="0"/>
              </a:spcBef>
              <a:buClr>
                <a:srgbClr val="1CADE4"/>
              </a:buClr>
              <a:buNone/>
            </a:pPr>
            <a:r>
              <a:rPr lang="hu-HU" sz="2800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- gyufa, víz</a:t>
            </a: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u-HU" sz="28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  <a:buClr>
                <a:srgbClr val="1CADE4"/>
              </a:buClr>
            </a:pPr>
            <a:r>
              <a:rPr lang="hu-HU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Kísérlet: </a:t>
            </a:r>
            <a:r>
              <a:rPr lang="hu-HU" sz="2800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Fújd fel az egyik luftballont, tartsd a láng fölé! </a:t>
            </a: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800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     	 Ezután a másik lufit töltsd meg vízzel, tartsd a láng fölé! </a:t>
            </a:r>
            <a:r>
              <a:rPr lang="hu-HU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lvl="0">
              <a:spcBef>
                <a:spcPts val="0"/>
              </a:spcBef>
              <a:buClr>
                <a:srgbClr val="1CADE4"/>
              </a:buClr>
            </a:pPr>
            <a:r>
              <a:rPr lang="hu-HU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Kérdés, felvetés:  </a:t>
            </a:r>
            <a:r>
              <a:rPr lang="hu-HU" sz="2800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 történik a két lufival? Felrobban másodjára is?</a:t>
            </a:r>
          </a:p>
          <a:p>
            <a:pPr lvl="0">
              <a:spcBef>
                <a:spcPts val="0"/>
              </a:spcBef>
              <a:buClr>
                <a:srgbClr val="1CADE4"/>
              </a:buClr>
            </a:pPr>
            <a:r>
              <a:rPr lang="hu-HU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Tapasztalat, magyarázat: </a:t>
            </a:r>
          </a:p>
          <a:p>
            <a:pPr lvl="0">
              <a:spcBef>
                <a:spcPts val="0"/>
              </a:spcBef>
              <a:buClr>
                <a:srgbClr val="1CADE4"/>
              </a:buClr>
            </a:pPr>
            <a:r>
              <a:rPr lang="hu-HU" sz="2800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lufiban lévő víz elnyeli a láng által leadott hőt, és így a lufi nem ég meg.</a:t>
            </a:r>
            <a:endParaRPr lang="hu-H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48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38FABDA-DCF5-46F4-948E-9DE3ACE63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025" y="624110"/>
            <a:ext cx="10560422" cy="1527420"/>
          </a:xfrm>
        </p:spPr>
        <p:txBody>
          <a:bodyPr>
            <a:normAutofit fontScale="90000"/>
          </a:bodyPr>
          <a:lstStyle/>
          <a:p>
            <a:r>
              <a:rPr lang="hu-HU" sz="4000" dirty="0">
                <a:solidFill>
                  <a:srgbClr val="444444"/>
                </a:solidFill>
                <a:latin typeface="Playfair Display"/>
              </a:rPr>
              <a:t>Az első esetben a lufi a lángtól fel fog robbanni. A második esetben a vízzel töltött lufi ellenáll a tűznek.</a:t>
            </a:r>
            <a:r>
              <a:rPr lang="hu-HU" sz="4000" dirty="0"/>
              <a:t/>
            </a:r>
            <a:br>
              <a:rPr lang="hu-HU" sz="4000" dirty="0"/>
            </a:br>
            <a:r>
              <a:rPr lang="hu-HU" dirty="0">
                <a:solidFill>
                  <a:srgbClr val="444444"/>
                </a:solidFill>
                <a:latin typeface="Playfair Display"/>
              </a:rPr>
              <a:t>                 </a:t>
            </a:r>
            <a:endParaRPr lang="hu-HU" dirty="0"/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01531293-2AF8-4E80-A41B-158DB6CD41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8659" y="2081377"/>
            <a:ext cx="5688759" cy="426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62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92F565-961F-4DA8-968D-751EF5AD8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471" y="295835"/>
            <a:ext cx="9846141" cy="797859"/>
          </a:xfrm>
        </p:spPr>
        <p:txBody>
          <a:bodyPr/>
          <a:lstStyle/>
          <a:p>
            <a:pPr algn="ctr"/>
            <a:r>
              <a:rPr lang="hu-HU" dirty="0"/>
              <a:t>3.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A láthatatlan erők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3589FD-B1EE-4D80-B868-CCBEBC459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988" y="1255059"/>
            <a:ext cx="11277600" cy="5387788"/>
          </a:xfrm>
        </p:spPr>
        <p:txBody>
          <a:bodyPr>
            <a:normAutofit fontScale="92500"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</a:pPr>
            <a:r>
              <a:rPr lang="hu-H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Anyagok, eszközök: </a:t>
            </a: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hu-H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-</a:t>
            </a:r>
            <a:r>
              <a:rPr lang="hu-H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 db léggömb, </a:t>
            </a: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hu-H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-hurkapálca, fonál, </a:t>
            </a: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hu-H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-gombostű (hegyes tárgy, pl.:  ceruza)</a:t>
            </a:r>
            <a:endParaRPr lang="hu-HU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hu-HU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hu-H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Kísérlet:</a:t>
            </a:r>
            <a:r>
              <a:rPr lang="hu-H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Hurkapálcából és fonálból készíts mérleget, hogy a pálcika két végére az egyformára felfújt 			lufikat kötöd! Majd ezután durrantsd ki az egyik léggömböt! 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hu-H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Kérdés, felvetés:</a:t>
            </a:r>
            <a:r>
              <a:rPr lang="hu-H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u-HU" sz="24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hu-HU" sz="24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ogyan változik a pálca helyzete miután az egyik léggömb kipukkad?</a:t>
            </a:r>
            <a:endParaRPr lang="hu-HU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hu-H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Tapasztalat, magyarázat: 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a levegőnek van súlya, mert amikor a levegő kijött az egyik lufiból, a pálca elvesztette az egyensúlyát.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hu-HU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58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72FD76F-FC5F-4DB3-A779-53524EC96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507" y="385482"/>
            <a:ext cx="9855106" cy="941294"/>
          </a:xfrm>
        </p:spPr>
        <p:txBody>
          <a:bodyPr/>
          <a:lstStyle/>
          <a:p>
            <a:pPr algn="ctr"/>
            <a:r>
              <a:rPr lang="hu-HU" dirty="0"/>
              <a:t>4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Ütköző pénzérmék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1C92566-5744-44F1-A404-ACEB8CF20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8871" y="1174376"/>
            <a:ext cx="10455741" cy="5298142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buClr>
                <a:srgbClr val="1CADE4"/>
              </a:buClr>
            </a:pPr>
            <a:r>
              <a:rPr lang="hu-HU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Anyagok, eszközök: </a:t>
            </a:r>
            <a:endParaRPr lang="hu-HU" sz="28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  <a:buClr>
                <a:srgbClr val="1CADE4"/>
              </a:buClr>
            </a:pPr>
            <a:r>
              <a:rPr lang="hu-HU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db egyforma pénzérme</a:t>
            </a:r>
            <a:br>
              <a:rPr lang="hu-HU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u-HU" sz="28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  <a:buClr>
                <a:srgbClr val="1CADE4"/>
              </a:buClr>
            </a:pPr>
            <a:r>
              <a:rPr lang="hu-HU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Kísérlet: </a:t>
            </a:r>
            <a:r>
              <a:rPr lang="hu-HU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Középen találd el 10 cm távolságból az egyik pénzérmével a másikat!</a:t>
            </a:r>
            <a:r>
              <a:rPr lang="hu-HU" sz="2800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Majd próbáld ki, ha két összeérő pénzérmének ütközteted a harmadik pénzérmét!</a:t>
            </a:r>
          </a:p>
          <a:p>
            <a:pPr marL="0" lvl="0" indent="0">
              <a:spcBef>
                <a:spcPts val="0"/>
              </a:spcBef>
              <a:buClr>
                <a:srgbClr val="1CADE4"/>
              </a:buClr>
              <a:buNone/>
            </a:pPr>
            <a:endParaRPr lang="hu-HU" sz="28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  <a:buClr>
                <a:srgbClr val="1CADE4"/>
              </a:buClr>
            </a:pPr>
            <a:r>
              <a:rPr lang="hu-HU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Kérdés, felvetés: </a:t>
            </a:r>
            <a:r>
              <a:rPr lang="hu-HU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Melyik érmével mi történt az ütközés során?</a:t>
            </a:r>
            <a:endParaRPr lang="hu-HU" sz="2800" dirty="0">
              <a:solidFill>
                <a:srgbClr val="44444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0"/>
              </a:spcBef>
              <a:buClr>
                <a:srgbClr val="1CADE4"/>
              </a:buClr>
            </a:pPr>
            <a:r>
              <a:rPr lang="hu-HU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Tapasztalat, magyarázat: </a:t>
            </a:r>
            <a:r>
              <a:rPr lang="hu-HU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Az ütközés pillanatában az „ütő” pénzérme megállt, a másik kimozdult álló helyzetéből. Átadta a lendületet.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5124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CE5F6C7-D615-485D-9835-7798F3F19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225" y="376518"/>
            <a:ext cx="9783388" cy="1528482"/>
          </a:xfrm>
        </p:spPr>
        <p:txBody>
          <a:bodyPr>
            <a:normAutofit/>
          </a:bodyPr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Rugalmas ütközésnél sebességet cserélnek a pénzérmék, átadják a lendületet.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0D8D1F86-A14D-452E-85E7-F376CF22A2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7505" y="1905000"/>
            <a:ext cx="4798109" cy="3598582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89F31A75-9FB9-4E93-A11A-C5C6B29EC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438" y="2505635"/>
            <a:ext cx="5855705" cy="336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41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zálak">
  <a:themeElements>
    <a:clrScheme name="Kék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Szála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zála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120</TotalTime>
  <Words>453</Words>
  <Application>Microsoft Office PowerPoint</Application>
  <PresentationFormat>Szélesvásznú</PresentationFormat>
  <Paragraphs>41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5" baseType="lpstr">
      <vt:lpstr>Arial</vt:lpstr>
      <vt:lpstr>Calibri</vt:lpstr>
      <vt:lpstr>Century Gothic</vt:lpstr>
      <vt:lpstr>Playfair Display</vt:lpstr>
      <vt:lpstr>Times New Roman</vt:lpstr>
      <vt:lpstr>Wingdings 3</vt:lpstr>
      <vt:lpstr>Szálak</vt:lpstr>
      <vt:lpstr>PowerPoint-bemutató</vt:lpstr>
      <vt:lpstr>1. Csodazacskó kísérlet</vt:lpstr>
      <vt:lpstr>Ha beleszúrod a ceruzákat azelőtt, hogy megtöltenéd vízzel, akkor a víz kiszivárog a lyukakon. Viszont ha akkor szúrod át őket rajta, ha már megtöltötted vízzel, egyáltalán nem fog szivárogni.</vt:lpstr>
      <vt:lpstr>2. Robbanó lufik</vt:lpstr>
      <vt:lpstr>Az első esetben a lufi a lángtól fel fog robbanni. A második esetben a vízzel töltött lufi ellenáll a tűznek.                  </vt:lpstr>
      <vt:lpstr>3. A láthatatlan erők</vt:lpstr>
      <vt:lpstr>4. Ütköző pénzérmék</vt:lpstr>
      <vt:lpstr>Rugalmas ütközésnél sebességet cserélnek a pénzérmék, átadják a lendületet.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RRF356</dc:creator>
  <cp:lastModifiedBy>bartha.ila@outlook.hu</cp:lastModifiedBy>
  <cp:revision>12</cp:revision>
  <dcterms:created xsi:type="dcterms:W3CDTF">2024-11-18T19:27:40Z</dcterms:created>
  <dcterms:modified xsi:type="dcterms:W3CDTF">2025-12-10T08:33:19Z</dcterms:modified>
</cp:coreProperties>
</file>