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9" r:id="rId2"/>
  </p:sldMasterIdLst>
  <p:sldIdLst>
    <p:sldId id="256" r:id="rId3"/>
    <p:sldId id="261" r:id="rId4"/>
    <p:sldId id="262" r:id="rId5"/>
    <p:sldId id="263" r:id="rId6"/>
    <p:sldId id="264" r:id="rId7"/>
    <p:sldId id="269" r:id="rId8"/>
    <p:sldId id="258" r:id="rId9"/>
    <p:sldId id="265" r:id="rId10"/>
    <p:sldId id="270" r:id="rId11"/>
    <p:sldId id="271" r:id="rId12"/>
    <p:sldId id="272" r:id="rId13"/>
    <p:sldId id="274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C51647-A491-451D-9011-CBDE28702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2530A36-D441-4266-A13F-C4DD26081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DC2ACA-E807-403E-AF97-F1855575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5887920-D79A-4870-A04E-D11F49C27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89D339F-EAB3-455B-9DED-8FBB2909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19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251E7D-A279-401A-B991-E51386D91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18AAA2-C585-47DC-AEFC-BD4C86AF2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8A1D55-EAC3-4EFF-90D6-C6018ADE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4C69E7-2C9B-4FE7-AFA5-E90150968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2073294-206E-48AB-98A5-9B8A091C8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35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C66176-0431-4408-8745-F898E3B33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5875E50-5222-48F5-9E07-72BA90C75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1EBA890-F212-4C53-8C18-BD8F502A8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9A6E62C-6950-4AAC-A7E0-1DFAF7C87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336DF59-D561-4110-81A3-3B267625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02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D153A7-F8FD-4E13-9A7D-B247C08E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D25259-34AB-4AB7-9438-B3CFBFDD2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B2E94AC-27DE-4680-BC72-C3BB60DEA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893EEEF-B7F3-4306-AA77-45AEA62AA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95C7100-CB00-4CA4-871C-3205678B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AA17ECD-0784-4F8F-8DD3-06FEEC67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57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753254-F82B-4AF3-AC2E-8EFB93435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F251409-88C6-431D-9E80-26758844C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CA89000-8AFB-4435-B7B1-ED96BF9A4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B93E626-A2E7-4237-BD7D-92ED333852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8582763-3D3C-4C8F-81B7-F6A2B0D82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8F6FA5A-F8CB-41CF-B2BA-716C8258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3E815B4-18C0-4DF0-9607-9DE5A516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FDAB448-D1B4-4AB9-9346-0A88392F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86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F8CCCF-5A61-4179-A14F-EC2A5753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8A43A88-9CCB-41FB-A941-F525E9C3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CC0D4FF-CB6A-46D6-A8BB-0D0016C6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11FD5E8-2862-4090-8002-203BE2D2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00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023A8FD4-7F0A-4E4C-AE13-346FDFA9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A933DB3-9A37-4FAD-8861-5D5D614D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B4DDB1A-5D65-47BF-AAD5-AD52A3E52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850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67779C-41E9-46EF-8DB3-544DD1212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816471-4847-4CDB-A622-C63D1E39E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23551D-1E4D-4497-ABC2-9A3A1A415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180FBA9-B565-4A37-B53B-ECA710F8B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6FA137F-6B84-4295-8043-4E18ED874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B084488-A8EF-4F3E-80E2-46924A832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521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007E50-FAA4-400B-AFB5-78173949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886FE99-FB47-42DA-B5D4-84D9BD088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C8D7E31-79A8-44E9-B7A5-D9E1AA41E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7166282-0929-4952-8171-818A9F249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EF13D79-57E1-4C1B-AA6A-23156EA5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AF3399-F3AB-4779-9844-8C0D1EF44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236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22B9B6-B6FA-45F8-B18F-E86BD88F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AC707EB-16AA-4F54-BA8F-1A5BF0877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E09637A-0BE2-4CB8-9C00-5E457CF15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7DCC0AF-52E2-45C2-9344-36BF58AB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ED6CCA2-7665-40BD-81E5-A4B512F6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00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9A1E9DE-FFB6-4B87-9ADC-76DA3CE09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520E283-405E-4280-832F-F094AE003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380CD13-9555-41BB-90C3-36EB88C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5AA84CF-5C4D-453A-8798-BF03311B6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A967BF-74E1-4DBA-A214-107EB1C20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4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64C139C-2405-479A-998E-312D676F9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EB9BDA-BF42-420A-A081-FE518B889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5EC12FE-0C4D-4605-BC52-E8FDA55BF2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6EACF0D-7381-4C57-B783-778089D8A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1B05E16-F89D-4F0D-85BC-AE6F40D0E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1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hu/vectors/sziv%C3%A1rv%C3%A1ny-f%C3%A9nyspektrum-f%C3%A9nyt%C3%B6r%C3%A9s-155568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8EE33582-9A87-4514-8C94-717A33DD2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71261" y="5281748"/>
            <a:ext cx="3607528" cy="1223554"/>
          </a:xfrm>
        </p:spPr>
        <p:txBody>
          <a:bodyPr>
            <a:normAutofit lnSpcReduction="10000"/>
          </a:bodyPr>
          <a:lstStyle/>
          <a:p>
            <a:pPr lvl="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dirty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foglalkozás</a:t>
            </a:r>
          </a:p>
          <a:p>
            <a:pPr lvl="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dirty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fény- kísérletek</a:t>
            </a:r>
            <a:endParaRPr lang="hu-H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4" y="99921"/>
            <a:ext cx="3679583" cy="326181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2897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>
            <a:extLst>
              <a:ext uri="{FF2B5EF4-FFF2-40B4-BE49-F238E27FC236}">
                <a16:creationId xmlns:a16="http://schemas.microsoft.com/office/drawing/2014/main" id="{37DCB7B8-8D9C-4800-BF86-EBDE84142593}"/>
              </a:ext>
            </a:extLst>
          </p:cNvPr>
          <p:cNvSpPr/>
          <p:nvPr/>
        </p:nvSpPr>
        <p:spPr>
          <a:xfrm>
            <a:off x="8060924" y="357279"/>
            <a:ext cx="3764133" cy="47705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Piros szín van legfelül,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Narancssárga mellé ül.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Sárga fénylik alatta,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Zöld a sárgát támasztja.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Kék folytatja most a sort,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Lila csík még úgysem volt.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Ibolya fut legalul,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Hét szín együtt domborul.</a:t>
            </a:r>
          </a:p>
          <a:p>
            <a:endParaRPr lang="hu-HU" sz="2400" dirty="0"/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Kitalálod, mi lehet?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Szivárvány a domb felett!</a:t>
            </a:r>
          </a:p>
          <a:p>
            <a:pPr algn="r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Bartos Erika: Szivárvány  </a:t>
            </a:r>
          </a:p>
          <a:p>
            <a:r>
              <a:rPr lang="hu-H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Százlábú c. verseskötet)</a:t>
            </a:r>
          </a:p>
        </p:txBody>
      </p:sp>
      <p:pic>
        <p:nvPicPr>
          <p:cNvPr id="1026" name="Picture 2" descr="https://www.supercoloring.com/sites/default/files/styles/coloring_full/public/cif/2020/10/rainbow-coloring-page.png">
            <a:extLst>
              <a:ext uri="{FF2B5EF4-FFF2-40B4-BE49-F238E27FC236}">
                <a16:creationId xmlns:a16="http://schemas.microsoft.com/office/drawing/2014/main" id="{ED83DA5B-DB3B-4EA8-B960-FF2E96974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0" t="12816" r="-128" b="16375"/>
          <a:stretch/>
        </p:blipFill>
        <p:spPr bwMode="auto">
          <a:xfrm>
            <a:off x="366943" y="1384916"/>
            <a:ext cx="6426978" cy="319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6264FDF-9F34-4523-8397-49A4BE6C71B0}"/>
              </a:ext>
            </a:extLst>
          </p:cNvPr>
          <p:cNvSpPr txBox="1"/>
          <p:nvPr/>
        </p:nvSpPr>
        <p:spPr>
          <a:xfrm>
            <a:off x="249476" y="73140"/>
            <a:ext cx="714176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Ráhangolódás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Puzzle: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Minden tanuló kap egy egyszínű „szivárványdarabkát”.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Szivárvány mondóka sorainak megfelelően megkeresik a helyét a táblára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felrajzolt szivárvány-alapon.</a:t>
            </a:r>
          </a:p>
        </p:txBody>
      </p:sp>
    </p:spTree>
    <p:extLst>
      <p:ext uri="{BB962C8B-B14F-4D97-AF65-F5344CB8AC3E}">
        <p14:creationId xmlns:p14="http://schemas.microsoft.com/office/powerpoint/2010/main" val="375348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EACFF48F-1BBB-44CE-BFFB-F04E51914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52" t="17099" r="7375" b="15763"/>
          <a:stretch/>
        </p:blipFill>
        <p:spPr>
          <a:xfrm>
            <a:off x="1661603" y="719091"/>
            <a:ext cx="8868793" cy="4785064"/>
          </a:xfrm>
          <a:prstGeom prst="rect">
            <a:avLst/>
          </a:prstGeom>
        </p:spPr>
      </p:pic>
      <p:sp>
        <p:nvSpPr>
          <p:cNvPr id="13" name="Téglalap 12">
            <a:extLst>
              <a:ext uri="{FF2B5EF4-FFF2-40B4-BE49-F238E27FC236}">
                <a16:creationId xmlns:a16="http://schemas.microsoft.com/office/drawing/2014/main" id="{9B70DD0A-E293-442A-B890-E7E5F5971B60}"/>
              </a:ext>
            </a:extLst>
          </p:cNvPr>
          <p:cNvSpPr/>
          <p:nvPr/>
        </p:nvSpPr>
        <p:spPr>
          <a:xfrm>
            <a:off x="5223029" y="5677244"/>
            <a:ext cx="6681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https://pixabay.com/hu/vectors/sziv%C3%A1rv%C3%A1ny-f%C3%A9nyspektrum-f%C3%A9nyt%C3%B6r%C3%A9s-155568/</a:t>
            </a:r>
            <a:r>
              <a:rPr lang="hu-HU" dirty="0"/>
              <a:t> 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CE035849-C2AF-4C8F-9C32-AC80BD940051}"/>
              </a:ext>
            </a:extLst>
          </p:cNvPr>
          <p:cNvSpPr txBox="1"/>
          <p:nvPr/>
        </p:nvSpPr>
        <p:spPr>
          <a:xfrm>
            <a:off x="247433" y="257426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Szivárvány</a:t>
            </a:r>
          </a:p>
        </p:txBody>
      </p:sp>
    </p:spTree>
    <p:extLst>
      <p:ext uri="{BB962C8B-B14F-4D97-AF65-F5344CB8AC3E}">
        <p14:creationId xmlns:p14="http://schemas.microsoft.com/office/powerpoint/2010/main" val="73711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D86941E-D3A7-48BA-A6AB-1CCB49170542}"/>
              </a:ext>
            </a:extLst>
          </p:cNvPr>
          <p:cNvSpPr txBox="1"/>
          <p:nvPr/>
        </p:nvSpPr>
        <p:spPr>
          <a:xfrm>
            <a:off x="621437" y="949910"/>
            <a:ext cx="9153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A tanító tetszőleges sorrendben sorolja a természetes és mesterséges fényforrásokat. 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74D63B6-CD32-4D8F-8C25-C798CB9544C6}"/>
              </a:ext>
            </a:extLst>
          </p:cNvPr>
          <p:cNvSpPr txBox="1"/>
          <p:nvPr/>
        </p:nvSpPr>
        <p:spPr>
          <a:xfrm>
            <a:off x="408373" y="230819"/>
            <a:ext cx="3953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Fényforrások csoportosítása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F506014-DC44-4100-8BF8-96BEDDDB50B0}"/>
              </a:ext>
            </a:extLst>
          </p:cNvPr>
          <p:cNvSpPr txBox="1"/>
          <p:nvPr/>
        </p:nvSpPr>
        <p:spPr>
          <a:xfrm>
            <a:off x="621436" y="1669001"/>
            <a:ext cx="97243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Tanulói tevékenység: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természetes (T) fényforrások nevét hallva: lábujjhegyre állnak, kezüket magastartásba emelik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mesterséges (M) fényforrások nevét hallva: leguggolnak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8E124BF-3A99-4357-AB3A-5E01A42964E9}"/>
              </a:ext>
            </a:extLst>
          </p:cNvPr>
          <p:cNvSpPr txBox="1"/>
          <p:nvPr/>
        </p:nvSpPr>
        <p:spPr>
          <a:xfrm>
            <a:off x="621436" y="296733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  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BD015C9A-D5DC-4037-A8A7-443CF98C1F86}"/>
              </a:ext>
            </a:extLst>
          </p:cNvPr>
          <p:cNvSpPr/>
          <p:nvPr/>
        </p:nvSpPr>
        <p:spPr>
          <a:xfrm>
            <a:off x="1233142" y="3013501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1E51D7D-7DB9-4F00-A2F7-22723424C40A}"/>
              </a:ext>
            </a:extLst>
          </p:cNvPr>
          <p:cNvSpPr txBox="1"/>
          <p:nvPr/>
        </p:nvSpPr>
        <p:spPr>
          <a:xfrm>
            <a:off x="1961964" y="2963228"/>
            <a:ext cx="1322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reflektor  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E8972BEF-E9DB-45A5-A9CA-8E230FADDD2D}"/>
              </a:ext>
            </a:extLst>
          </p:cNvPr>
          <p:cNvSpPr/>
          <p:nvPr/>
        </p:nvSpPr>
        <p:spPr>
          <a:xfrm>
            <a:off x="3358500" y="3003645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50C2D2E-1A82-4F3C-B9A5-75294B4EDD02}"/>
              </a:ext>
            </a:extLst>
          </p:cNvPr>
          <p:cNvSpPr txBox="1"/>
          <p:nvPr/>
        </p:nvSpPr>
        <p:spPr>
          <a:xfrm>
            <a:off x="4329278" y="2982723"/>
            <a:ext cx="1148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gyertya   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01C7BFA3-04C0-487D-8DE1-71FD611E0499}"/>
              </a:ext>
            </a:extLst>
          </p:cNvPr>
          <p:cNvSpPr/>
          <p:nvPr/>
        </p:nvSpPr>
        <p:spPr>
          <a:xfrm>
            <a:off x="5513789" y="3044278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D782BC47-4FE3-4EF7-AAEF-F65441F33310}"/>
              </a:ext>
            </a:extLst>
          </p:cNvPr>
          <p:cNvSpPr txBox="1"/>
          <p:nvPr/>
        </p:nvSpPr>
        <p:spPr>
          <a:xfrm>
            <a:off x="6465771" y="2972867"/>
            <a:ext cx="955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fáklya   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C15BFF7D-F413-42AE-BA28-27C1641A604D}"/>
              </a:ext>
            </a:extLst>
          </p:cNvPr>
          <p:cNvSpPr/>
          <p:nvPr/>
        </p:nvSpPr>
        <p:spPr>
          <a:xfrm>
            <a:off x="9210472" y="3003644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A7804B52-3753-4949-B4E0-D15CAB3A37B7}"/>
              </a:ext>
            </a:extLst>
          </p:cNvPr>
          <p:cNvSpPr/>
          <p:nvPr/>
        </p:nvSpPr>
        <p:spPr>
          <a:xfrm>
            <a:off x="7376110" y="3025210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AEE04BE9-CC17-4B19-B13A-9818C6C03CBF}"/>
              </a:ext>
            </a:extLst>
          </p:cNvPr>
          <p:cNvSpPr txBox="1"/>
          <p:nvPr/>
        </p:nvSpPr>
        <p:spPr>
          <a:xfrm>
            <a:off x="8232797" y="2972867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villám  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2A359417-FFD1-4A59-B929-81B18799FB47}"/>
              </a:ext>
            </a:extLst>
          </p:cNvPr>
          <p:cNvSpPr txBox="1"/>
          <p:nvPr/>
        </p:nvSpPr>
        <p:spPr>
          <a:xfrm>
            <a:off x="646885" y="3666520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mécses  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A51F8BEC-6447-4FFD-B183-BBDD3D937C2E}"/>
              </a:ext>
            </a:extLst>
          </p:cNvPr>
          <p:cNvSpPr/>
          <p:nvPr/>
        </p:nvSpPr>
        <p:spPr>
          <a:xfrm>
            <a:off x="1845887" y="3693817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7C1D7D8-4589-4F38-B712-6B20E6E5E03A}"/>
              </a:ext>
            </a:extLst>
          </p:cNvPr>
          <p:cNvSpPr txBox="1"/>
          <p:nvPr/>
        </p:nvSpPr>
        <p:spPr>
          <a:xfrm>
            <a:off x="2639758" y="3665757"/>
            <a:ext cx="1322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csillagok  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C4441851-6082-4884-80CC-5937B5C5D055}"/>
              </a:ext>
            </a:extLst>
          </p:cNvPr>
          <p:cNvSpPr/>
          <p:nvPr/>
        </p:nvSpPr>
        <p:spPr>
          <a:xfrm>
            <a:off x="6300401" y="3693817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36C454BE-2610-42EB-B2F3-C6FAA06DFEFF}"/>
              </a:ext>
            </a:extLst>
          </p:cNvPr>
          <p:cNvSpPr txBox="1"/>
          <p:nvPr/>
        </p:nvSpPr>
        <p:spPr>
          <a:xfrm>
            <a:off x="4773226" y="3654474"/>
            <a:ext cx="1405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sarki fény   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34F2AEFF-D060-4DC8-B634-539929ADA798}"/>
              </a:ext>
            </a:extLst>
          </p:cNvPr>
          <p:cNvSpPr txBox="1"/>
          <p:nvPr/>
        </p:nvSpPr>
        <p:spPr>
          <a:xfrm>
            <a:off x="6989552" y="3632262"/>
            <a:ext cx="1405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tábortűz   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1A54D1B9-377E-46E1-B382-48E7CF818B3A}"/>
              </a:ext>
            </a:extLst>
          </p:cNvPr>
          <p:cNvSpPr/>
          <p:nvPr/>
        </p:nvSpPr>
        <p:spPr>
          <a:xfrm>
            <a:off x="8200119" y="3654474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35142B81-3654-4C11-8407-FD98D93CC8F5}"/>
              </a:ext>
            </a:extLst>
          </p:cNvPr>
          <p:cNvSpPr txBox="1"/>
          <p:nvPr/>
        </p:nvSpPr>
        <p:spPr>
          <a:xfrm>
            <a:off x="9019335" y="3623696"/>
            <a:ext cx="1405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izzóféreg   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D5CEFFB5-305B-45E9-B58F-21311F966EE4}"/>
              </a:ext>
            </a:extLst>
          </p:cNvPr>
          <p:cNvSpPr/>
          <p:nvPr/>
        </p:nvSpPr>
        <p:spPr>
          <a:xfrm>
            <a:off x="10345765" y="3643542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25D0C6A3-34D2-48FC-BF14-AFBE36D382E8}"/>
              </a:ext>
            </a:extLst>
          </p:cNvPr>
          <p:cNvSpPr txBox="1"/>
          <p:nvPr/>
        </p:nvSpPr>
        <p:spPr>
          <a:xfrm>
            <a:off x="523113" y="4438153"/>
            <a:ext cx="1767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villanykörte  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7908531D-84BE-417F-88DE-A71436F96607}"/>
              </a:ext>
            </a:extLst>
          </p:cNvPr>
          <p:cNvSpPr/>
          <p:nvPr/>
        </p:nvSpPr>
        <p:spPr>
          <a:xfrm>
            <a:off x="2209871" y="4468930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06B5F250-B8CD-4E99-8A97-13C7E401C005}"/>
              </a:ext>
            </a:extLst>
          </p:cNvPr>
          <p:cNvSpPr/>
          <p:nvPr/>
        </p:nvSpPr>
        <p:spPr>
          <a:xfrm>
            <a:off x="3854172" y="3714075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620A1ED9-3287-4F44-BA63-2B902DD77E64}"/>
              </a:ext>
            </a:extLst>
          </p:cNvPr>
          <p:cNvSpPr txBox="1"/>
          <p:nvPr/>
        </p:nvSpPr>
        <p:spPr>
          <a:xfrm>
            <a:off x="3067126" y="4438152"/>
            <a:ext cx="216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kristálymedúza  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B01B980B-4457-40C1-B67D-55DE1F25201A}"/>
              </a:ext>
            </a:extLst>
          </p:cNvPr>
          <p:cNvSpPr/>
          <p:nvPr/>
        </p:nvSpPr>
        <p:spPr>
          <a:xfrm>
            <a:off x="5088168" y="4438152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037782B3-BBEB-46AE-AD9F-1F2144F84165}"/>
              </a:ext>
            </a:extLst>
          </p:cNvPr>
          <p:cNvSpPr txBox="1"/>
          <p:nvPr/>
        </p:nvSpPr>
        <p:spPr>
          <a:xfrm>
            <a:off x="5804893" y="4392692"/>
            <a:ext cx="224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szentjánosbogár   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FE25CECA-A074-47EE-A05F-976165BB5A8F}"/>
              </a:ext>
            </a:extLst>
          </p:cNvPr>
          <p:cNvSpPr/>
          <p:nvPr/>
        </p:nvSpPr>
        <p:spPr>
          <a:xfrm>
            <a:off x="7944279" y="4423469"/>
            <a:ext cx="526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7D6024FE-F5C9-478A-81D0-A8F9DE8BFB06}"/>
              </a:ext>
            </a:extLst>
          </p:cNvPr>
          <p:cNvSpPr txBox="1"/>
          <p:nvPr/>
        </p:nvSpPr>
        <p:spPr>
          <a:xfrm>
            <a:off x="8643784" y="4347541"/>
            <a:ext cx="15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zseblámpa   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A8C525D0-975F-446C-B887-6E891A6558B7}"/>
              </a:ext>
            </a:extLst>
          </p:cNvPr>
          <p:cNvSpPr/>
          <p:nvPr/>
        </p:nvSpPr>
        <p:spPr>
          <a:xfrm>
            <a:off x="10088152" y="4405850"/>
            <a:ext cx="596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hu-H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7" grpId="0"/>
      <p:bldP spid="19" grpId="0"/>
      <p:bldP spid="22" grpId="0"/>
      <p:bldP spid="24" grpId="0"/>
      <p:bldP spid="26" grpId="0"/>
      <p:bldP spid="27" grpId="0"/>
      <p:bldP spid="29" grpId="0"/>
      <p:bldP spid="31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304762BC-6095-4530-AB5B-9FEF93D0C5BC}"/>
              </a:ext>
            </a:extLst>
          </p:cNvPr>
          <p:cNvSpPr txBox="1"/>
          <p:nvPr/>
        </p:nvSpPr>
        <p:spPr>
          <a:xfrm>
            <a:off x="3909267" y="825624"/>
            <a:ext cx="3161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Színek kavalkádja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A32EA3C-E5F4-4329-94D6-CEBC85C0B313}"/>
              </a:ext>
            </a:extLst>
          </p:cNvPr>
          <p:cNvSpPr txBox="1"/>
          <p:nvPr/>
        </p:nvSpPr>
        <p:spPr>
          <a:xfrm>
            <a:off x="337352" y="213064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Jelentésteremtés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DF7FFE3-B455-4748-AB66-7D153C404D54}"/>
              </a:ext>
            </a:extLst>
          </p:cNvPr>
          <p:cNvSpPr txBox="1"/>
          <p:nvPr/>
        </p:nvSpPr>
        <p:spPr>
          <a:xfrm>
            <a:off x="242827" y="1513301"/>
            <a:ext cx="8512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LcParenR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tanulók 4 fős csoportokban színes fólia darabokon néznek át. </a:t>
            </a:r>
          </a:p>
          <a:p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(3-3 alapszín – </a:t>
            </a:r>
            <a:r>
              <a:rPr lang="hu-HU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piros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sárga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kék</a:t>
            </a:r>
            <a:r>
              <a:rPr lang="hu-H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32" name="Picture 8" descr="Genotherm 50db A/4 színes">
            <a:extLst>
              <a:ext uri="{FF2B5EF4-FFF2-40B4-BE49-F238E27FC236}">
                <a16:creationId xmlns:a16="http://schemas.microsoft.com/office/drawing/2014/main" id="{E0482F8F-0895-477F-9F34-E52CC0B60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2" t="25820" r="14668" b="27932"/>
          <a:stretch/>
        </p:blipFill>
        <p:spPr bwMode="auto">
          <a:xfrm>
            <a:off x="6774477" y="2187416"/>
            <a:ext cx="4774879" cy="31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940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CC848E2-A186-4EA9-A9C6-589F1BC46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773455"/>
              </p:ext>
            </p:extLst>
          </p:nvPr>
        </p:nvGraphicFramePr>
        <p:xfrm>
          <a:off x="5446287" y="720983"/>
          <a:ext cx="4461194" cy="5623291"/>
        </p:xfrm>
        <a:graphic>
          <a:graphicData uri="http://schemas.openxmlformats.org/drawingml/2006/table">
            <a:tbl>
              <a:tblPr firstRow="1" firstCol="1" bandRow="1"/>
              <a:tblGrid>
                <a:gridCol w="4461194">
                  <a:extLst>
                    <a:ext uri="{9D8B030D-6E8A-4147-A177-3AD203B41FA5}">
                      <a16:colId xmlns:a16="http://schemas.microsoft.com/office/drawing/2014/main" val="1310066299"/>
                    </a:ext>
                  </a:extLst>
                </a:gridCol>
              </a:tblGrid>
              <a:tr h="560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Kísérleti jegyzőkönyv </a:t>
                      </a:r>
                      <a:r>
                        <a:rPr lang="hu-HU" sz="20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(rajzos)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7779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nyagok: 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520916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szközök: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577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01288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hu-HU" sz="2000" u="sng" kern="12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álasz</a:t>
                      </a:r>
                      <a:r>
                        <a:rPr lang="hu-HU" sz="2000" u="sng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29374"/>
                  </a:ext>
                </a:extLst>
              </a:tr>
            </a:tbl>
          </a:graphicData>
        </a:graphic>
      </p:graphicFrame>
      <p:sp>
        <p:nvSpPr>
          <p:cNvPr id="5" name="Akciógomb: Súgó 7">
            <a:extLst>
              <a:ext uri="{FF2B5EF4-FFF2-40B4-BE49-F238E27FC236}">
                <a16:creationId xmlns:a16="http://schemas.microsoft.com/office/drawing/2014/main" id="{9B02E0ED-F2AB-41CD-8426-010BF3F6C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287" y="3789194"/>
            <a:ext cx="615950" cy="615950"/>
          </a:xfrm>
          <a:prstGeom prst="actionButtonHelp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4A28082-BC03-4375-A6D1-9B4740296C46}"/>
              </a:ext>
            </a:extLst>
          </p:cNvPr>
          <p:cNvSpPr txBox="1"/>
          <p:nvPr/>
        </p:nvSpPr>
        <p:spPr>
          <a:xfrm>
            <a:off x="186432" y="250038"/>
            <a:ext cx="4204036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tanulók rajzosan jegyzetelnek: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C68EE52-DE61-4A1E-BE9D-9856428B1548}"/>
              </a:ext>
            </a:extLst>
          </p:cNvPr>
          <p:cNvSpPr txBox="1"/>
          <p:nvPr/>
        </p:nvSpPr>
        <p:spPr>
          <a:xfrm>
            <a:off x="115410" y="952366"/>
            <a:ext cx="4832220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A jegyzőkönyv vezetésének megbeszélése: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6CC4493-D93D-427A-BE0B-66B914B886FE}"/>
              </a:ext>
            </a:extLst>
          </p:cNvPr>
          <p:cNvSpPr txBox="1"/>
          <p:nvPr/>
        </p:nvSpPr>
        <p:spPr>
          <a:xfrm>
            <a:off x="186432" y="1551302"/>
            <a:ext cx="2919838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A jegyzőkönyv vezetése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BE305D19-2220-4EF6-BECC-8C02F2FBEB75}"/>
              </a:ext>
            </a:extLst>
          </p:cNvPr>
          <p:cNvSpPr txBox="1"/>
          <p:nvPr/>
        </p:nvSpPr>
        <p:spPr>
          <a:xfrm>
            <a:off x="579475" y="3706260"/>
            <a:ext cx="4461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Megfigyelés: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Hogyan változik a körülöttük lévő tárgyak színe a fóliákon keresztül?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5419D954-D9C6-4DF2-BBE2-1D6C459BF909}"/>
              </a:ext>
            </a:extLst>
          </p:cNvPr>
          <p:cNvSpPr txBox="1"/>
          <p:nvPr/>
        </p:nvSpPr>
        <p:spPr>
          <a:xfrm>
            <a:off x="652627" y="5050428"/>
            <a:ext cx="4461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Válasz: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fólia színének hatására változik a körülöttük lévő tárgyak színe.</a:t>
            </a:r>
          </a:p>
        </p:txBody>
      </p:sp>
    </p:spTree>
    <p:extLst>
      <p:ext uri="{BB962C8B-B14F-4D97-AF65-F5344CB8AC3E}">
        <p14:creationId xmlns:p14="http://schemas.microsoft.com/office/powerpoint/2010/main" val="214926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A5BFE1-1F72-4D91-A5B6-39E84DAAB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99701"/>
          </a:xfrm>
        </p:spPr>
        <p:txBody>
          <a:bodyPr>
            <a:normAutofit/>
          </a:bodyPr>
          <a:lstStyle/>
          <a:p>
            <a:pPr algn="ctr"/>
            <a:r>
              <a:rPr lang="hu-H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Színek kavalkádja</a:t>
            </a: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F6CAA071-7085-4392-BA38-3AACB0F49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82" t="23041" r="32804" b="4258"/>
          <a:stretch/>
        </p:blipFill>
        <p:spPr>
          <a:xfrm>
            <a:off x="6204994" y="1833948"/>
            <a:ext cx="3358563" cy="442108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8CDDB9D-965F-4F14-9C23-64F7C5D4B01B}"/>
              </a:ext>
            </a:extLst>
          </p:cNvPr>
          <p:cNvSpPr txBox="1"/>
          <p:nvPr/>
        </p:nvSpPr>
        <p:spPr>
          <a:xfrm>
            <a:off x="621437" y="1748887"/>
            <a:ext cx="53655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Színek keverése átlátszó színes fóliával</a:t>
            </a:r>
          </a:p>
          <a:p>
            <a:r>
              <a:rPr lang="hu-H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(melléklet) </a:t>
            </a:r>
          </a:p>
        </p:txBody>
      </p:sp>
      <p:pic>
        <p:nvPicPr>
          <p:cNvPr id="7" name="Tartalom helye 5">
            <a:extLst>
              <a:ext uri="{FF2B5EF4-FFF2-40B4-BE49-F238E27FC236}">
                <a16:creationId xmlns:a16="http://schemas.microsoft.com/office/drawing/2014/main" id="{BA6746F7-BFAE-4617-905D-CE036621EB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05" t="22422" r="1005" b="-1"/>
          <a:stretch/>
        </p:blipFill>
        <p:spPr>
          <a:xfrm>
            <a:off x="9740351" y="1833948"/>
            <a:ext cx="1683642" cy="471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4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6F4CC58-357E-4458-B0CF-72650E308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183" y="619684"/>
            <a:ext cx="4065972" cy="542129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E8916932-D506-4125-A6E7-4618FF68B5FA}"/>
              </a:ext>
            </a:extLst>
          </p:cNvPr>
          <p:cNvSpPr txBox="1"/>
          <p:nvPr/>
        </p:nvSpPr>
        <p:spPr>
          <a:xfrm>
            <a:off x="6617728" y="6087147"/>
            <a:ext cx="109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Saját fotó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C927C2D-C4E1-4E9B-A0BA-3BB25CCCDA72}"/>
              </a:ext>
            </a:extLst>
          </p:cNvPr>
          <p:cNvSpPr txBox="1"/>
          <p:nvPr/>
        </p:nvSpPr>
        <p:spPr>
          <a:xfrm>
            <a:off x="674704" y="204186"/>
            <a:ext cx="5520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Fénytörés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A fény haladása a levegőben és a vízben </a:t>
            </a:r>
          </a:p>
        </p:txBody>
      </p:sp>
    </p:spTree>
    <p:extLst>
      <p:ext uri="{BB962C8B-B14F-4D97-AF65-F5344CB8AC3E}">
        <p14:creationId xmlns:p14="http://schemas.microsoft.com/office/powerpoint/2010/main" val="3908593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CC848E2-A186-4EA9-A9C6-589F1BC46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18"/>
              </p:ext>
            </p:extLst>
          </p:nvPr>
        </p:nvGraphicFramePr>
        <p:xfrm>
          <a:off x="6369565" y="617354"/>
          <a:ext cx="4461194" cy="5623291"/>
        </p:xfrm>
        <a:graphic>
          <a:graphicData uri="http://schemas.openxmlformats.org/drawingml/2006/table">
            <a:tbl>
              <a:tblPr firstRow="1" firstCol="1" bandRow="1"/>
              <a:tblGrid>
                <a:gridCol w="4461194">
                  <a:extLst>
                    <a:ext uri="{9D8B030D-6E8A-4147-A177-3AD203B41FA5}">
                      <a16:colId xmlns:a16="http://schemas.microsoft.com/office/drawing/2014/main" val="1310066299"/>
                    </a:ext>
                  </a:extLst>
                </a:gridCol>
              </a:tblGrid>
              <a:tr h="560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Kísérleti jegyzőkönyv </a:t>
                      </a:r>
                      <a:r>
                        <a:rPr lang="hu-HU" sz="20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(rajzos)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7779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nyagok: 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520916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szközök: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577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01288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hu-HU" sz="2000" u="sng" kern="12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álasz</a:t>
                      </a:r>
                      <a:r>
                        <a:rPr lang="hu-HU" sz="2000" u="sng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29374"/>
                  </a:ext>
                </a:extLst>
              </a:tr>
            </a:tbl>
          </a:graphicData>
        </a:graphic>
      </p:graphicFrame>
      <p:sp>
        <p:nvSpPr>
          <p:cNvPr id="5" name="Akciógomb: Súgó 7">
            <a:extLst>
              <a:ext uri="{FF2B5EF4-FFF2-40B4-BE49-F238E27FC236}">
                <a16:creationId xmlns:a16="http://schemas.microsoft.com/office/drawing/2014/main" id="{9B02E0ED-F2AB-41CD-8426-010BF3F6C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565" y="3691539"/>
            <a:ext cx="615950" cy="615950"/>
          </a:xfrm>
          <a:prstGeom prst="actionButtonHelp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4A28082-BC03-4375-A6D1-9B4740296C46}"/>
              </a:ext>
            </a:extLst>
          </p:cNvPr>
          <p:cNvSpPr txBox="1"/>
          <p:nvPr/>
        </p:nvSpPr>
        <p:spPr>
          <a:xfrm>
            <a:off x="186432" y="250038"/>
            <a:ext cx="4204036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tanulók rajzosan jegyzetelnek: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C68EE52-DE61-4A1E-BE9D-9856428B1548}"/>
              </a:ext>
            </a:extLst>
          </p:cNvPr>
          <p:cNvSpPr txBox="1"/>
          <p:nvPr/>
        </p:nvSpPr>
        <p:spPr>
          <a:xfrm>
            <a:off x="115410" y="952366"/>
            <a:ext cx="4832220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A jegyzőkönyv vezetésének megbeszélése: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6CC4493-D93D-427A-BE0B-66B914B886FE}"/>
              </a:ext>
            </a:extLst>
          </p:cNvPr>
          <p:cNvSpPr txBox="1"/>
          <p:nvPr/>
        </p:nvSpPr>
        <p:spPr>
          <a:xfrm>
            <a:off x="186432" y="1551302"/>
            <a:ext cx="2919838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A jegyzőkönyv vezetése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BE305D19-2220-4EF6-BECC-8C02F2FBEB75}"/>
              </a:ext>
            </a:extLst>
          </p:cNvPr>
          <p:cNvSpPr txBox="1"/>
          <p:nvPr/>
        </p:nvSpPr>
        <p:spPr>
          <a:xfrm>
            <a:off x="159607" y="4067512"/>
            <a:ext cx="5662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Megfigyelés: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 látunk, ha a vízbe beletesszük a szívószálat?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B4BC023E-2091-4726-9D3F-8826529AA97F}"/>
              </a:ext>
            </a:extLst>
          </p:cNvPr>
          <p:cNvSpPr/>
          <p:nvPr/>
        </p:nvSpPr>
        <p:spPr>
          <a:xfrm>
            <a:off x="232007" y="4937366"/>
            <a:ext cx="57485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Válasz: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fény a vízben másképpen halad,  mint a levegőben</a:t>
            </a:r>
          </a:p>
        </p:txBody>
      </p:sp>
    </p:spTree>
    <p:extLst>
      <p:ext uri="{BB962C8B-B14F-4D97-AF65-F5344CB8AC3E}">
        <p14:creationId xmlns:p14="http://schemas.microsoft.com/office/powerpoint/2010/main" val="561750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F879435-7A45-4792-97A1-8A6949B568DA}"/>
              </a:ext>
            </a:extLst>
          </p:cNvPr>
          <p:cNvSpPr txBox="1"/>
          <p:nvPr/>
        </p:nvSpPr>
        <p:spPr>
          <a:xfrm>
            <a:off x="479395" y="452762"/>
            <a:ext cx="5076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2./b  A fény haladása a vízben, olajban, 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az üvegbotban 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DCE4DC5-C480-4625-B978-2BBBA74E3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72" t="1964" r="-3475" b="4908"/>
          <a:stretch/>
        </p:blipFill>
        <p:spPr>
          <a:xfrm>
            <a:off x="9080670" y="327989"/>
            <a:ext cx="2870473" cy="395577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FADCE82-BA4D-475F-BF03-1C2196CADA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7" t="7678" r="23761" b="19781"/>
          <a:stretch/>
        </p:blipFill>
        <p:spPr>
          <a:xfrm>
            <a:off x="5776292" y="327991"/>
            <a:ext cx="2983995" cy="39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62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CC848E2-A186-4EA9-A9C6-589F1BC46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578478"/>
              </p:ext>
            </p:extLst>
          </p:nvPr>
        </p:nvGraphicFramePr>
        <p:xfrm>
          <a:off x="7593232" y="500115"/>
          <a:ext cx="4461194" cy="5623291"/>
        </p:xfrm>
        <a:graphic>
          <a:graphicData uri="http://schemas.openxmlformats.org/drawingml/2006/table">
            <a:tbl>
              <a:tblPr firstRow="1" firstCol="1" bandRow="1"/>
              <a:tblGrid>
                <a:gridCol w="4461194">
                  <a:extLst>
                    <a:ext uri="{9D8B030D-6E8A-4147-A177-3AD203B41FA5}">
                      <a16:colId xmlns:a16="http://schemas.microsoft.com/office/drawing/2014/main" val="1310066299"/>
                    </a:ext>
                  </a:extLst>
                </a:gridCol>
              </a:tblGrid>
              <a:tr h="560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Kísérleti jegyzőkönyv </a:t>
                      </a:r>
                      <a:r>
                        <a:rPr lang="hu-HU" sz="20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(rajzos)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7779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nyagok: 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520916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szközök: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577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01288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hu-HU" sz="2000" u="sng" kern="12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álasz</a:t>
                      </a:r>
                      <a:r>
                        <a:rPr lang="hu-HU" sz="2000" u="sng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29374"/>
                  </a:ext>
                </a:extLst>
              </a:tr>
            </a:tbl>
          </a:graphicData>
        </a:graphic>
      </p:graphicFrame>
      <p:sp>
        <p:nvSpPr>
          <p:cNvPr id="5" name="Akciógomb: Súgó 7">
            <a:extLst>
              <a:ext uri="{FF2B5EF4-FFF2-40B4-BE49-F238E27FC236}">
                <a16:creationId xmlns:a16="http://schemas.microsoft.com/office/drawing/2014/main" id="{9B02E0ED-F2AB-41CD-8426-010BF3F6C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232" y="3593885"/>
            <a:ext cx="615950" cy="615950"/>
          </a:xfrm>
          <a:prstGeom prst="actionButtonHelp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4A28082-BC03-4375-A6D1-9B4740296C46}"/>
              </a:ext>
            </a:extLst>
          </p:cNvPr>
          <p:cNvSpPr txBox="1"/>
          <p:nvPr/>
        </p:nvSpPr>
        <p:spPr>
          <a:xfrm>
            <a:off x="186432" y="250038"/>
            <a:ext cx="4204036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 tanulók rajzosan jegyzetelnek: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C68EE52-DE61-4A1E-BE9D-9856428B1548}"/>
              </a:ext>
            </a:extLst>
          </p:cNvPr>
          <p:cNvSpPr txBox="1"/>
          <p:nvPr/>
        </p:nvSpPr>
        <p:spPr>
          <a:xfrm>
            <a:off x="115410" y="952366"/>
            <a:ext cx="4832220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A jegyzőkönyv vezetésének megbeszélése: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6CC4493-D93D-427A-BE0B-66B914B886FE}"/>
              </a:ext>
            </a:extLst>
          </p:cNvPr>
          <p:cNvSpPr txBox="1"/>
          <p:nvPr/>
        </p:nvSpPr>
        <p:spPr>
          <a:xfrm>
            <a:off x="186432" y="1551302"/>
            <a:ext cx="2919838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A jegyzőkönyv vezetése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BE305D19-2220-4EF6-BECC-8C02F2FBEB75}"/>
              </a:ext>
            </a:extLst>
          </p:cNvPr>
          <p:cNvSpPr txBox="1"/>
          <p:nvPr/>
        </p:nvSpPr>
        <p:spPr>
          <a:xfrm>
            <a:off x="115409" y="2544756"/>
            <a:ext cx="7386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Megfigyelés: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Emlékszel, hogy mi történik, ha a vízbe olajat öntünk?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Tegyünk ebbe a közegbe egy üvegbotot. Szerintetek mi fog történni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üvegbottal?  </a:t>
            </a:r>
          </a:p>
          <a:p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B4BC023E-2091-4726-9D3F-8826529AA97F}"/>
              </a:ext>
            </a:extLst>
          </p:cNvPr>
          <p:cNvSpPr/>
          <p:nvPr/>
        </p:nvSpPr>
        <p:spPr>
          <a:xfrm>
            <a:off x="232007" y="4937366"/>
            <a:ext cx="7207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Válasz: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fény a vízben és az üvegbotban másként halad, ezért látjuk vízben a botot.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olajban és az üvegbotban a fény ugyanúgy halad, ezért az üvegbot eltűnik benne. </a:t>
            </a:r>
          </a:p>
        </p:txBody>
      </p:sp>
    </p:spTree>
    <p:extLst>
      <p:ext uri="{BB962C8B-B14F-4D97-AF65-F5344CB8AC3E}">
        <p14:creationId xmlns:p14="http://schemas.microsoft.com/office/powerpoint/2010/main" val="4163013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197BDFE-B669-4B77-9694-437B9039A7C0}"/>
              </a:ext>
            </a:extLst>
          </p:cNvPr>
          <p:cNvSpPr txBox="1"/>
          <p:nvPr/>
        </p:nvSpPr>
        <p:spPr>
          <a:xfrm>
            <a:off x="3613212" y="2844225"/>
            <a:ext cx="4629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mi van, ha nincs fény?</a:t>
            </a:r>
          </a:p>
        </p:txBody>
      </p:sp>
    </p:spTree>
    <p:extLst>
      <p:ext uri="{BB962C8B-B14F-4D97-AF65-F5344CB8AC3E}">
        <p14:creationId xmlns:p14="http://schemas.microsoft.com/office/powerpoint/2010/main" val="1743555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FAE27F-781F-4198-9C6C-F2B75760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Sötétben minden tehén fekete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BFE56F9-DA12-45E5-AA93-E5532C0AC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411" y="1984160"/>
            <a:ext cx="4469694" cy="402272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343C8F8-7175-47DC-8AED-ACCF0F212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389" y="1731146"/>
            <a:ext cx="5215388" cy="43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36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410</TotalTime>
  <Words>495</Words>
  <Application>Microsoft Office PowerPoint</Application>
  <PresentationFormat>Widescreen</PresentationFormat>
  <Paragraphs>124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Integrál</vt:lpstr>
      <vt:lpstr>Office-téma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Színek kavalkádja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Sötétben minden tehén fekete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bartha.ila@outlook.hu</cp:lastModifiedBy>
  <cp:revision>45</cp:revision>
  <dcterms:created xsi:type="dcterms:W3CDTF">2023-05-15T21:13:00Z</dcterms:created>
  <dcterms:modified xsi:type="dcterms:W3CDTF">2026-09-01T06:23:56Z</dcterms:modified>
</cp:coreProperties>
</file>