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6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A850D-4808-464F-861F-8A952191D821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8C2DD-D79D-482E-8CED-8F51EAF8BF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1856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8C2DD-D79D-482E-8CED-8F51EAF8BF7B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6122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6307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1616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2842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1931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916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6087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0321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4137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9669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1024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4808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E1A58-6021-4CDB-93C2-D06325C1203A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C30EF-6A5A-412A-8809-7800A598CE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9208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zJKAzXvW40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8446"/>
            <a:ext cx="3997234" cy="35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8860413" y="4827734"/>
            <a:ext cx="2464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</a:rPr>
              <a:t>8. foglalkozás</a:t>
            </a:r>
            <a:endParaRPr lang="hu-HU" sz="3200" b="1" dirty="0">
              <a:solidFill>
                <a:schemeClr val="bg1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8860413" y="5412509"/>
            <a:ext cx="1261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</a:rPr>
              <a:t>A fény</a:t>
            </a:r>
            <a:endParaRPr lang="hu-H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1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333829" y="159657"/>
            <a:ext cx="193623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 dirty="0" smtClean="0"/>
              <a:t>Ráhangolódás</a:t>
            </a:r>
            <a:endParaRPr lang="hu-HU" sz="24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621622" y="783950"/>
            <a:ext cx="11207520" cy="22467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hu-HU" sz="2800" dirty="0" smtClean="0"/>
              <a:t>Csoportalakítás </a:t>
            </a:r>
            <a:r>
              <a:rPr lang="hu-HU" sz="2800" dirty="0"/>
              <a:t> </a:t>
            </a:r>
            <a:r>
              <a:rPr lang="hu-HU" sz="28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/>
              <a:t>Minden tanuló választ egy – egy kártyát. </a:t>
            </a:r>
            <a:r>
              <a:rPr lang="hu-HU" sz="2800" i="1" dirty="0" smtClean="0"/>
              <a:t>(lefordítva elhelyezzük a szőnyegen</a:t>
            </a:r>
            <a:r>
              <a:rPr lang="hu-HU" sz="2800" i="1" dirty="0"/>
              <a:t> </a:t>
            </a:r>
            <a:r>
              <a:rPr lang="hu-HU" sz="2800" i="1" dirty="0" smtClean="0"/>
              <a:t>vagy egy padon)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/>
              <a:t>A 4-4 azonos képet talált tanuló megkeresi egymást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/>
              <a:t>A csoportok megbeszélik, hogy mire való a </a:t>
            </a:r>
            <a:r>
              <a:rPr lang="hu-HU" sz="2800" dirty="0" err="1" smtClean="0"/>
              <a:t>rajjzon</a:t>
            </a:r>
            <a:r>
              <a:rPr lang="hu-HU" sz="2800" dirty="0" smtClean="0"/>
              <a:t> lévő tárgy</a:t>
            </a:r>
          </a:p>
        </p:txBody>
      </p:sp>
      <p:pic>
        <p:nvPicPr>
          <p:cNvPr id="9" name="Kép 8" descr="Click to see printable version of Candle Kifestő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24" y="3595914"/>
            <a:ext cx="1506855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Kép 10" descr="Click to see printable version of Izzólámpa Kifestő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469" y="3595914"/>
            <a:ext cx="1561706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Kép 11" descr="Click to see printable version of Olaj lámpás Kifestő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331" y="3595914"/>
            <a:ext cx="1524000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Kép 12" descr="Fáklya. Vektoros rajz — Stock Vector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662" b="9731"/>
          <a:stretch/>
        </p:blipFill>
        <p:spPr bwMode="auto">
          <a:xfrm>
            <a:off x="6079240" y="3595914"/>
            <a:ext cx="1480457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Kép 13" descr="C:\Users\Szalay Mária\Downloads\depositphotos_100477532-stock-illustration-ancient-oil-lamp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686" y="4296229"/>
            <a:ext cx="2076245" cy="1433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Kép 14"/>
          <p:cNvPicPr/>
          <p:nvPr/>
        </p:nvPicPr>
        <p:blipFill>
          <a:blip r:embed="rId9"/>
          <a:stretch>
            <a:fillRect/>
          </a:stretch>
        </p:blipFill>
        <p:spPr>
          <a:xfrm>
            <a:off x="10096227" y="3595914"/>
            <a:ext cx="1732915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086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0286" y="116115"/>
            <a:ext cx="11393713" cy="6559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csoport 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Olvasd el a szöveget! 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_____________________________________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 tűz az emberiség egyik legfontosabb szerzeménye. Mindig csodálat és félelem vette körül. Felfedezése szinte egyidős az emberiség történetével. Áldás és átok volt egyszerre.  Az ősi idők embereit rettegéssel töltötte el a látványa. Riadtan menekült a villámlás vagy tűzhányó gyújtotta tűz elől. Akkor még csak azt tudták, hogy szörnyű sebeket ejt, és nagy fájdalmat okoz.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Fejezd be a mondatot</a:t>
            </a: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ősi idők embere rettegett a tűztől, mert ____________________________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Adj címet a bekezdésnek</a:t>
            </a: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6766560" y="4645152"/>
            <a:ext cx="3718560" cy="5400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szörnyű sebeket ejt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560832" y="5279136"/>
            <a:ext cx="3718560" cy="5400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nagy fájdalmat okoz.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3481686" y="987552"/>
            <a:ext cx="5650122" cy="5400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ember legfontosabb szerzeménye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37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6032" y="124074"/>
            <a:ext cx="11618976" cy="57533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csoport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Olvasd el a szöveget! 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_____________________________________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Sok ezer év alatt az ember megtanulta, hogy a tűz barátságos is lehet. Meleget ad és puhábbá, ízletesebbé teszi a húst. A tűz mellett a vadállatoktól sem kellett félni annyira. A magasba csapó láng elriasztotta a ragadozókat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Fejezd be a mondatot</a:t>
            </a: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hu-H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Sok ezer év alatt az ember megtanulta, hogy a tűz ________________________________________________________________</a:t>
            </a: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Adj címet a bekezdésnek</a:t>
            </a: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7560980" y="3771143"/>
            <a:ext cx="3081293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barátságos is lehet. 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461952" y="4341328"/>
            <a:ext cx="7926143" cy="661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Meleget ad, sütni lehet vele, elriasztja a ragadozókat.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4425024" y="912537"/>
            <a:ext cx="2734467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barátságos tűz 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54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2608" y="525054"/>
            <a:ext cx="11472672" cy="59093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csoport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Olvasd el a szöveget!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______________________________________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 tüzet valószínűleg egy vihar alkalmával fedezte fel az ősember. Amikor belecsapott egy fába a villám, a fa meggyulladt. Ezt a tüzet féltő gonddal őrizték és táplálták. Ha kialudt, távoli helyekről hozták az izzó parazsat, vagy vártak a következő villámcsapásig.  Emiatt a tűz nagy kincs volt.</a:t>
            </a:r>
          </a:p>
          <a:p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Fejezd be a mondatot!</a:t>
            </a:r>
          </a:p>
          <a:p>
            <a:pPr>
              <a:lnSpc>
                <a:spcPct val="150000"/>
              </a:lnSpc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kialudt a tűz, az izzó parazsat messziről hozta, vagy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 címet a bekezdésnek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8414420" y="4258823"/>
            <a:ext cx="3071675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ártak  a következő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343060" y="4920030"/>
            <a:ext cx="2582758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illámcsapásra. 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4955060" y="1177086"/>
            <a:ext cx="214776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nagy kincs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96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1920" y="316992"/>
            <a:ext cx="12070080" cy="63514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csoport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Olvasd el a szöveget!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________________________________________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Hosszú idő telt el, míg a tüzet maguktól is meg tudták gyújtani. Amikor már az emberek kőből készítették szerszámaikat, két összeütögetett kődarab szikrát vetett. A szikra a száraz fűre hullott, s fellobbant a tűz. Az első, amit emberek gyújtottak. Azóta sem aludt ki.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Fejezd be a mondatot!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Később követ </a:t>
            </a:r>
            <a:r>
              <a:rPr lang="hu-H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összeütögetve szikra keletkezett, így </a:t>
            </a:r>
            <a:r>
              <a:rPr lang="hu-H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hu-H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       </a:t>
            </a:r>
            <a:r>
              <a:rPr lang="hu-H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Adj </a:t>
            </a: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címet a bekezdésnek</a:t>
            </a: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888224" y="4669536"/>
            <a:ext cx="3667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ellobbant a tűz,  az első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560832" y="5327904"/>
            <a:ext cx="3688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 az ember gyújtott. 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249662" y="1267968"/>
            <a:ext cx="3540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tűz sohasem aludt ki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2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90144" y="101751"/>
            <a:ext cx="11533632" cy="65556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csoport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Olvasd el a szöveget!</a:t>
            </a:r>
          </a:p>
          <a:p>
            <a:pPr>
              <a:lnSpc>
                <a:spcPct val="150000"/>
              </a:lnSpc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_________________________________________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 tüzet az ember mindig különös tisztelettel vette körül. Azt gondolták, hogy minden, ami mozog és táplálkozik, az él. Ezért azt hitték, hogy él a tűz is. Varázserejűnek tartották. Azt hitték, hogy a tűzben égetett agyagedény azért pirosodik meg, mert a tűz lelke költözik belé. Az égetett edény szép pengése a tűz hangja. S ha összetörik, csörömpölése a tűz sírása. </a:t>
            </a:r>
          </a:p>
          <a:p>
            <a:endParaRPr lang="hu-H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Fejezd be a mondatot!</a:t>
            </a:r>
          </a:p>
          <a:p>
            <a:pPr>
              <a:lnSpc>
                <a:spcPct val="150000"/>
              </a:lnSpc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Régen azt hitték a tűz él, mert 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</a:t>
            </a:r>
          </a:p>
          <a:p>
            <a:pPr>
              <a:lnSpc>
                <a:spcPct val="150000"/>
              </a:lnSpc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hu-H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 címet a </a:t>
            </a:r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bekezdésnek!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5193792" y="4608576"/>
            <a:ext cx="6532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 égetett agyagedény pirossága a tűz lelke,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1045094" y="5206559"/>
            <a:ext cx="7172156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pengése a tűz hangja, csörömpölése a tűz sírása. </a:t>
            </a:r>
          </a:p>
        </p:txBody>
      </p:sp>
      <p:sp>
        <p:nvSpPr>
          <p:cNvPr id="9" name="Téglalap 8"/>
          <p:cNvSpPr/>
          <p:nvPr/>
        </p:nvSpPr>
        <p:spPr>
          <a:xfrm>
            <a:off x="5422022" y="854015"/>
            <a:ext cx="2365006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Varázslatos erő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58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/>
          <p:cNvSpPr/>
          <p:nvPr/>
        </p:nvSpPr>
        <p:spPr>
          <a:xfrm>
            <a:off x="3230880" y="3000494"/>
            <a:ext cx="56478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hlinkClick r:id="rId2"/>
              </a:rPr>
              <a:t>Hogyan működik - Napelem (Hetedhét Kaland) </a:t>
            </a:r>
            <a:r>
              <a:rPr lang="hu-HU" dirty="0" smtClean="0">
                <a:hlinkClick r:id="rId2"/>
              </a:rPr>
              <a:t>– </a:t>
            </a:r>
            <a:r>
              <a:rPr lang="hu-HU" dirty="0" err="1" smtClean="0">
                <a:hlinkClick r:id="rId2"/>
              </a:rPr>
              <a:t>YouTube</a:t>
            </a:r>
            <a:r>
              <a:rPr lang="hu-HU" dirty="0" smtClean="0"/>
              <a:t>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211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46304" y="460173"/>
            <a:ext cx="11862816" cy="51802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feladatlap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Karikázzátok be a mondatba illő szót!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Nap az égen fénylő </a:t>
            </a:r>
            <a:r>
              <a:rPr lang="hu-HU" sz="2800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hold/ bolygó/ égitest</a:t>
            </a:r>
            <a:r>
              <a:rPr lang="hu-HU" sz="28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 a hatalmas tűzgömb </a:t>
            </a:r>
            <a:r>
              <a:rPr lang="hu-HU" sz="2800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fogyatkozó/végtelen/ parányi</a:t>
            </a:r>
            <a:r>
              <a:rPr lang="hu-HU" sz="28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energiaforrás.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Nap nem csak meleget ad, de sugaraiból </a:t>
            </a:r>
            <a:r>
              <a:rPr lang="hu-HU" sz="2800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vizet/áramot/</a:t>
            </a:r>
            <a:r>
              <a:rPr lang="hu-HU" sz="28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levegőt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tudunk nyerni.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napelemek </a:t>
            </a:r>
            <a:r>
              <a:rPr lang="hu-HU" sz="2800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panelekből/izzókból/</a:t>
            </a:r>
            <a:r>
              <a:rPr lang="hu-HU" sz="28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fadarabokból</a:t>
            </a:r>
            <a:r>
              <a:rPr lang="hu-HU" sz="28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állnak.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 a felhők eltakarják a Napot, a napelemek </a:t>
            </a:r>
            <a:r>
              <a:rPr lang="hu-HU" sz="2800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kevesebb/ több/ ugyanannyi</a:t>
            </a:r>
            <a:r>
              <a:rPr lang="hu-HU" sz="28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áramot termelnek.</a:t>
            </a:r>
            <a:endParaRPr lang="hu-H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llipszis 3"/>
          <p:cNvSpPr/>
          <p:nvPr/>
        </p:nvSpPr>
        <p:spPr>
          <a:xfrm>
            <a:off x="5279136" y="1719072"/>
            <a:ext cx="1304544" cy="6217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Ellipszis 4"/>
          <p:cNvSpPr/>
          <p:nvPr/>
        </p:nvSpPr>
        <p:spPr>
          <a:xfrm>
            <a:off x="5193792" y="2428513"/>
            <a:ext cx="1304544" cy="6217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Ellipszis 5"/>
          <p:cNvSpPr/>
          <p:nvPr/>
        </p:nvSpPr>
        <p:spPr>
          <a:xfrm>
            <a:off x="6961632" y="3050305"/>
            <a:ext cx="1304544" cy="6217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/>
          <p:cNvSpPr/>
          <p:nvPr/>
        </p:nvSpPr>
        <p:spPr>
          <a:xfrm>
            <a:off x="2109216" y="3672097"/>
            <a:ext cx="1706880" cy="6217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Ellipszis 7"/>
          <p:cNvSpPr/>
          <p:nvPr/>
        </p:nvSpPr>
        <p:spPr>
          <a:xfrm>
            <a:off x="6559296" y="4293889"/>
            <a:ext cx="1463040" cy="6217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071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90144" y="829229"/>
            <a:ext cx="10229088" cy="5480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Ki emlékszik rá, mi az az inverter? Beszéljétek meg</a:t>
            </a: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365760" y="2036237"/>
            <a:ext cx="10229088" cy="5878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Pf.: 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Tervezzetek </a:t>
            </a: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napelemmel működő eszközöket!</a:t>
            </a:r>
            <a:endParaRPr lang="hu-H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74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628" y="-85344"/>
            <a:ext cx="5100924" cy="680517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21920" y="85344"/>
            <a:ext cx="1518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Értékelés</a:t>
            </a:r>
            <a:endParaRPr lang="hu-HU" sz="28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95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704</Words>
  <Application>Microsoft Office PowerPoint</Application>
  <PresentationFormat>Szélesvásznú</PresentationFormat>
  <Paragraphs>72</Paragraphs>
  <Slides>11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Mária Szalay</dc:creator>
  <cp:lastModifiedBy>bartha.ila@outlook.hu</cp:lastModifiedBy>
  <cp:revision>84</cp:revision>
  <dcterms:created xsi:type="dcterms:W3CDTF">2024-10-22T09:16:44Z</dcterms:created>
  <dcterms:modified xsi:type="dcterms:W3CDTF">2025-12-10T08:33:58Z</dcterms:modified>
</cp:coreProperties>
</file>