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11/9/2025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áma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 idéze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gaz vagy ham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11/9/2025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1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cím 2">
            <a:extLst>
              <a:ext uri="{FF2B5EF4-FFF2-40B4-BE49-F238E27FC236}">
                <a16:creationId xmlns:a16="http://schemas.microsoft.com/office/drawing/2014/main" id="{3443F99D-F367-4643-BACB-C0BCEA0A4F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489371" y="4554584"/>
            <a:ext cx="3526972" cy="1288868"/>
          </a:xfrm>
        </p:spPr>
        <p:txBody>
          <a:bodyPr>
            <a:normAutofit/>
          </a:bodyPr>
          <a:lstStyle/>
          <a:p>
            <a:pPr lvl="0" algn="l">
              <a:spcBef>
                <a:spcPts val="1000"/>
              </a:spcBef>
              <a:spcAft>
                <a:spcPts val="0"/>
              </a:spcAft>
              <a:buClr>
                <a:srgbClr val="1E5155">
                  <a:lumMod val="40000"/>
                  <a:lumOff val="60000"/>
                </a:srgbClr>
              </a:buClr>
              <a:buSzPct val="80000"/>
            </a:pPr>
            <a:r>
              <a:rPr lang="hu-HU" sz="3200" b="1" cap="none" dirty="0" smtClean="0">
                <a:solidFill>
                  <a:srgbClr val="1E5155">
                    <a:lumMod val="40000"/>
                    <a:lumOff val="60000"/>
                  </a:srgbClr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8</a:t>
            </a:r>
            <a:r>
              <a:rPr lang="hu-HU" sz="3200" b="1" cap="none" dirty="0" smtClean="0">
                <a:solidFill>
                  <a:srgbClr val="1E5155">
                    <a:lumMod val="40000"/>
                    <a:lumOff val="60000"/>
                  </a:srgbClr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. foglalkozás</a:t>
            </a:r>
          </a:p>
          <a:p>
            <a:pPr lvl="0" algn="l">
              <a:spcBef>
                <a:spcPts val="1000"/>
              </a:spcBef>
              <a:spcAft>
                <a:spcPts val="0"/>
              </a:spcAft>
              <a:buClr>
                <a:srgbClr val="1E5155">
                  <a:lumMod val="40000"/>
                  <a:lumOff val="60000"/>
                </a:srgbClr>
              </a:buClr>
              <a:buSzPct val="80000"/>
            </a:pPr>
            <a:r>
              <a:rPr lang="hu-HU" sz="3200" b="1" cap="none" dirty="0" smtClean="0">
                <a:solidFill>
                  <a:srgbClr val="1E5155">
                    <a:lumMod val="40000"/>
                    <a:lumOff val="60000"/>
                  </a:srgbClr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 fény</a:t>
            </a:r>
          </a:p>
          <a:p>
            <a:endParaRPr lang="hu-HU" dirty="0"/>
          </a:p>
        </p:txBody>
      </p:sp>
      <p:pic>
        <p:nvPicPr>
          <p:cNvPr id="4" name="Picture 2" descr="https://ttk.unideb.hu/sites/default/files/inline-images/K%C3%A9p2_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305" y="82504"/>
            <a:ext cx="4170525" cy="3697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36833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00C5677-2231-4CC2-A60E-296932F8DB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757561"/>
          </a:xfrm>
        </p:spPr>
        <p:txBody>
          <a:bodyPr/>
          <a:lstStyle/>
          <a:p>
            <a:pPr algn="ctr"/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Természetes fényforrások</a:t>
            </a:r>
          </a:p>
        </p:txBody>
      </p:sp>
      <p:pic>
        <p:nvPicPr>
          <p:cNvPr id="7" name="Tartalom helye 6">
            <a:extLst>
              <a:ext uri="{FF2B5EF4-FFF2-40B4-BE49-F238E27FC236}">
                <a16:creationId xmlns:a16="http://schemas.microsoft.com/office/drawing/2014/main" id="{7546CD40-346D-4BB4-884B-EDE0E0EA3B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4187" y="1474202"/>
            <a:ext cx="3810000" cy="2543175"/>
          </a:xfrm>
          <a:prstGeom prst="rect">
            <a:avLst/>
          </a:prstGeom>
        </p:spPr>
      </p:pic>
      <p:pic>
        <p:nvPicPr>
          <p:cNvPr id="8" name="Kép 7">
            <a:extLst>
              <a:ext uri="{FF2B5EF4-FFF2-40B4-BE49-F238E27FC236}">
                <a16:creationId xmlns:a16="http://schemas.microsoft.com/office/drawing/2014/main" id="{85C8AC66-6EED-41A0-B03F-074BF4A2BD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9343" y="1474202"/>
            <a:ext cx="3491144" cy="2548535"/>
          </a:xfrm>
          <a:prstGeom prst="rect">
            <a:avLst/>
          </a:prstGeo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1838B220-3802-428F-9FEA-A10752F834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6246" y="1474202"/>
            <a:ext cx="3951567" cy="2529003"/>
          </a:xfrm>
          <a:prstGeom prst="rect">
            <a:avLst/>
          </a:prstGeom>
        </p:spPr>
      </p:pic>
      <p:pic>
        <p:nvPicPr>
          <p:cNvPr id="10" name="Kép 9">
            <a:extLst>
              <a:ext uri="{FF2B5EF4-FFF2-40B4-BE49-F238E27FC236}">
                <a16:creationId xmlns:a16="http://schemas.microsoft.com/office/drawing/2014/main" id="{0296E8ED-092A-44AE-B183-CE7C7E1D46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4187" y="4169360"/>
            <a:ext cx="3810000" cy="2428875"/>
          </a:xfrm>
          <a:prstGeom prst="rect">
            <a:avLst/>
          </a:prstGeom>
        </p:spPr>
      </p:pic>
      <p:pic>
        <p:nvPicPr>
          <p:cNvPr id="11" name="Kép 10">
            <a:extLst>
              <a:ext uri="{FF2B5EF4-FFF2-40B4-BE49-F238E27FC236}">
                <a16:creationId xmlns:a16="http://schemas.microsoft.com/office/drawing/2014/main" id="{E6868673-7835-4677-A40E-12CB7F1A3D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29343" y="4169359"/>
            <a:ext cx="3491144" cy="2428875"/>
          </a:xfrm>
          <a:prstGeom prst="rect">
            <a:avLst/>
          </a:prstGeom>
        </p:spPr>
      </p:pic>
      <p:pic>
        <p:nvPicPr>
          <p:cNvPr id="12" name="Kép 11">
            <a:extLst>
              <a:ext uri="{FF2B5EF4-FFF2-40B4-BE49-F238E27FC236}">
                <a16:creationId xmlns:a16="http://schemas.microsoft.com/office/drawing/2014/main" id="{7055C04B-7F97-4568-BF9C-F4E36D0DC87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36246" y="4110246"/>
            <a:ext cx="3951567" cy="2414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1387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0AF8C4E-21DD-485D-8EA2-4BEA8E4E09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006136"/>
          </a:xfrm>
        </p:spPr>
        <p:txBody>
          <a:bodyPr/>
          <a:lstStyle/>
          <a:p>
            <a:pPr algn="ctr"/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Mesterséges fényforrások</a:t>
            </a:r>
          </a:p>
        </p:txBody>
      </p:sp>
      <p:pic>
        <p:nvPicPr>
          <p:cNvPr id="4" name="Tartalom helye 3">
            <a:extLst>
              <a:ext uri="{FF2B5EF4-FFF2-40B4-BE49-F238E27FC236}">
                <a16:creationId xmlns:a16="http://schemas.microsoft.com/office/drawing/2014/main" id="{A058FE90-7203-4D70-9609-908221885B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5006" y="1615736"/>
            <a:ext cx="3485323" cy="2323549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312D889A-571C-4FFB-BB66-625529C191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4083" y="1567281"/>
            <a:ext cx="3623571" cy="2420460"/>
          </a:xfrm>
          <a:prstGeom prst="rect">
            <a:avLst/>
          </a:prstGeom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E0CC6AED-F1B9-4B30-867A-0CB76EA8DB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1408" y="1591509"/>
            <a:ext cx="3630690" cy="2420460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1B7B9EA3-B8E0-4664-823B-4AD1FD6FB2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0215" y="4161900"/>
            <a:ext cx="3500114" cy="2333409"/>
          </a:xfrm>
          <a:prstGeom prst="rect">
            <a:avLst/>
          </a:prstGeom>
        </p:spPr>
      </p:pic>
      <p:pic>
        <p:nvPicPr>
          <p:cNvPr id="8" name="Kép 7">
            <a:extLst>
              <a:ext uri="{FF2B5EF4-FFF2-40B4-BE49-F238E27FC236}">
                <a16:creationId xmlns:a16="http://schemas.microsoft.com/office/drawing/2014/main" id="{587F38B8-53AE-4F32-BC8E-A74FC9E0C67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79067" y="4161900"/>
            <a:ext cx="3548587" cy="2333409"/>
          </a:xfrm>
          <a:prstGeom prst="rect">
            <a:avLst/>
          </a:prstGeo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8E37386D-9748-49A1-A327-ABE3CB7163E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1410" y="4190259"/>
            <a:ext cx="3660375" cy="2194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4485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05D6454-9C77-4394-9CE8-5146407F58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588885"/>
          </a:xfrm>
        </p:spPr>
        <p:txBody>
          <a:bodyPr/>
          <a:lstStyle/>
          <a:p>
            <a:pPr algn="ctr"/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Igaz- hamis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8142A68-A112-489A-984E-92D0BA5850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0285" y="1054793"/>
            <a:ext cx="11478827" cy="5299969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hu-HU" sz="2400" dirty="0" smtClean="0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Vannak tárgyak, amelyek világítanak, fényt bocsátanak ki, ezek a fényforrások.</a:t>
            </a:r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hu-H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hu-HU" sz="2400" dirty="0" smtClean="0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hu-HU" sz="2400" dirty="0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tűz </a:t>
            </a:r>
            <a:r>
              <a:rPr lang="hu-HU" sz="2400" dirty="0" smtClean="0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természetben mesterséges  </a:t>
            </a:r>
            <a:r>
              <a:rPr lang="hu-HU" sz="2400" dirty="0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fényforrás.</a:t>
            </a:r>
          </a:p>
          <a:p>
            <a:pPr marL="0" indent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400" dirty="0" smtClean="0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3. A </a:t>
            </a:r>
            <a:r>
              <a:rPr lang="hu-HU" sz="2400" dirty="0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fény sosem képes felmelegíteni a tárgyakat, a bőrünket. </a:t>
            </a:r>
          </a:p>
          <a:p>
            <a:pPr marL="0" indent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400" dirty="0" smtClean="0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4.  A </a:t>
            </a:r>
            <a:r>
              <a:rPr lang="hu-HU" sz="2400" dirty="0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fény nem kerüli meg a tárgyakat. </a:t>
            </a:r>
          </a:p>
          <a:p>
            <a:pPr marL="0" indent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400" dirty="0" smtClean="0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5. A </a:t>
            </a:r>
            <a:r>
              <a:rPr lang="hu-HU" sz="2400" dirty="0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nap fénye </a:t>
            </a:r>
            <a:r>
              <a:rPr lang="hu-HU" sz="2400" dirty="0" smtClean="0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nyáron Árasztja </a:t>
            </a:r>
            <a:r>
              <a:rPr lang="hu-HU" sz="2400" dirty="0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 legmelegebb. </a:t>
            </a:r>
          </a:p>
          <a:p>
            <a:pPr marL="0" indent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400" dirty="0" smtClean="0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6. Az </a:t>
            </a:r>
            <a:r>
              <a:rPr lang="hu-HU" sz="2400" dirty="0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átlátszó dolgokon sem képes a fény áthatolni.</a:t>
            </a:r>
          </a:p>
          <a:p>
            <a:pPr marL="0" indent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400" dirty="0" smtClean="0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7. </a:t>
            </a:r>
            <a:r>
              <a:rPr lang="hu-HU" sz="2400" dirty="0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hu-HU" sz="2400" dirty="0" smtClean="0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2400" dirty="0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szentjánosbogár </a:t>
            </a:r>
            <a:r>
              <a:rPr lang="hu-HU" sz="2400" i="1" dirty="0" smtClean="0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(az izzóféreg) </a:t>
            </a:r>
            <a:r>
              <a:rPr lang="hu-HU" sz="2400" dirty="0" smtClean="0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képes világítani a sötétben.</a:t>
            </a:r>
            <a:endParaRPr lang="hu-HU" sz="2400" dirty="0">
              <a:effectLst>
                <a:glow rad="38100">
                  <a:schemeClr val="bg1">
                    <a:lumMod val="50000"/>
                    <a:lumOff val="50000"/>
                    <a:alpha val="20000"/>
                  </a:schemeClr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hu-HU" dirty="0"/>
          </a:p>
        </p:txBody>
      </p:sp>
      <p:sp>
        <p:nvSpPr>
          <p:cNvPr id="8" name="Szövegdoboz 7"/>
          <p:cNvSpPr txBox="1"/>
          <p:nvPr/>
        </p:nvSpPr>
        <p:spPr>
          <a:xfrm>
            <a:off x="11089112" y="1344814"/>
            <a:ext cx="540000" cy="461665"/>
          </a:xfrm>
          <a:prstGeom prst="rect">
            <a:avLst/>
          </a:prstGeom>
          <a:solidFill>
            <a:schemeClr val="tx1"/>
          </a:solidFill>
          <a:ln w="317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hu-HU" sz="2400" b="1" dirty="0" smtClean="0">
                <a:solidFill>
                  <a:srgbClr val="FF0000"/>
                </a:solidFill>
              </a:rPr>
              <a:t> I </a:t>
            </a:r>
            <a:endParaRPr lang="hu-HU" sz="2400" b="1" dirty="0">
              <a:solidFill>
                <a:srgbClr val="FF0000"/>
              </a:solidFill>
            </a:endParaRPr>
          </a:p>
        </p:txBody>
      </p:sp>
      <p:sp>
        <p:nvSpPr>
          <p:cNvPr id="13" name="Szövegdoboz 12"/>
          <p:cNvSpPr txBox="1"/>
          <p:nvPr/>
        </p:nvSpPr>
        <p:spPr>
          <a:xfrm>
            <a:off x="6854426" y="2003546"/>
            <a:ext cx="625886" cy="461665"/>
          </a:xfrm>
          <a:prstGeom prst="rect">
            <a:avLst/>
          </a:prstGeom>
          <a:solidFill>
            <a:schemeClr val="tx1"/>
          </a:solidFill>
          <a:ln w="317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hu-HU" sz="2400" b="1" dirty="0" smtClean="0">
                <a:solidFill>
                  <a:srgbClr val="FF0000"/>
                </a:solidFill>
              </a:rPr>
              <a:t> H </a:t>
            </a:r>
            <a:endParaRPr lang="hu-HU" sz="2400" b="1" dirty="0">
              <a:solidFill>
                <a:srgbClr val="FF0000"/>
              </a:solidFill>
            </a:endParaRPr>
          </a:p>
        </p:txBody>
      </p:sp>
      <p:sp>
        <p:nvSpPr>
          <p:cNvPr id="14" name="Szövegdoboz 13"/>
          <p:cNvSpPr txBox="1"/>
          <p:nvPr/>
        </p:nvSpPr>
        <p:spPr>
          <a:xfrm>
            <a:off x="8299215" y="2664162"/>
            <a:ext cx="531276" cy="461665"/>
          </a:xfrm>
          <a:prstGeom prst="rect">
            <a:avLst/>
          </a:prstGeom>
          <a:solidFill>
            <a:schemeClr val="tx1"/>
          </a:solidFill>
          <a:ln w="317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hu-HU" sz="2400" b="1" dirty="0" smtClean="0">
                <a:solidFill>
                  <a:srgbClr val="FF0000"/>
                </a:solidFill>
              </a:rPr>
              <a:t> H </a:t>
            </a:r>
            <a:endParaRPr lang="hu-HU" sz="2400" b="1" dirty="0">
              <a:solidFill>
                <a:srgbClr val="FF0000"/>
              </a:solidFill>
            </a:endParaRPr>
          </a:p>
        </p:txBody>
      </p:sp>
      <p:sp>
        <p:nvSpPr>
          <p:cNvPr id="15" name="Szövegdoboz 14"/>
          <p:cNvSpPr txBox="1"/>
          <p:nvPr/>
        </p:nvSpPr>
        <p:spPr>
          <a:xfrm>
            <a:off x="5270670" y="3314958"/>
            <a:ext cx="540000" cy="461665"/>
          </a:xfrm>
          <a:prstGeom prst="rect">
            <a:avLst/>
          </a:prstGeom>
          <a:solidFill>
            <a:schemeClr val="tx1"/>
          </a:solidFill>
          <a:ln w="317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hu-HU" sz="2400" b="1" dirty="0" smtClean="0">
                <a:solidFill>
                  <a:srgbClr val="FF0000"/>
                </a:solidFill>
              </a:rPr>
              <a:t> I </a:t>
            </a:r>
            <a:endParaRPr lang="hu-HU" sz="2400" b="1" dirty="0">
              <a:solidFill>
                <a:srgbClr val="FF0000"/>
              </a:solidFill>
            </a:endParaRPr>
          </a:p>
        </p:txBody>
      </p:sp>
      <p:sp>
        <p:nvSpPr>
          <p:cNvPr id="16" name="Szövegdoboz 15"/>
          <p:cNvSpPr txBox="1"/>
          <p:nvPr/>
        </p:nvSpPr>
        <p:spPr>
          <a:xfrm>
            <a:off x="6661325" y="3965167"/>
            <a:ext cx="540000" cy="461665"/>
          </a:xfrm>
          <a:prstGeom prst="rect">
            <a:avLst/>
          </a:prstGeom>
          <a:solidFill>
            <a:schemeClr val="tx1"/>
          </a:solidFill>
          <a:ln w="317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hu-HU" sz="2400" b="1" dirty="0" smtClean="0">
                <a:solidFill>
                  <a:srgbClr val="FF0000"/>
                </a:solidFill>
              </a:rPr>
              <a:t> I </a:t>
            </a:r>
            <a:endParaRPr lang="hu-HU" sz="2400" b="1" dirty="0">
              <a:solidFill>
                <a:srgbClr val="FF0000"/>
              </a:solidFill>
            </a:endParaRPr>
          </a:p>
        </p:txBody>
      </p:sp>
      <p:sp>
        <p:nvSpPr>
          <p:cNvPr id="17" name="Szövegdoboz 16"/>
          <p:cNvSpPr txBox="1"/>
          <p:nvPr/>
        </p:nvSpPr>
        <p:spPr>
          <a:xfrm>
            <a:off x="7232137" y="4660062"/>
            <a:ext cx="540000" cy="461665"/>
          </a:xfrm>
          <a:prstGeom prst="rect">
            <a:avLst/>
          </a:prstGeom>
          <a:solidFill>
            <a:schemeClr val="tx1"/>
          </a:solidFill>
          <a:ln w="317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hu-HU" sz="2400" b="1" dirty="0" smtClean="0">
                <a:solidFill>
                  <a:srgbClr val="FF0000"/>
                </a:solidFill>
              </a:rPr>
              <a:t> H </a:t>
            </a:r>
            <a:endParaRPr lang="hu-HU" sz="2400" b="1" dirty="0">
              <a:solidFill>
                <a:srgbClr val="FF0000"/>
              </a:solidFill>
            </a:endParaRPr>
          </a:p>
        </p:txBody>
      </p:sp>
      <p:sp>
        <p:nvSpPr>
          <p:cNvPr id="18" name="Szövegdoboz 17"/>
          <p:cNvSpPr txBox="1"/>
          <p:nvPr/>
        </p:nvSpPr>
        <p:spPr>
          <a:xfrm>
            <a:off x="8830491" y="5296899"/>
            <a:ext cx="540000" cy="461665"/>
          </a:xfrm>
          <a:prstGeom prst="rect">
            <a:avLst/>
          </a:prstGeom>
          <a:solidFill>
            <a:schemeClr val="tx1"/>
          </a:solidFill>
          <a:ln w="317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hu-HU" sz="2400" b="1" dirty="0" smtClean="0">
                <a:solidFill>
                  <a:srgbClr val="FF0000"/>
                </a:solidFill>
              </a:rPr>
              <a:t> I </a:t>
            </a:r>
            <a:endParaRPr lang="hu-HU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9308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D32318F-927D-40BD-8DE3-EC00C25E57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288" y="269966"/>
            <a:ext cx="9905998" cy="668784"/>
          </a:xfrm>
        </p:spPr>
        <p:txBody>
          <a:bodyPr/>
          <a:lstStyle/>
          <a:p>
            <a:pPr algn="ctr"/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Átlátszó vagy átlátszatlan</a:t>
            </a:r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4DAB3A31-6F18-4B37-B966-EE19EB7318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47" t="4500" r="5618"/>
          <a:stretch/>
        </p:blipFill>
        <p:spPr>
          <a:xfrm>
            <a:off x="339634" y="1698170"/>
            <a:ext cx="11547566" cy="4764773"/>
          </a:xfrm>
          <a:prstGeom prst="rect">
            <a:avLst/>
          </a:prstGeom>
        </p:spPr>
      </p:pic>
      <p:sp>
        <p:nvSpPr>
          <p:cNvPr id="3" name="Szövegdoboz 2"/>
          <p:cNvSpPr txBox="1"/>
          <p:nvPr/>
        </p:nvSpPr>
        <p:spPr>
          <a:xfrm>
            <a:off x="339634" y="1133794"/>
            <a:ext cx="84753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/>
              <a:t>Átlátszó vagy </a:t>
            </a:r>
            <a:r>
              <a:rPr lang="hu-HU" dirty="0" smtClean="0"/>
              <a:t>átlátszatlan? Kösd a tárgyak nevét a megfelelő kifejezéshez! 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7233798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5920" y="947735"/>
            <a:ext cx="8948863" cy="5384968"/>
          </a:xfrm>
          <a:prstGeom prst="rect">
            <a:avLst/>
          </a:prstGeom>
        </p:spPr>
      </p:pic>
      <p:sp>
        <p:nvSpPr>
          <p:cNvPr id="5" name="Téglalap 4"/>
          <p:cNvSpPr/>
          <p:nvPr/>
        </p:nvSpPr>
        <p:spPr>
          <a:xfrm>
            <a:off x="592183" y="362635"/>
            <a:ext cx="94270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dirty="0"/>
              <a:t>5. Népesítsétek be a játszóteret fényforrásokkal, és töltsétek meg élettel!</a:t>
            </a:r>
          </a:p>
        </p:txBody>
      </p:sp>
    </p:spTree>
    <p:extLst>
      <p:ext uri="{BB962C8B-B14F-4D97-AF65-F5344CB8AC3E}">
        <p14:creationId xmlns:p14="http://schemas.microsoft.com/office/powerpoint/2010/main" val="331844662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zita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TM03457485[[fn=Szita]]</Template>
  <TotalTime>349</TotalTime>
  <Words>134</Words>
  <Application>Microsoft Office PowerPoint</Application>
  <PresentationFormat>Szélesvásznú</PresentationFormat>
  <Paragraphs>22</Paragraphs>
  <Slides>6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2</vt:i4>
      </vt:variant>
      <vt:variant>
        <vt:lpstr>Téma</vt:lpstr>
      </vt:variant>
      <vt:variant>
        <vt:i4>1</vt:i4>
      </vt:variant>
      <vt:variant>
        <vt:lpstr>Diacímek</vt:lpstr>
      </vt:variant>
      <vt:variant>
        <vt:i4>6</vt:i4>
      </vt:variant>
    </vt:vector>
  </HeadingPairs>
  <TitlesOfParts>
    <vt:vector size="9" baseType="lpstr">
      <vt:lpstr>Arial</vt:lpstr>
      <vt:lpstr>Century Gothic</vt:lpstr>
      <vt:lpstr>Szita</vt:lpstr>
      <vt:lpstr>PowerPoint-bemutató</vt:lpstr>
      <vt:lpstr>Természetes fényforrások</vt:lpstr>
      <vt:lpstr>Mesterséges fényforrások</vt:lpstr>
      <vt:lpstr>Igaz- hamis</vt:lpstr>
      <vt:lpstr>Átlátszó vagy átlátszatlan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MTA Közoktatás-fejlesztési Kutatási Pályázat-2022 „Kutatások az integrált természettudományos tudás és szemlélet kialakítására az általános iskola 1-4. évfolyamán”</dc:title>
  <dc:creator>RRF356</dc:creator>
  <cp:lastModifiedBy>bartha.ila@outlook.hu</cp:lastModifiedBy>
  <cp:revision>21</cp:revision>
  <dcterms:created xsi:type="dcterms:W3CDTF">2023-04-16T18:44:29Z</dcterms:created>
  <dcterms:modified xsi:type="dcterms:W3CDTF">2025-11-09T09:54:54Z</dcterms:modified>
</cp:coreProperties>
</file>