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0" r:id="rId4"/>
    <p:sldId id="263" r:id="rId5"/>
    <p:sldId id="267" r:id="rId6"/>
    <p:sldId id="262" r:id="rId7"/>
    <p:sldId id="264" r:id="rId8"/>
    <p:sldId id="265" r:id="rId9"/>
    <p:sldId id="261" r:id="rId10"/>
    <p:sldId id="266" r:id="rId11"/>
    <p:sldId id="269" r:id="rId12"/>
    <p:sldId id="270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B2DBD5-66F2-993E-F1BE-CAF6C65E2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6455351-D74C-94F1-C016-0851F5211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BD06C3-A084-80E0-336C-C8FFF7DC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079E32F-02DC-3141-0F82-0DD00C01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BDD18F-6762-DFF1-D4C0-E60FE9C6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5E7DBA-AE91-AC2F-A456-6303BC72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59F933-F969-B32B-54AA-FBB5D9206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76B43D-04A5-815E-D74B-D36B2E0D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1D07FD-9B99-DF5F-0A47-540F6782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D5E600-003B-82CF-81BB-8A768695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2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9B7F9C3-71D5-AA32-5A59-0F435BE0E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0D814C2-3BEF-2EF2-F6F5-EE1ACFA1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3F97CE-599D-BDB7-274B-AEC93A3A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D619CD-3325-A3E8-201E-AD8D019D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42CB48-B9C7-5C09-A13A-24705793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87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7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8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042E3B-EE69-D357-3BCB-30AC24AB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05D6B8-94C0-5690-04C9-0E9941C7D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B16E9C-63CC-92EF-E336-8CC96953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7AC43F-4A0B-7A33-7954-CA3F571F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726EC8-86FE-096C-EF9D-6983EDA4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7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6B277E-4DE4-ECAB-A2C2-0002F1E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6AB0D8-3B33-F046-3346-DD61DB4FC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328D958-9211-7110-B826-DD4793BC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B370CC-30EE-2340-E150-A3A7CB8E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C69512-105E-184D-AC56-620BBA73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9FD433-1BC3-5A8E-CE40-5EE3F9B69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B897B6-AFB2-376C-2C38-DD3B63541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2CD00C4-488D-360E-C1D7-DCC65801F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E2B750-078F-25BE-4C50-E1CD388E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FAB3CCA-A47B-9CC7-8CA8-19AE5E51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6D10E6D-8EF2-96D7-70BA-B23C76E6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8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6F7269-C53C-F392-4F40-7B57BF8A9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4C2543-3C11-C279-49B3-F03283F46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2D36B3C-FD64-601F-BFD4-165C3B8B9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9CBCD88-00BF-DE84-84BB-A84746494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C22C9DC-8105-C078-C585-DF88FF02A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0E117F0-E1D9-C2C2-0E5D-B3637A2C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8C4D16C-A4B3-844A-67CA-742A109B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662D21E-95DE-FD88-F4DD-E57A4E9A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7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2F2137-D8A9-BD4C-024C-743E93B7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1231BF2-EFB9-2F67-C2F6-EC3550E0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FEF9AE9-2A2A-E7FC-0E70-61C196DD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AF56D00-4C21-EEF3-BDA2-FC3BFE62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5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78A0B5A-A8CD-86F3-668D-B96D462B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ACE238D-B24F-FF5E-6922-83889A12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48169F-81B3-8565-5DFE-530C109D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E66C7A-517F-B232-A175-D2DA4CBF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D66758-D423-BBE4-776A-FDC052BD1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1DE7382-2273-6733-3616-0EE925705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30709B-D473-8723-46BB-45A1DDE9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DDB86B7-2A68-E465-5506-F262C8EA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26B823E-B1D8-C7BF-A428-389210B1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36C3DD-CEEB-0B49-4103-BA4BE1D8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40A6EED-9A63-4FE9-01EF-5763811A4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ED5739E-B913-A668-BE6C-B9A7A9952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215E020-75FC-AE61-6285-6BD7C471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BDF12B-9C0D-7624-A2EA-6B610F6A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2EF50B-7679-4207-5021-E5B64DBF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8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F026223-248B-81F0-BBE7-3F96331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E43FEC6-C72C-C753-1CC9-06F2398B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D94756-2D82-D409-11F9-659878B51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A49BC2-C83C-C756-E2C6-3C4D7387A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71208D7-8EF4-F796-D2F6-5136F8BF3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34886" y="1782483"/>
            <a:ext cx="6833084" cy="1504120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Csipegetők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3571398"/>
            <a:ext cx="8689976" cy="1371599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KOLLEKTÍV RAJZ ALKOTÁSA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2.osztály</a:t>
            </a:r>
          </a:p>
        </p:txBody>
      </p:sp>
      <p:pic>
        <p:nvPicPr>
          <p:cNvPr id="6" name="Kép 5" descr="A képen Gyermekrajz, pillangó, művészet, Kreatív művészetek látható&#10;&#10;Automatikusan generált leírás">
            <a:extLst>
              <a:ext uri="{FF2B5EF4-FFF2-40B4-BE49-F238E27FC236}">
                <a16:creationId xmlns:a16="http://schemas.microsoft.com/office/drawing/2014/main" id="{AF8857A4-F38E-1F54-4E8F-6B56FDD7D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26" y="266330"/>
            <a:ext cx="3277288" cy="582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414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Gyermekrajz, festmény, művészet, rajz látható&#10;&#10;Automatikusan generált leírás">
            <a:extLst>
              <a:ext uri="{FF2B5EF4-FFF2-40B4-BE49-F238E27FC236}">
                <a16:creationId xmlns:a16="http://schemas.microsoft.com/office/drawing/2014/main" id="{C9139EBE-0E26-D67C-7345-D164E374B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60" y="279067"/>
            <a:ext cx="6811953" cy="629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4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4743" y="365125"/>
            <a:ext cx="10515600" cy="1325563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3" y="1690688"/>
            <a:ext cx="10895049" cy="3424107"/>
          </a:xfrm>
        </p:spPr>
        <p:txBody>
          <a:bodyPr>
            <a:noAutofit/>
          </a:bodyPr>
          <a:lstStyle/>
          <a:p>
            <a:r>
              <a:rPr lang="hu-HU" sz="2400" b="1" cap="none" dirty="0">
                <a:latin typeface="+mj-lt"/>
              </a:rPr>
              <a:t>Miért van szüksége a madaraknak táplálékra? </a:t>
            </a:r>
          </a:p>
          <a:p>
            <a:r>
              <a:rPr lang="hu-HU" sz="2400" b="1" cap="none" dirty="0">
                <a:latin typeface="+mj-lt"/>
              </a:rPr>
              <a:t>Mit szeretnek még csipegetni a bogyókon kívül? </a:t>
            </a:r>
          </a:p>
          <a:p>
            <a:r>
              <a:rPr lang="hu-HU" sz="2400" b="1" cap="none" dirty="0">
                <a:latin typeface="+mj-lt"/>
              </a:rPr>
              <a:t>Tudjátok-e csoportosítani a madarakat aszerint, hogy mivel táplálkoznak? (növényevő, ragadozó) Melyik testrészük segít a táplálékszerzésben? (csőr, láb)</a:t>
            </a:r>
          </a:p>
          <a:p>
            <a:r>
              <a:rPr lang="hu-HU" sz="2400" b="1" dirty="0">
                <a:latin typeface="+mj-lt"/>
              </a:rPr>
              <a:t>Hogyan jutnak eleséghez télen? Te mit teszel, hogy ne pusztuljanak éhen?</a:t>
            </a:r>
            <a:endParaRPr lang="hu-HU" sz="2400" b="1" cap="none" dirty="0">
              <a:latin typeface="+mj-lt"/>
            </a:endParaRPr>
          </a:p>
          <a:p>
            <a:r>
              <a:rPr lang="hu-HU" sz="2400" b="1" cap="none" dirty="0">
                <a:latin typeface="+mj-lt"/>
              </a:rPr>
              <a:t>Mi most csipegető madarakat alkottunk. Hasonlítsuk össze a mozgásukat azokkal, akiket ragadozó madaraknak nevezünk</a:t>
            </a:r>
            <a:r>
              <a:rPr lang="hu-HU" sz="2400" b="1" dirty="0">
                <a:latin typeface="+mj-lt"/>
              </a:rPr>
              <a:t>! Mi a különbség? (sebesség, távolság)</a:t>
            </a:r>
          </a:p>
          <a:p>
            <a:r>
              <a:rPr lang="hu-HU" sz="2400" b="1" dirty="0">
                <a:latin typeface="+mj-lt"/>
              </a:rPr>
              <a:t>Láttatok-e már gólyát, ahogyan mozdulatlanul vár, mielőtt a csőrével a vízbe csap? Változik-e a helye várakozás közben? (a helyét nem, csak a helyzetét változtatja) </a:t>
            </a:r>
          </a:p>
          <a:p>
            <a:r>
              <a:rPr lang="hu-HU" sz="2400" b="1" dirty="0">
                <a:latin typeface="+mj-lt"/>
              </a:rPr>
              <a:t>Ismertek-e olyan madarakat, amelyek szélsebesen csapnak le az áldozatukra? Hogyan szerzik meg a táplálékukat? (szinte függőlegesen zuhannak)</a:t>
            </a:r>
            <a:endParaRPr lang="hu-HU" sz="2400" b="1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19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E5434A-AACB-58AF-0625-0C1FF58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F31A03-A97E-726E-6265-BE5A1B0497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112A643-4A3D-E635-AA4C-5149318DF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527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3601" y="775272"/>
            <a:ext cx="3397623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164977" y="2371449"/>
            <a:ext cx="76269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Fehér műszaki rajzlap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Grafit és színes ceruzák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Vízfesték, edény, ecsetek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Zsírkréta vagy olajpasztell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Olló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Gyerekenként 1 db </a:t>
            </a:r>
            <a:r>
              <a:rPr lang="hu-HU" sz="2400" b="1" dirty="0" err="1">
                <a:latin typeface="+mj-lt"/>
              </a:rPr>
              <a:t>milton</a:t>
            </a:r>
            <a:r>
              <a:rPr lang="hu-HU" sz="2400" b="1" dirty="0">
                <a:latin typeface="+mj-lt"/>
              </a:rPr>
              <a:t> kapocs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A táblai rögzítéshez gyurmaragasztó vagy mágnes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8" name="Tartalom helye 7" descr="A képen Gyermekrajz, irodaszerek, írószer, szerszám látható&#10;&#10;Automatikusan generált leírás">
            <a:extLst>
              <a:ext uri="{FF2B5EF4-FFF2-40B4-BE49-F238E27FC236}">
                <a16:creationId xmlns:a16="http://schemas.microsoft.com/office/drawing/2014/main" id="{B9D018C9-0319-6091-A5CF-E6331A0F73D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7061524" y="1535664"/>
            <a:ext cx="5398037" cy="303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10" y="0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60282" y="1522618"/>
            <a:ext cx="10363826" cy="491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Vizuális nevelés: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Karakterérzék, formaérzék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Tudatos színhasználat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Rész és egész viszonya</a:t>
            </a:r>
            <a:endParaRPr lang="hu-HU" sz="2400" cap="none" dirty="0">
              <a:latin typeface="+mj-lt"/>
            </a:endParaRP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A komponálás képességének fejlesztése 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Vizuális memória fejlesztése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Kompozíciós rend teremtése</a:t>
            </a:r>
            <a:endParaRPr lang="hu-HU" sz="2400" cap="none" dirty="0">
              <a:latin typeface="+mj-lt"/>
            </a:endParaRPr>
          </a:p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Szociális kompetenciafejlesztés: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Egyéni látásmód hangsúlyozása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Kollektív képalkotás, alkalmazkodás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983" y="400594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38977" y="1888122"/>
            <a:ext cx="10363826" cy="4573639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ráhangolódás</a:t>
            </a:r>
          </a:p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457200" lvl="1" indent="0">
              <a:buNone/>
            </a:pPr>
            <a:r>
              <a:rPr lang="hu-HU" sz="2800" dirty="0">
                <a:latin typeface="+mj-lt"/>
              </a:rPr>
              <a:t>    </a:t>
            </a:r>
            <a:r>
              <a:rPr lang="hu-HU" sz="2400" b="1" dirty="0">
                <a:latin typeface="+mj-lt"/>
              </a:rPr>
              <a:t>1. Egy madár törzsének, szárnyainak rajzolása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2. A</a:t>
            </a:r>
            <a:r>
              <a:rPr lang="hu-HU" b="1" dirty="0">
                <a:latin typeface="+mj-lt"/>
              </a:rPr>
              <a:t> részek festése, színezése majd nyírása</a:t>
            </a:r>
            <a:endParaRPr lang="hu-HU" sz="2400" b="1" dirty="0">
              <a:latin typeface="+mj-lt"/>
            </a:endParaRP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3. A testrészek összeállítása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4. A madárforma elhelyezése az adott háttéren</a:t>
            </a:r>
          </a:p>
          <a:p>
            <a:pPr marL="457200" lvl="1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790" y="924419"/>
            <a:ext cx="10515600" cy="149030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dirty="0"/>
            </a:br>
            <a:br>
              <a:rPr lang="hu-HU" sz="2400" dirty="0"/>
            </a:b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artalom helye 4" descr="A képen iskolatábla, Gyermekrajz, szöveg, kézírás látható&#10;&#10;Automatikusan generált leírás">
            <a:extLst>
              <a:ext uri="{FF2B5EF4-FFF2-40B4-BE49-F238E27FC236}">
                <a16:creationId xmlns:a16="http://schemas.microsoft.com/office/drawing/2014/main" id="{9F91AB54-A462-EB68-BA59-CF9DC80147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67961" y="581942"/>
            <a:ext cx="3130486" cy="556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8BF6B84-4128-BBB3-DA6D-E0330F2BCB97}"/>
              </a:ext>
            </a:extLst>
          </p:cNvPr>
          <p:cNvSpPr txBox="1"/>
          <p:nvPr/>
        </p:nvSpPr>
        <p:spPr>
          <a:xfrm>
            <a:off x="625135" y="1371289"/>
            <a:ext cx="64806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+mj-lt"/>
              </a:rPr>
              <a:t>Egy meglepetéssel készültem nektek. Rajzoltam egy képet, amit veletek együtt szeretnék megtölteni színes formákkal. </a:t>
            </a:r>
          </a:p>
          <a:p>
            <a:r>
              <a:rPr lang="hu-HU" sz="2400" b="1" dirty="0">
                <a:latin typeface="+mj-lt"/>
              </a:rPr>
              <a:t>Mit ismertek fel? (ágak, levelek, színes bogyók)</a:t>
            </a:r>
          </a:p>
          <a:p>
            <a:r>
              <a:rPr lang="hu-HU" sz="2400" b="1" dirty="0">
                <a:latin typeface="+mj-lt"/>
              </a:rPr>
              <a:t>Mik hiányoznak szerintetek a rajzomról? (madarak)</a:t>
            </a:r>
          </a:p>
          <a:p>
            <a:endParaRPr lang="hu-HU" sz="2400" b="1" dirty="0">
              <a:latin typeface="+mj-lt"/>
            </a:endParaRPr>
          </a:p>
          <a:p>
            <a:r>
              <a:rPr lang="hu-HU" sz="2400" b="1" dirty="0">
                <a:latin typeface="+mj-lt"/>
              </a:rPr>
              <a:t>A mai órán bogyókat csipegető madarakat fogunk alkotni. Olyanokat, amelyek a szárnyaikat is tudják mozgatni, hogy minél ügyesebben elérjék a táplálékukat.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9269" y="113211"/>
            <a:ext cx="6679474" cy="1776548"/>
          </a:xfrm>
        </p:spPr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Egy madár testrészeinek rajzolása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7616" y="2772591"/>
            <a:ext cx="6339840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A mi kis madarunk tudja mozgatni a szárnyait, ezért külön fogjuk megrajzolni a fejét-törzsét és a két szárnyát.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Figyeljétek meg a testrészek alakját, méretét!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Egy nagyobb papírra rajzoljátok meg a hosszúkás törzset a fejjel, csőrrel és a farktollakkal! A két szárnyat egyformára igyekezzetek rajzolni! Lehet másolni is</a:t>
            </a:r>
            <a:r>
              <a:rPr lang="hu-HU" sz="2400" b="1" dirty="0">
                <a:latin typeface="+mj-lt"/>
                <a:cs typeface="Arial" panose="020B0604020202020204" pitchFamily="34" charset="0"/>
              </a:rPr>
              <a:t>!</a:t>
            </a:r>
            <a:endParaRPr lang="hu-HU" sz="2400" b="1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Kép 10" descr="A képen szöveg, vázlat, rajz, levél látható&#10;&#10;Automatikusan generált leírás">
            <a:extLst>
              <a:ext uri="{FF2B5EF4-FFF2-40B4-BE49-F238E27FC236}">
                <a16:creationId xmlns:a16="http://schemas.microsoft.com/office/drawing/2014/main" id="{594C8B6D-F051-0E67-3785-3BCCCABC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78703" y="1875898"/>
            <a:ext cx="2786564" cy="4951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ép 12" descr="A képen Kreatív művészetek, madár, művészet, papírsárkány látható&#10;&#10;Automatikusan generált leírás közepes megbízhatósággal">
            <a:extLst>
              <a:ext uri="{FF2B5EF4-FFF2-40B4-BE49-F238E27FC236}">
                <a16:creationId xmlns:a16="http://schemas.microsoft.com/office/drawing/2014/main" id="{B519D63F-C968-2B8A-A774-426AC847D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45" y="230819"/>
            <a:ext cx="4505786" cy="253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18373" y="120576"/>
            <a:ext cx="8434412" cy="995641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A részek festése, színezése majd nyírása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78673" y="2625794"/>
            <a:ext cx="6496595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Fessétek, színezzétek ki a képzelt madaratokat pompás színekkel!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Használhattok ceruzát, pasztellt, festéket kedvetek szerint.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Megpróbálhatjátok a tollak mintázatát is megmutatni.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Ha megszáradt a festék, nyírjátok ki a részeket, majd fessétek meg a hátoldalukat is ugyanilyen színekkel! </a:t>
            </a:r>
            <a:endParaRPr lang="hu-HU" sz="2400" b="1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Kép 8" descr="A képen rajz, Gyermekrajz, papír, Papíráru látható&#10;&#10;Automatikusan generált leírás">
            <a:extLst>
              <a:ext uri="{FF2B5EF4-FFF2-40B4-BE49-F238E27FC236}">
                <a16:creationId xmlns:a16="http://schemas.microsoft.com/office/drawing/2014/main" id="{A83776F2-AD43-DE59-7389-C978F21E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684" y="179470"/>
            <a:ext cx="3329205" cy="187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 descr="A képen Gyermekrajz, festmény, rajz, művészet látható&#10;&#10;Automatikusan generált leírás">
            <a:extLst>
              <a:ext uri="{FF2B5EF4-FFF2-40B4-BE49-F238E27FC236}">
                <a16:creationId xmlns:a16="http://schemas.microsoft.com/office/drawing/2014/main" id="{11D86518-8774-77CA-B61F-80B4D501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47654" y="1359454"/>
            <a:ext cx="3302081" cy="381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 descr="A képen Gyermekrajz, rajz, irodaszerek, művészet látható&#10;&#10;Automatikusan generált leírás">
            <a:extLst>
              <a:ext uri="{FF2B5EF4-FFF2-40B4-BE49-F238E27FC236}">
                <a16:creationId xmlns:a16="http://schemas.microsoft.com/office/drawing/2014/main" id="{0AD918A9-0F14-0CD2-187C-E0E7F8B6C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61290" y="3960495"/>
            <a:ext cx="2071702" cy="303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48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11548" y="233641"/>
            <a:ext cx="5947953" cy="1332411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 testrészek összeállítása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5486" y="4344900"/>
            <a:ext cx="7125640" cy="315834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3200" b="1" dirty="0">
                <a:latin typeface="+mj-lt"/>
              </a:rPr>
              <a:t>Végül egy </a:t>
            </a:r>
            <a:r>
              <a:rPr lang="hu-HU" sz="3200" b="1" dirty="0" err="1">
                <a:latin typeface="+mj-lt"/>
              </a:rPr>
              <a:t>milton</a:t>
            </a:r>
            <a:r>
              <a:rPr lang="hu-HU" sz="3200" b="1" dirty="0">
                <a:latin typeface="+mj-lt"/>
              </a:rPr>
              <a:t> kapocs segítségével illesszük össze a három részt!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3200" b="1" dirty="0">
                <a:latin typeface="+mj-lt"/>
              </a:rPr>
              <a:t>Óvatosan mozdítsátok el a szárnyakat!</a:t>
            </a:r>
          </a:p>
        </p:txBody>
      </p:sp>
      <p:pic>
        <p:nvPicPr>
          <p:cNvPr id="8" name="Tartalom helye 7" descr="A képen rajz, madár, festmény, Gyermekrajz látható&#10;&#10;Automatikusan generált leírás">
            <a:extLst>
              <a:ext uri="{FF2B5EF4-FFF2-40B4-BE49-F238E27FC236}">
                <a16:creationId xmlns:a16="http://schemas.microsoft.com/office/drawing/2014/main" id="{0A0E82DC-B49F-D061-9AE8-EA4AB9F462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0213" y="343963"/>
            <a:ext cx="3567512" cy="297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Gyermekrajz, rajz, művészet, Kreatív művészetek látható&#10;&#10;Automatikusan generált leírás">
            <a:extLst>
              <a:ext uri="{FF2B5EF4-FFF2-40B4-BE49-F238E27FC236}">
                <a16:creationId xmlns:a16="http://schemas.microsoft.com/office/drawing/2014/main" id="{73AFDA26-89F6-54AF-416D-20AF0D1B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86" y="2632852"/>
            <a:ext cx="4190564" cy="23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554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419" y="161182"/>
            <a:ext cx="6357258" cy="1523999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 madár elhelyezése az adott háttéren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4436" y="2512381"/>
            <a:ext cx="5451564" cy="3278819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</a:rPr>
              <a:t>Válasszátok ki, hová helyeznétek a táblán a madaratokat!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Ha el szeretné érni az egyik bogyót, hogyan fogja megközelíteni? Hogyan kell mozgatnia a szárnyát?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</a:rPr>
              <a:t>Ti is mozdítsátok el a szárnyakat! Rögzítsétek a táblára a madaratokat!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Alkalmazkodjatok a társaitok korábban feltett madaraihoz!</a:t>
            </a:r>
            <a:r>
              <a:rPr lang="hu-HU" sz="2400" b="1" cap="none" dirty="0">
                <a:latin typeface="+mj-lt"/>
              </a:rPr>
              <a:t> </a:t>
            </a:r>
          </a:p>
        </p:txBody>
      </p:sp>
      <p:pic>
        <p:nvPicPr>
          <p:cNvPr id="9" name="Kép 8" descr="A képen madár, papagáj, törpepapagáj, személy látható&#10;&#10;Automatikusan generált leírás">
            <a:extLst>
              <a:ext uri="{FF2B5EF4-FFF2-40B4-BE49-F238E27FC236}">
                <a16:creationId xmlns:a16="http://schemas.microsoft.com/office/drawing/2014/main" id="{ED670317-F492-577A-BDFA-CF1E2F25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731" y="344575"/>
            <a:ext cx="4066277" cy="228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 descr="A képen madár, papagáj, festmény, Gyermekrajz látható&#10;&#10;Automatikusan generált leírás">
            <a:extLst>
              <a:ext uri="{FF2B5EF4-FFF2-40B4-BE49-F238E27FC236}">
                <a16:creationId xmlns:a16="http://schemas.microsoft.com/office/drawing/2014/main" id="{71E57514-DC36-1529-7518-B2BBCCF4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663" y="3163994"/>
            <a:ext cx="5140474" cy="289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525</Words>
  <Application>Microsoft Office PowerPoint</Application>
  <PresentationFormat>Szélesvásznú</PresentationFormat>
  <Paragraphs>68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Csipegetők</vt:lpstr>
      <vt:lpstr> ESZKÖZÖK</vt:lpstr>
      <vt:lpstr>PEDAGÓGIAI CÉLOK</vt:lpstr>
      <vt:lpstr>Az óra menete</vt:lpstr>
      <vt:lpstr>Ráhangolódás     </vt:lpstr>
      <vt:lpstr>Az alkotófolyamat lépései  1. Egy madár testrészeinek rajzolása</vt:lpstr>
      <vt:lpstr>2. A részek festése, színezése majd nyírása</vt:lpstr>
      <vt:lpstr>3. A testrészek összeállítása</vt:lpstr>
      <vt:lpstr>4. A madár elhelyezése az adott háttéren</vt:lpstr>
      <vt:lpstr>PowerPoint-bemutató</vt:lpstr>
      <vt:lpstr>reflexió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49</cp:revision>
  <dcterms:created xsi:type="dcterms:W3CDTF">2023-01-31T15:41:25Z</dcterms:created>
  <dcterms:modified xsi:type="dcterms:W3CDTF">2024-09-05T06:22:37Z</dcterms:modified>
</cp:coreProperties>
</file>