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63" r:id="rId5"/>
    <p:sldId id="267" r:id="rId6"/>
    <p:sldId id="262" r:id="rId7"/>
    <p:sldId id="264" r:id="rId8"/>
    <p:sldId id="261" r:id="rId9"/>
    <p:sldId id="265" r:id="rId10"/>
    <p:sldId id="266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éphasá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8/31/2026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73087" y="2661795"/>
            <a:ext cx="6833084" cy="1504120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Vízi birodalom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4476206" y="5015573"/>
            <a:ext cx="2684524" cy="1325001"/>
          </a:xfrm>
        </p:spPr>
        <p:txBody>
          <a:bodyPr>
            <a:noAutofit/>
          </a:bodyPr>
          <a:lstStyle/>
          <a:p>
            <a:r>
              <a:rPr lang="hu-HU" sz="3200" b="1" dirty="0"/>
              <a:t>6. </a:t>
            </a:r>
            <a:r>
              <a:rPr lang="hu-HU" sz="3200" b="1" cap="none" dirty="0"/>
              <a:t>foglalkozás</a:t>
            </a:r>
          </a:p>
          <a:p>
            <a:r>
              <a:rPr lang="hu-HU" sz="3200" b="1" cap="none" dirty="0"/>
              <a:t>kollektív rajz</a:t>
            </a:r>
          </a:p>
          <a:p>
            <a:endParaRPr lang="hu-HU" sz="3200" b="1" cap="none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8457" y="335480"/>
            <a:ext cx="4389026" cy="6327311"/>
          </a:xfrm>
          <a:prstGeom prst="rect">
            <a:avLst/>
          </a:prstGeom>
        </p:spPr>
      </p:pic>
      <p:pic>
        <p:nvPicPr>
          <p:cNvPr id="6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620" y="0"/>
            <a:ext cx="3679583" cy="32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33601" y="775272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398053" y="1587480"/>
            <a:ext cx="6564026" cy="3693872"/>
          </a:xfrm>
        </p:spPr>
      </p:pic>
      <p:sp>
        <p:nvSpPr>
          <p:cNvPr id="5" name="Szövegdoboz 4"/>
          <p:cNvSpPr txBox="1"/>
          <p:nvPr/>
        </p:nvSpPr>
        <p:spPr>
          <a:xfrm>
            <a:off x="206188" y="2371449"/>
            <a:ext cx="7626942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Csomagolópapír – csoportonként fél ív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Fehér műszaki rajzlap 10x15 cm-es darabokra szabva, gyerekenként 2-3 darab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Műanyag buborékos csomagolófólia tenyérnyi darabokra  szabva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Vízfesték vagy tempera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Vizes edény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Vastag- és vékony ecset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Ceruza, alkoholos fekete filctoll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Ragasztó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859985" y="1461658"/>
            <a:ext cx="10363826" cy="491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Vizuális nevelés:</a:t>
            </a:r>
          </a:p>
          <a:p>
            <a:pPr marL="0" indent="0">
              <a:buNone/>
            </a:pPr>
            <a:r>
              <a:rPr lang="hu-HU" dirty="0"/>
              <a:t>A komponálás képességének fejlesztése </a:t>
            </a:r>
          </a:p>
          <a:p>
            <a:pPr marL="0" indent="0">
              <a:buNone/>
            </a:pPr>
            <a:r>
              <a:rPr lang="hu-HU" dirty="0"/>
              <a:t>Tudatos színhasználat</a:t>
            </a:r>
          </a:p>
          <a:p>
            <a:pPr marL="0" indent="0">
              <a:buNone/>
            </a:pPr>
            <a:r>
              <a:rPr lang="hu-HU" dirty="0"/>
              <a:t>Vizuális memória fejlesztése</a:t>
            </a:r>
          </a:p>
          <a:p>
            <a:pPr marL="0" indent="0">
              <a:buNone/>
            </a:pPr>
            <a:r>
              <a:rPr lang="hu-HU" dirty="0"/>
              <a:t>Karakterábrázolás, lényegmegragadás</a:t>
            </a:r>
          </a:p>
          <a:p>
            <a:pPr marL="0" indent="0">
              <a:buNone/>
            </a:pPr>
            <a:r>
              <a:rPr lang="hu-HU" dirty="0"/>
              <a:t>Nyomhagyó eszközök és hatások</a:t>
            </a:r>
          </a:p>
          <a:p>
            <a:pPr marL="0" indent="0">
              <a:buNone/>
            </a:pP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Szociális kompetenciafejlesztés:</a:t>
            </a:r>
          </a:p>
          <a:p>
            <a:pPr marL="0" indent="0">
              <a:buNone/>
            </a:pPr>
            <a:r>
              <a:rPr lang="hu-HU" dirty="0"/>
              <a:t>Együttműködés</a:t>
            </a:r>
          </a:p>
          <a:p>
            <a:pPr marL="0" indent="0">
              <a:buNone/>
            </a:pPr>
            <a:r>
              <a:rPr lang="hu-HU" dirty="0"/>
              <a:t>Az egyéni látásmódok összehangolt megjelenítése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1. ráhangolódás</a:t>
            </a:r>
          </a:p>
          <a:p>
            <a:pPr marL="0" indent="0">
              <a:buNone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2. az alkotófolyamat lépései:</a:t>
            </a:r>
          </a:p>
          <a:p>
            <a:pPr marL="457200" lvl="1" indent="0">
              <a:buNone/>
            </a:pPr>
            <a:r>
              <a:rPr lang="hu-HU" sz="2800" dirty="0"/>
              <a:t>    </a:t>
            </a:r>
            <a:r>
              <a:rPr lang="hu-HU" sz="2400" dirty="0"/>
              <a:t>1. A háttér </a:t>
            </a:r>
            <a:r>
              <a:rPr lang="hu-HU" sz="2400" dirty="0" err="1"/>
              <a:t>nyomdázása</a:t>
            </a:r>
            <a:endParaRPr lang="hu-HU" sz="2400" dirty="0"/>
          </a:p>
          <a:p>
            <a:pPr marL="457200" lvl="1" indent="0">
              <a:buNone/>
            </a:pPr>
            <a:r>
              <a:rPr lang="hu-HU" sz="2400" dirty="0"/>
              <a:t>     2. Halak, egyéb vízi állatok mintázása</a:t>
            </a:r>
          </a:p>
          <a:p>
            <a:pPr marL="457200" lvl="1" indent="0">
              <a:buNone/>
            </a:pPr>
            <a:r>
              <a:rPr lang="hu-HU" sz="2400" dirty="0"/>
              <a:t>     3. A háttér gazdagítása vízi növényekkel</a:t>
            </a:r>
          </a:p>
          <a:p>
            <a:pPr marL="457200" lvl="1" indent="0">
              <a:buNone/>
            </a:pP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/>
              <a:t>beszélgetés</a:t>
            </a: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652517" y="2645766"/>
            <a:ext cx="10363826" cy="3424107"/>
          </a:xfrm>
        </p:spPr>
        <p:txBody>
          <a:bodyPr>
            <a:normAutofit fontScale="77500" lnSpcReduction="20000"/>
          </a:bodyPr>
          <a:lstStyle/>
          <a:p>
            <a:r>
              <a:rPr lang="hu-HU" dirty="0"/>
              <a:t>Kinek van otthon akváriuma? Mi él benne? Hogyan kell gondoskodni a benne élőkről? </a:t>
            </a:r>
          </a:p>
          <a:p>
            <a:r>
              <a:rPr lang="hu-HU" dirty="0"/>
              <a:t>Ki járt már víziparkban? Ki látott óriási akváriumot? Tudsz-e felsorolni élőlényeket, amelyek benne élnek?</a:t>
            </a:r>
          </a:p>
          <a:p>
            <a:r>
              <a:rPr lang="hu-HU" dirty="0"/>
              <a:t>Búvárkodott-e már valaki közületek? Mit láttatok a vízben?</a:t>
            </a:r>
          </a:p>
          <a:p>
            <a:r>
              <a:rPr lang="hu-HU" dirty="0"/>
              <a:t>Mit gondoltok, mire van szüksége a halaknak, vízi állatoknak az életben maradáshoz? Élhet-e együtt bármilyen hal? Ha nem, akkor miért?</a:t>
            </a:r>
          </a:p>
          <a:p>
            <a:r>
              <a:rPr lang="hu-HU" dirty="0"/>
              <a:t>Tudjátok-e, milyen testrészei vannak a halaknak? Nevezzétek meg! Melyik testrésznek mi lehet a feladata? Hasonlítsátok össze az ember testrészeivel! Soroljatok különbségeket! Hogyan lélegzik a hal és az ember úszás közben?</a:t>
            </a:r>
          </a:p>
          <a:p>
            <a:r>
              <a:rPr lang="hu-HU" dirty="0"/>
              <a:t>Láttatok-e már buborékokat a vízben? Szerintetek mi van benne? Emlékezzetek vissza egy korábbi kísérletre!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Az alkotófolyamat lépései</a:t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1. A háttér </a:t>
            </a:r>
            <a:r>
              <a:rPr lang="hu-H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nyomdázása</a:t>
            </a:r>
            <a:endParaRPr lang="hu-H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46494" y="1875803"/>
            <a:ext cx="6339840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Válasszátok</a:t>
            </a:r>
            <a:r>
              <a:rPr lang="hu-H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ki a víz színeit!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A buborékos fóliát fessétek be a kiválasztott színekkel!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800" cap="none" dirty="0" err="1">
                <a:latin typeface="Arial" panose="020B0604020202020204" pitchFamily="34" charset="0"/>
                <a:cs typeface="Arial" panose="020B0604020202020204" pitchFamily="34" charset="0"/>
              </a:rPr>
              <a:t>Nyomdázzátok</a:t>
            </a:r>
            <a:r>
              <a:rPr lang="hu-H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 be a csomagolópapírt!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Figyeljétek meg, mi történik, ha több vagy kevesebb vizet használtok!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800" cap="none" dirty="0">
                <a:latin typeface="Arial" panose="020B0604020202020204" pitchFamily="34" charset="0"/>
                <a:cs typeface="Arial" panose="020B0604020202020204" pitchFamily="34" charset="0"/>
              </a:rPr>
              <a:t>Hozzatok létre különböző foltokat!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586334" y="3359058"/>
            <a:ext cx="5079751" cy="2858605"/>
          </a:xfrm>
          <a:prstGeom prst="rect">
            <a:avLst/>
          </a:prstGeom>
        </p:spPr>
      </p:pic>
      <p:pic>
        <p:nvPicPr>
          <p:cNvPr id="8" name="Tartalom helye 7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662544" y="661851"/>
            <a:ext cx="4314394" cy="2427904"/>
          </a:xfrm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3774" y="705393"/>
            <a:ext cx="6165668" cy="995641"/>
          </a:xfrm>
        </p:spPr>
        <p:txBody>
          <a:bodyPr>
            <a:normAutofit/>
          </a:bodyPr>
          <a:lstStyle/>
          <a:p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>2.1. halak, egyéb vízi állatok rajzolása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957" y="139441"/>
            <a:ext cx="3979816" cy="3298692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78673" y="1853436"/>
            <a:ext cx="6496595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Arial" panose="020B0604020202020204" pitchFamily="34" charset="0"/>
                <a:cs typeface="Arial" panose="020B0604020202020204" pitchFamily="34" charset="0"/>
              </a:rPr>
              <a:t>Ceruzával rajzoljatok 2-3 halat, rákot, csigát, vízben élő állatot, amit ismertek!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Arial" panose="020B0604020202020204" pitchFamily="34" charset="0"/>
                <a:cs typeface="Arial" panose="020B0604020202020204" pitchFamily="34" charset="0"/>
              </a:rPr>
              <a:t>Igyekezzetek minél jobban kitölteni a kapott papírdarabot!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Az állat legjellemzőbb részeit, formáit hangsúlyozzátok!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cap="none" dirty="0">
                <a:latin typeface="Arial" panose="020B0604020202020204" pitchFamily="34" charset="0"/>
                <a:cs typeface="Arial" panose="020B0604020202020204" pitchFamily="34" charset="0"/>
              </a:rPr>
              <a:t>A vonalakat húzzátok át alkoholos filccel!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hu-HU" sz="2400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922" y="3590535"/>
            <a:ext cx="4047982" cy="3132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1885" y="235132"/>
            <a:ext cx="6357258" cy="1523999"/>
          </a:xfrm>
        </p:spPr>
        <p:txBody>
          <a:bodyPr>
            <a:normAutofit/>
          </a:bodyPr>
          <a:lstStyle/>
          <a:p>
            <a:r>
              <a:rPr lang="hu-HU" sz="2400" b="1" dirty="0"/>
              <a:t>2.2. A halak, vízi állatok festése, kiemelése nyírással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497" y="506632"/>
            <a:ext cx="4174818" cy="3054124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30630" y="2632852"/>
            <a:ext cx="5451564" cy="3158348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Fessétek ki tetszés szerint az állatok rajzát!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Ha megszáradt a festék, ollóval nyírjátok ki az állatok képét!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Nem kell szorosan a körvonal mentén nyírnotok, hagyhattok fehér területet körben!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589" y="3700094"/>
            <a:ext cx="3960514" cy="273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27315" y="357051"/>
            <a:ext cx="5947953" cy="1332411"/>
          </a:xfrm>
        </p:spPr>
        <p:txBody>
          <a:bodyPr/>
          <a:lstStyle/>
          <a:p>
            <a:r>
              <a:rPr lang="hu-HU" b="1" dirty="0"/>
              <a:t>3. A háttér gazdagítása</a:t>
            </a:r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426" y="548640"/>
            <a:ext cx="3886200" cy="5181600"/>
          </a:xfrm>
        </p:spPr>
      </p:pic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96092" y="2632852"/>
            <a:ext cx="6313714" cy="3158348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Dolgozzatok együtt a csoporttagokkal!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Helyezzétek el a kis képeiteket a festett háttéren!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dirty="0"/>
              <a:t>Gazdagítsátok a vízi birodalmatokat növények rajzaival! Filctollat használjatok!</a:t>
            </a:r>
          </a:p>
        </p:txBody>
      </p:sp>
    </p:spTree>
    <p:extLst>
      <p:ext uri="{BB962C8B-B14F-4D97-AF65-F5344CB8AC3E}">
        <p14:creationId xmlns:p14="http://schemas.microsoft.com/office/powerpoint/2010/main" val="2045547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30" y="456473"/>
            <a:ext cx="2737213" cy="3649617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849" y="3083561"/>
            <a:ext cx="2615292" cy="3487056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265" y="252549"/>
            <a:ext cx="2583180" cy="344424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263" y="2404291"/>
            <a:ext cx="2866753" cy="382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74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2367092"/>
            <a:ext cx="10895049" cy="3424107"/>
          </a:xfrm>
        </p:spPr>
        <p:txBody>
          <a:bodyPr>
            <a:normAutofit/>
          </a:bodyPr>
          <a:lstStyle/>
          <a:p>
            <a:r>
              <a:rPr lang="hu-HU" dirty="0"/>
              <a:t>Meséljetek a képeitekről! </a:t>
            </a:r>
          </a:p>
          <a:p>
            <a:r>
              <a:rPr lang="hu-HU" dirty="0"/>
              <a:t>Milyen vízi állatokat rajzoltatok? Miért éppen azokat?</a:t>
            </a:r>
          </a:p>
          <a:p>
            <a:r>
              <a:rPr lang="hu-HU" dirty="0"/>
              <a:t>Hányféle állatot ismertek fel? Soroljátok fel! (halak, rákok, csigák…</a:t>
            </a:r>
          </a:p>
          <a:p>
            <a:r>
              <a:rPr lang="hu-HU" dirty="0"/>
              <a:t>Milyen növényekkel telepítettétek be a vízi birodalmat? (sás, hínár…</a:t>
            </a:r>
          </a:p>
          <a:p>
            <a:r>
              <a:rPr lang="hu-HU" dirty="0"/>
              <a:t>Miért van szükség a növényekre is?</a:t>
            </a:r>
          </a:p>
          <a:p>
            <a:r>
              <a:rPr lang="hu-HU" dirty="0"/>
              <a:t>Van-e olyan rajz, amelyen az állatok nem tudnának békességben élni egymás mellett, ha valóságosak lennének? (növényevők, ragadozók)</a:t>
            </a: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theme/theme1.xml><?xml version="1.0" encoding="utf-8"?>
<a:theme xmlns:a="http://schemas.openxmlformats.org/drawingml/2006/main" name="Cseppecske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TM04033925[[fn=Cseppecske]]</Template>
  <TotalTime>218</TotalTime>
  <Words>485</Words>
  <Application>Microsoft Office PowerPoint</Application>
  <PresentationFormat>Widescreen</PresentationFormat>
  <Paragraphs>65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Cseppecske</vt:lpstr>
      <vt:lpstr>Vízi birodalom</vt:lpstr>
      <vt:lpstr> ESZKÖZÖK</vt:lpstr>
      <vt:lpstr>PEDAGÓGIAI CÉLOK</vt:lpstr>
      <vt:lpstr>az óra menete</vt:lpstr>
      <vt:lpstr>Ráhangolódás  beszélgetés</vt:lpstr>
      <vt:lpstr>Az alkotófolyamat lépései  1. A háttér nyomdázása</vt:lpstr>
      <vt:lpstr>2.1. halak, egyéb vízi állatok rajzolása</vt:lpstr>
      <vt:lpstr>2.2. A halak, vízi állatok festése, kiemelése nyírással</vt:lpstr>
      <vt:lpstr>3. A háttér gazdagítása</vt:lpstr>
      <vt:lpstr>PowerPoint Presentation</vt:lpstr>
      <vt:lpstr>reflexió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34</cp:revision>
  <dcterms:created xsi:type="dcterms:W3CDTF">2023-01-31T15:41:25Z</dcterms:created>
  <dcterms:modified xsi:type="dcterms:W3CDTF">2026-09-01T06:23:23Z</dcterms:modified>
</cp:coreProperties>
</file>