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hu-HU" smtClean="0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250FD-C8BA-42E2-BC6A-117233B45074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18622-BDCE-45C4-9447-4A62266984E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80792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250FD-C8BA-42E2-BC6A-117233B45074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18622-BDCE-45C4-9447-4A62266984E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015096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8A250FD-C8BA-42E2-BC6A-117233B45074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1A18622-BDCE-45C4-9447-4A62266984E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672629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250FD-C8BA-42E2-BC6A-117233B45074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18622-BDCE-45C4-9447-4A62266984E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60159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250FD-C8BA-42E2-BC6A-117233B45074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18622-BDCE-45C4-9447-4A62266984E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16871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250FD-C8BA-42E2-BC6A-117233B45074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18622-BDCE-45C4-9447-4A62266984E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75326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250FD-C8BA-42E2-BC6A-117233B45074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18622-BDCE-45C4-9447-4A62266984E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89773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250FD-C8BA-42E2-BC6A-117233B45074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18622-BDCE-45C4-9447-4A62266984E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07327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250FD-C8BA-42E2-BC6A-117233B45074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18622-BDCE-45C4-9447-4A62266984E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31728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250FD-C8BA-42E2-BC6A-117233B45074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18622-BDCE-45C4-9447-4A62266984E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7292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78A250FD-C8BA-42E2-BC6A-117233B45074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C1A18622-BDCE-45C4-9447-4A62266984E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39531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78A250FD-C8BA-42E2-BC6A-117233B45074}" type="datetimeFigureOut">
              <a:rPr lang="hu-HU" smtClean="0"/>
              <a:t>2025. 12. 10.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C1A18622-BDCE-45C4-9447-4A62266984E2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2985344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70">
          <a:fgClr>
            <a:schemeClr val="bg2">
              <a:lumMod val="7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övegdoboz 4"/>
          <p:cNvSpPr txBox="1"/>
          <p:nvPr/>
        </p:nvSpPr>
        <p:spPr>
          <a:xfrm>
            <a:off x="8580582" y="4784437"/>
            <a:ext cx="264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 smtClean="0"/>
              <a:t>5. foglalkozás</a:t>
            </a:r>
            <a:endParaRPr lang="hu-HU" sz="3200" b="1" dirty="0"/>
          </a:p>
        </p:txBody>
      </p:sp>
      <p:sp>
        <p:nvSpPr>
          <p:cNvPr id="6" name="Téglalap 5"/>
          <p:cNvSpPr/>
          <p:nvPr/>
        </p:nvSpPr>
        <p:spPr>
          <a:xfrm>
            <a:off x="8580582" y="5458608"/>
            <a:ext cx="180171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3200" b="1" dirty="0"/>
              <a:t>A levegő </a:t>
            </a:r>
          </a:p>
        </p:txBody>
      </p:sp>
      <p:pic>
        <p:nvPicPr>
          <p:cNvPr id="7" name="Picture 2" descr="https://ttk.unideb.hu/sites/default/files/inline-images/K%C3%A9p2_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9137"/>
            <a:ext cx="4276436" cy="3790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6697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kDnDiag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églalap 3"/>
          <p:cNvSpPr/>
          <p:nvPr/>
        </p:nvSpPr>
        <p:spPr>
          <a:xfrm>
            <a:off x="2670629" y="802252"/>
            <a:ext cx="756194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			</a:t>
            </a:r>
            <a:r>
              <a:rPr lang="hu-HU" sz="4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hu-H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bélelt </a:t>
            </a:r>
          </a:p>
          <a:p>
            <a:r>
              <a:rPr lang="hu-H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szálló </a:t>
            </a:r>
            <a:r>
              <a:rPr lang="hu-HU" sz="4000" dirty="0">
                <a:latin typeface="Arial" panose="020B0604020202020204" pitchFamily="34" charset="0"/>
                <a:cs typeface="Arial" panose="020B0604020202020204" pitchFamily="34" charset="0"/>
              </a:rPr>
              <a:t>szélben messzi száll.</a:t>
            </a:r>
          </a:p>
          <a:p>
            <a:r>
              <a:rPr lang="hu-H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lile </a:t>
            </a:r>
            <a:endParaRPr lang="hu-HU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4000" dirty="0">
                <a:latin typeface="Arial" panose="020B0604020202020204" pitchFamily="34" charset="0"/>
                <a:cs typeface="Arial" panose="020B0604020202020204" pitchFamily="34" charset="0"/>
              </a:rPr>
              <a:t>neki kell </a:t>
            </a:r>
            <a:r>
              <a:rPr lang="hu-H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hu-HU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4000" dirty="0">
                <a:latin typeface="Arial" panose="020B0604020202020204" pitchFamily="34" charset="0"/>
                <a:cs typeface="Arial" panose="020B0604020202020204" pitchFamily="34" charset="0"/>
              </a:rPr>
              <a:t>Majd, ha fiókái </a:t>
            </a:r>
          </a:p>
          <a:p>
            <a:r>
              <a:rPr lang="hu-HU" sz="4000" dirty="0">
                <a:latin typeface="Arial" panose="020B0604020202020204" pitchFamily="34" charset="0"/>
                <a:cs typeface="Arial" panose="020B0604020202020204" pitchFamily="34" charset="0"/>
              </a:rPr>
              <a:t>szép dísze lesz </a:t>
            </a:r>
            <a:r>
              <a:rPr lang="hu-H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   fészeknek</a:t>
            </a:r>
            <a:r>
              <a:rPr lang="hu-HU" sz="4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hu-HU" sz="4000" dirty="0"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  <a:r>
              <a:rPr lang="hu-H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								</a:t>
            </a:r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népköltés/</a:t>
            </a:r>
          </a:p>
        </p:txBody>
      </p:sp>
      <p:sp>
        <p:nvSpPr>
          <p:cNvPr id="2" name="Téglalap 1"/>
          <p:cNvSpPr/>
          <p:nvPr/>
        </p:nvSpPr>
        <p:spPr>
          <a:xfrm>
            <a:off x="2563510" y="802252"/>
            <a:ext cx="169469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4000" dirty="0">
                <a:latin typeface="Arial" panose="020B0604020202020204" pitchFamily="34" charset="0"/>
                <a:cs typeface="Arial" panose="020B0604020202020204" pitchFamily="34" charset="0"/>
              </a:rPr>
              <a:t>Széllel</a:t>
            </a:r>
            <a:endParaRPr lang="hu-HU" sz="4000" dirty="0"/>
          </a:p>
        </p:txBody>
      </p:sp>
      <p:sp>
        <p:nvSpPr>
          <p:cNvPr id="3" name="Téglalap 2"/>
          <p:cNvSpPr/>
          <p:nvPr/>
        </p:nvSpPr>
        <p:spPr>
          <a:xfrm>
            <a:off x="5592428" y="802252"/>
            <a:ext cx="272222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4000" dirty="0">
                <a:latin typeface="Arial" panose="020B0604020202020204" pitchFamily="34" charset="0"/>
                <a:cs typeface="Arial" panose="020B0604020202020204" pitchFamily="34" charset="0"/>
              </a:rPr>
              <a:t>szalmaszál</a:t>
            </a:r>
          </a:p>
        </p:txBody>
      </p:sp>
      <p:sp>
        <p:nvSpPr>
          <p:cNvPr id="5" name="Téglalap 4"/>
          <p:cNvSpPr/>
          <p:nvPr/>
        </p:nvSpPr>
        <p:spPr>
          <a:xfrm>
            <a:off x="2620416" y="2021506"/>
            <a:ext cx="158088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4000" dirty="0">
                <a:latin typeface="Arial" panose="020B0604020202020204" pitchFamily="34" charset="0"/>
                <a:cs typeface="Arial" panose="020B0604020202020204" pitchFamily="34" charset="0"/>
              </a:rPr>
              <a:t>Széki </a:t>
            </a:r>
            <a:endParaRPr lang="hu-HU" sz="4000" dirty="0"/>
          </a:p>
        </p:txBody>
      </p:sp>
      <p:sp>
        <p:nvSpPr>
          <p:cNvPr id="6" name="Téglalap 5"/>
          <p:cNvSpPr/>
          <p:nvPr/>
        </p:nvSpPr>
        <p:spPr>
          <a:xfrm>
            <a:off x="5007675" y="2021506"/>
            <a:ext cx="22092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4000" dirty="0">
                <a:latin typeface="Arial" panose="020B0604020202020204" pitchFamily="34" charset="0"/>
                <a:cs typeface="Arial" panose="020B0604020202020204" pitchFamily="34" charset="0"/>
              </a:rPr>
              <a:t>odaszáll,</a:t>
            </a:r>
            <a:endParaRPr lang="hu-HU" sz="4000" dirty="0"/>
          </a:p>
        </p:txBody>
      </p:sp>
      <p:sp>
        <p:nvSpPr>
          <p:cNvPr id="7" name="Téglalap 6"/>
          <p:cNvSpPr/>
          <p:nvPr/>
        </p:nvSpPr>
        <p:spPr>
          <a:xfrm>
            <a:off x="5090490" y="2631758"/>
            <a:ext cx="286488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4000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hu-H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zalmaszál.</a:t>
            </a:r>
            <a:endParaRPr lang="hu-H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églalap 7"/>
          <p:cNvSpPr/>
          <p:nvPr/>
        </p:nvSpPr>
        <p:spPr>
          <a:xfrm>
            <a:off x="6112304" y="3240760"/>
            <a:ext cx="206659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4000" dirty="0">
                <a:latin typeface="Arial" panose="020B0604020202020204" pitchFamily="34" charset="0"/>
                <a:cs typeface="Arial" panose="020B0604020202020204" pitchFamily="34" charset="0"/>
              </a:rPr>
              <a:t>lesznek,</a:t>
            </a:r>
            <a:endParaRPr lang="hu-HU" sz="4000" dirty="0"/>
          </a:p>
        </p:txBody>
      </p:sp>
      <p:sp>
        <p:nvSpPr>
          <p:cNvPr id="9" name="Szövegdoboz 8"/>
          <p:cNvSpPr txBox="1"/>
          <p:nvPr/>
        </p:nvSpPr>
        <p:spPr>
          <a:xfrm>
            <a:off x="6393544" y="3851012"/>
            <a:ext cx="4700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hu-H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5761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4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FF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kDnDiag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757713" y="972235"/>
            <a:ext cx="744582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4000" b="1" dirty="0">
                <a:latin typeface="Arial" panose="020B0604020202020204" pitchFamily="34" charset="0"/>
                <a:cs typeface="Arial" panose="020B0604020202020204" pitchFamily="34" charset="0"/>
              </a:rPr>
              <a:t>A „</a:t>
            </a:r>
            <a:r>
              <a:rPr lang="hu-HU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sz</a:t>
            </a:r>
            <a:r>
              <a:rPr lang="hu-HU" sz="4000" b="1" dirty="0">
                <a:latin typeface="Arial" panose="020B0604020202020204" pitchFamily="34" charset="0"/>
                <a:cs typeface="Arial" panose="020B0604020202020204" pitchFamily="34" charset="0"/>
              </a:rPr>
              <a:t>” hang </a:t>
            </a:r>
            <a:r>
              <a:rPr lang="hu-HU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hangoztatása</a:t>
            </a:r>
          </a:p>
          <a:p>
            <a:endParaRPr lang="hu-HU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sz-sz-sz</a:t>
            </a:r>
            <a:r>
              <a:rPr lang="hu-H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hu-HU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sz-sz-sz</a:t>
            </a:r>
            <a:r>
              <a:rPr lang="hu-H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hu-HU" sz="4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sz-sz-sz</a:t>
            </a:r>
            <a:endParaRPr lang="hu-HU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u-HU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4000" dirty="0" err="1">
                <a:latin typeface="Arial" panose="020B0604020202020204" pitchFamily="34" charset="0"/>
                <a:cs typeface="Arial" panose="020B0604020202020204" pitchFamily="34" charset="0"/>
              </a:rPr>
              <a:t>sz-sz-sz</a:t>
            </a:r>
            <a:r>
              <a:rPr lang="hu-HU" sz="40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hu-HU" sz="4000" dirty="0" err="1">
                <a:latin typeface="Arial" panose="020B0604020202020204" pitchFamily="34" charset="0"/>
                <a:cs typeface="Arial" panose="020B0604020202020204" pitchFamily="34" charset="0"/>
              </a:rPr>
              <a:t>sz-sz-sz</a:t>
            </a:r>
            <a:r>
              <a:rPr lang="hu-HU" sz="40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hu-HU" sz="4000" dirty="0" err="1">
                <a:latin typeface="Arial" panose="020B0604020202020204" pitchFamily="34" charset="0"/>
                <a:cs typeface="Arial" panose="020B0604020202020204" pitchFamily="34" charset="0"/>
              </a:rPr>
              <a:t>sz-sz-sz</a:t>
            </a:r>
            <a:endParaRPr lang="hu-HU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u-HU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hu-HU" sz="4000" dirty="0" err="1">
                <a:latin typeface="Arial" panose="020B0604020202020204" pitchFamily="34" charset="0"/>
                <a:cs typeface="Arial" panose="020B0604020202020204" pitchFamily="34" charset="0"/>
              </a:rPr>
              <a:t>sz-sz-sz</a:t>
            </a:r>
            <a:r>
              <a:rPr lang="hu-HU" sz="40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hu-HU" sz="4000" dirty="0" err="1">
                <a:latin typeface="Arial" panose="020B0604020202020204" pitchFamily="34" charset="0"/>
                <a:cs typeface="Arial" panose="020B0604020202020204" pitchFamily="34" charset="0"/>
              </a:rPr>
              <a:t>sz-sz-sz</a:t>
            </a:r>
            <a:r>
              <a:rPr lang="hu-HU" sz="4000" dirty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hu-HU" sz="4000" dirty="0" err="1">
                <a:latin typeface="Arial" panose="020B0604020202020204" pitchFamily="34" charset="0"/>
                <a:cs typeface="Arial" panose="020B0604020202020204" pitchFamily="34" charset="0"/>
              </a:rPr>
              <a:t>sz-sz-sz</a:t>
            </a:r>
            <a:endParaRPr lang="hu-HU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u-HU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u-HU" sz="4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hu-HU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6400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kDnDiag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759127"/>
            <a:ext cx="4180114" cy="36408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églalap 3"/>
          <p:cNvSpPr/>
          <p:nvPr/>
        </p:nvSpPr>
        <p:spPr>
          <a:xfrm>
            <a:off x="4325257" y="174352"/>
            <a:ext cx="78667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hu-H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églalap 1"/>
          <p:cNvSpPr/>
          <p:nvPr/>
        </p:nvSpPr>
        <p:spPr>
          <a:xfrm>
            <a:off x="4325258" y="292568"/>
            <a:ext cx="7532914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 A  </a:t>
            </a:r>
            <a:r>
              <a:rPr lang="hu-HU" sz="2800" dirty="0">
                <a:latin typeface="Arial" panose="020B0604020202020204" pitchFamily="34" charset="0"/>
                <a:cs typeface="Arial" panose="020B0604020202020204" pitchFamily="34" charset="0"/>
              </a:rPr>
              <a:t>széki lile olyan ritka hazánkban, mint a fehér holló. Az egész állomány alig éri el </a:t>
            </a:r>
            <a:r>
              <a:rPr lang="hu-HU" sz="280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hu-HU" sz="2800" smtClean="0">
                <a:latin typeface="Arial" panose="020B0604020202020204" pitchFamily="34" charset="0"/>
                <a:cs typeface="Arial" panose="020B0604020202020204" pitchFamily="34" charset="0"/>
              </a:rPr>
              <a:t>   tíz </a:t>
            </a:r>
            <a:r>
              <a:rPr lang="hu-HU" sz="2800" dirty="0">
                <a:latin typeface="Arial" panose="020B0604020202020204" pitchFamily="34" charset="0"/>
                <a:cs typeface="Arial" panose="020B0604020202020204" pitchFamily="34" charset="0"/>
              </a:rPr>
              <a:t>párt. A Kiskunságon rendszeresen tűnik fel, emellett alkalmi fészkelő a Fertő-tónál. Átlagosan 42 gramm a tömege. Rovarokat, pókokat fogyaszt.</a:t>
            </a:r>
          </a:p>
          <a:p>
            <a:r>
              <a:rPr lang="hu-HU" sz="2800" dirty="0">
                <a:latin typeface="Arial" panose="020B0604020202020204" pitchFamily="34" charset="0"/>
                <a:cs typeface="Arial" panose="020B0604020202020204" pitchFamily="34" charset="0"/>
              </a:rPr>
              <a:t>  Évente csak egy fészekaljat nevel. A fiókái már az első napokban önállóan táplálkoznak.   </a:t>
            </a:r>
          </a:p>
          <a:p>
            <a:r>
              <a:rPr lang="hu-HU" sz="2800" dirty="0">
                <a:latin typeface="Arial" panose="020B0604020202020204" pitchFamily="34" charset="0"/>
                <a:cs typeface="Arial" panose="020B0604020202020204" pitchFamily="34" charset="0"/>
              </a:rPr>
              <a:t>Hosszútávú vonuló madár. </a:t>
            </a:r>
          </a:p>
          <a:p>
            <a:r>
              <a:rPr lang="hu-HU" sz="2800" dirty="0">
                <a:latin typeface="Arial" panose="020B0604020202020204" pitchFamily="34" charset="0"/>
                <a:cs typeface="Arial" panose="020B0604020202020204" pitchFamily="34" charset="0"/>
              </a:rPr>
              <a:t>  Magyarországon a széki lile az egyik legveszélyeztetettebb fészkelő madárfaj. Fokozattan védett, természetvédelmi értéke 1 millió forint.</a:t>
            </a:r>
          </a:p>
        </p:txBody>
      </p:sp>
    </p:spTree>
    <p:extLst>
      <p:ext uri="{BB962C8B-B14F-4D97-AF65-F5344CB8AC3E}">
        <p14:creationId xmlns:p14="http://schemas.microsoft.com/office/powerpoint/2010/main" val="1780292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kDnDiag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858426" y="2639018"/>
            <a:ext cx="1079654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4000" dirty="0">
                <a:latin typeface="Arial" panose="020B0604020202020204" pitchFamily="34" charset="0"/>
                <a:cs typeface="Arial" panose="020B0604020202020204" pitchFamily="34" charset="0"/>
              </a:rPr>
              <a:t>Erről az óráról azt fogom megjegyezni, hogy ...</a:t>
            </a:r>
          </a:p>
        </p:txBody>
      </p:sp>
    </p:spTree>
    <p:extLst>
      <p:ext uri="{BB962C8B-B14F-4D97-AF65-F5344CB8AC3E}">
        <p14:creationId xmlns:p14="http://schemas.microsoft.com/office/powerpoint/2010/main" val="1898241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szomány">
  <a:themeElements>
    <a:clrScheme name="Paszomány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Paszomány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Paszomány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TM03090430[[fn=Sávos]]</Template>
  <TotalTime>38</TotalTime>
  <Words>171</Words>
  <Application>Microsoft Office PowerPoint</Application>
  <PresentationFormat>Szélesvásznú</PresentationFormat>
  <Paragraphs>30</Paragraphs>
  <Slides>5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5</vt:i4>
      </vt:variant>
    </vt:vector>
  </HeadingPairs>
  <TitlesOfParts>
    <vt:vector size="9" baseType="lpstr">
      <vt:lpstr>Arial</vt:lpstr>
      <vt:lpstr>Corbel</vt:lpstr>
      <vt:lpstr>Wingdings</vt:lpstr>
      <vt:lpstr>Paszomány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levegő 5. foglalkozás</dc:title>
  <dc:creator>Mária Szalay</dc:creator>
  <cp:lastModifiedBy>bartha.ila@outlook.hu</cp:lastModifiedBy>
  <cp:revision>18</cp:revision>
  <dcterms:created xsi:type="dcterms:W3CDTF">2024-10-07T16:23:25Z</dcterms:created>
  <dcterms:modified xsi:type="dcterms:W3CDTF">2025-12-10T08:36:11Z</dcterms:modified>
</cp:coreProperties>
</file>