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65" r:id="rId3"/>
    <p:sldId id="275" r:id="rId4"/>
    <p:sldId id="273" r:id="rId5"/>
    <p:sldId id="272" r:id="rId6"/>
    <p:sldId id="266" r:id="rId7"/>
    <p:sldId id="271" r:id="rId8"/>
    <p:sldId id="267" r:id="rId9"/>
    <p:sldId id="268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FFFF99"/>
    <a:srgbClr val="DA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Világos stílus 3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34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784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267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50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4470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289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429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746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10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62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74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34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94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595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73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26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69CEEC-BDE8-4A45-B691-0B4AB5061C64}" type="datetimeFigureOut">
              <a:rPr lang="hu-HU" smtClean="0"/>
              <a:t>2024. 09. 19.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09ADC0-431E-4F50-939E-F9ED7E513E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11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u/resource/12210367/k%c3%b6rnyezetismeret/vir%c3%a1gos-n%c3%b6v%c3%a9ny-r%c3%a9szei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312693" y="2808267"/>
            <a:ext cx="5995917" cy="864000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 víz a hétköznapokban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131558" y="4651360"/>
            <a:ext cx="6275929" cy="1008000"/>
          </a:xfrm>
        </p:spPr>
        <p:txBody>
          <a:bodyPr>
            <a:normAutofit fontScale="92500" lnSpcReduction="20000"/>
          </a:bodyPr>
          <a:lstStyle/>
          <a:p>
            <a:endParaRPr lang="hu-HU" sz="3200" dirty="0">
              <a:solidFill>
                <a:schemeClr val="tx1"/>
              </a:solidFill>
            </a:endParaRPr>
          </a:p>
          <a:p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foglalkozás</a:t>
            </a:r>
          </a:p>
        </p:txBody>
      </p:sp>
      <p:sp>
        <p:nvSpPr>
          <p:cNvPr id="4" name="Téglalap 3"/>
          <p:cNvSpPr/>
          <p:nvPr/>
        </p:nvSpPr>
        <p:spPr>
          <a:xfrm>
            <a:off x="3283693" y="76598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6000" dirty="0">
                <a:latin typeface="Arial" panose="020B0604020202020204" pitchFamily="34" charset="0"/>
                <a:cs typeface="Arial" panose="020B0604020202020204" pitchFamily="34" charset="0"/>
              </a:rPr>
              <a:t>3. Évfolyam</a:t>
            </a:r>
          </a:p>
        </p:txBody>
      </p:sp>
    </p:spTree>
    <p:extLst>
      <p:ext uri="{BB962C8B-B14F-4D97-AF65-F5344CB8AC3E}">
        <p14:creationId xmlns:p14="http://schemas.microsoft.com/office/powerpoint/2010/main" val="389508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01589" y="1380150"/>
            <a:ext cx="91394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mai órán azt tudtam meg a vízről, hogy ...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 emlékszem a legszívesebben...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 vagyok még kíváncsi a vízzel kapcsolatban, hogy...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Abból tanulok a legtöbbet, ha...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el tudnám képzelni...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36479" y="136477"/>
            <a:ext cx="14061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Reflektálás:</a:t>
            </a:r>
          </a:p>
        </p:txBody>
      </p:sp>
    </p:spTree>
    <p:extLst>
      <p:ext uri="{BB962C8B-B14F-4D97-AF65-F5344CB8AC3E}">
        <p14:creationId xmlns:p14="http://schemas.microsoft.com/office/powerpoint/2010/main" val="315070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2456046" y="587853"/>
            <a:ext cx="5772312" cy="1834125"/>
            <a:chOff x="0" y="-1"/>
            <a:chExt cx="2719069" cy="946041"/>
          </a:xfrm>
        </p:grpSpPr>
        <p:grpSp>
          <p:nvGrpSpPr>
            <p:cNvPr id="3" name="Csoportba foglalás 2"/>
            <p:cNvGrpSpPr/>
            <p:nvPr/>
          </p:nvGrpSpPr>
          <p:grpSpPr>
            <a:xfrm>
              <a:off x="0" y="302150"/>
              <a:ext cx="2719069" cy="643890"/>
              <a:chOff x="0" y="18004"/>
              <a:chExt cx="4705350" cy="734471"/>
            </a:xfrm>
          </p:grpSpPr>
          <p:sp>
            <p:nvSpPr>
              <p:cNvPr id="8" name="Trapezoid 7"/>
              <p:cNvSpPr/>
              <p:nvPr/>
            </p:nvSpPr>
            <p:spPr>
              <a:xfrm rot="10800000">
                <a:off x="0" y="19050"/>
                <a:ext cx="914400" cy="733425"/>
              </a:xfrm>
              <a:prstGeom prst="trapezoid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rapezoid 8"/>
              <p:cNvSpPr/>
              <p:nvPr/>
            </p:nvSpPr>
            <p:spPr>
              <a:xfrm rot="10800000">
                <a:off x="1898290" y="36087"/>
                <a:ext cx="914400" cy="715343"/>
              </a:xfrm>
              <a:prstGeom prst="trapezoid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rapezoid 9"/>
              <p:cNvSpPr/>
              <p:nvPr/>
            </p:nvSpPr>
            <p:spPr>
              <a:xfrm rot="10800000">
                <a:off x="3790950" y="18004"/>
                <a:ext cx="914400" cy="733425"/>
              </a:xfrm>
              <a:prstGeom prst="trapezoid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Csoportba foglalás 3"/>
            <p:cNvGrpSpPr/>
            <p:nvPr/>
          </p:nvGrpSpPr>
          <p:grpSpPr>
            <a:xfrm>
              <a:off x="162554" y="-1"/>
              <a:ext cx="2396378" cy="257575"/>
              <a:chOff x="-4423" y="-1"/>
              <a:chExt cx="2396378" cy="257575"/>
            </a:xfrm>
          </p:grpSpPr>
          <p:sp>
            <p:nvSpPr>
              <p:cNvPr id="5" name="Szövegdoboz 17"/>
              <p:cNvSpPr txBox="1"/>
              <p:nvPr/>
            </p:nvSpPr>
            <p:spPr>
              <a:xfrm>
                <a:off x="-4423" y="-1"/>
                <a:ext cx="216456" cy="257575"/>
              </a:xfrm>
              <a:prstGeom prst="round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endPara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Szövegdoboz 18"/>
              <p:cNvSpPr txBox="1"/>
              <p:nvPr/>
            </p:nvSpPr>
            <p:spPr>
              <a:xfrm>
                <a:off x="1073427" y="7951"/>
                <a:ext cx="225044" cy="233680"/>
              </a:xfrm>
              <a:prstGeom prst="round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endPara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Szövegdoboz 19"/>
              <p:cNvSpPr txBox="1"/>
              <p:nvPr/>
            </p:nvSpPr>
            <p:spPr>
              <a:xfrm>
                <a:off x="2159864" y="-1"/>
                <a:ext cx="232091" cy="233680"/>
              </a:xfrm>
              <a:prstGeom prst="roundRect">
                <a:avLst/>
              </a:prstGeom>
              <a:solidFill>
                <a:sysClr val="window" lastClr="FFFFFF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u-HU" sz="2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endParaRPr kumimoji="0" lang="hu-HU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églalap 12"/>
          <p:cNvSpPr/>
          <p:nvPr/>
        </p:nvSpPr>
        <p:spPr>
          <a:xfrm>
            <a:off x="1396304" y="3715978"/>
            <a:ext cx="7891797" cy="5878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amennyire jól éreztem magam a foglalkozáson.</a:t>
            </a:r>
          </a:p>
        </p:txBody>
      </p:sp>
      <p:sp>
        <p:nvSpPr>
          <p:cNvPr id="14" name="Téglalap 13"/>
          <p:cNvSpPr/>
          <p:nvPr/>
        </p:nvSpPr>
        <p:spPr>
          <a:xfrm>
            <a:off x="1396304" y="4552593"/>
            <a:ext cx="7891797" cy="5878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amennyire érdekeseknek tartottad a feladatokat.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396304" y="5389208"/>
            <a:ext cx="789179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amennyire jól tudtál a csoporttal együtt dolgozni.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85195" y="0"/>
            <a:ext cx="1907144" cy="417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Értékelés: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0" y="2921521"/>
            <a:ext cx="677621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jelölöm a pohárban lévő víz szintjével...</a:t>
            </a:r>
          </a:p>
        </p:txBody>
      </p:sp>
    </p:spTree>
    <p:extLst>
      <p:ext uri="{BB962C8B-B14F-4D97-AF65-F5344CB8AC3E}">
        <p14:creationId xmlns:p14="http://schemas.microsoft.com/office/powerpoint/2010/main" val="209095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09091"/>
              </p:ext>
            </p:extLst>
          </p:nvPr>
        </p:nvGraphicFramePr>
        <p:xfrm>
          <a:off x="2088107" y="1091819"/>
          <a:ext cx="9072000" cy="388800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68000">
                  <a:extLst>
                    <a:ext uri="{9D8B030D-6E8A-4147-A177-3AD203B41FA5}">
                      <a16:colId xmlns:a16="http://schemas.microsoft.com/office/drawing/2014/main" val="335856088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54474915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204597827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3032862564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vízcsepp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felhő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harmat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478369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pára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forrás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dér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szél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972829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patak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ivóvíz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köd 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napsütés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21608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folyó 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eső 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zúzmara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levegő</a:t>
                      </a:r>
                      <a:endParaRPr lang="hu-HU" sz="3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8" marR="56598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500579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088107" y="5336275"/>
            <a:ext cx="90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.... lennék, akkor...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2033515" y="36429"/>
            <a:ext cx="9072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mondanál el magadról, ha ...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32012" y="144150"/>
            <a:ext cx="15456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Ráhangolódá</a:t>
            </a:r>
            <a:r>
              <a:rPr lang="hu-HU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3244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05969" y="423080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Játsszunk a vízzel!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05969" y="1146411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Szóljon a vízi „hangzenekar”!</a:t>
            </a:r>
          </a:p>
        </p:txBody>
      </p:sp>
      <p:sp>
        <p:nvSpPr>
          <p:cNvPr id="4" name="Trapezoid 3"/>
          <p:cNvSpPr/>
          <p:nvPr/>
        </p:nvSpPr>
        <p:spPr>
          <a:xfrm flipV="1">
            <a:off x="2538483" y="2142695"/>
            <a:ext cx="1201003" cy="1461812"/>
          </a:xfrm>
          <a:prstGeom prst="trapezoi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rapezoid 4"/>
          <p:cNvSpPr/>
          <p:nvPr/>
        </p:nvSpPr>
        <p:spPr>
          <a:xfrm flipV="1">
            <a:off x="4653886" y="2142695"/>
            <a:ext cx="1201003" cy="1461812"/>
          </a:xfrm>
          <a:prstGeom prst="trapezoi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rapezoid 5"/>
          <p:cNvSpPr/>
          <p:nvPr/>
        </p:nvSpPr>
        <p:spPr>
          <a:xfrm flipV="1">
            <a:off x="6578221" y="2142695"/>
            <a:ext cx="1201003" cy="1461812"/>
          </a:xfrm>
          <a:prstGeom prst="trapezoi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rapezoid 6"/>
          <p:cNvSpPr/>
          <p:nvPr/>
        </p:nvSpPr>
        <p:spPr>
          <a:xfrm flipV="1">
            <a:off x="8502556" y="2142695"/>
            <a:ext cx="1201003" cy="1461812"/>
          </a:xfrm>
          <a:prstGeom prst="trapezoi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rapezoid 7"/>
          <p:cNvSpPr/>
          <p:nvPr/>
        </p:nvSpPr>
        <p:spPr>
          <a:xfrm flipV="1">
            <a:off x="10249469" y="2142695"/>
            <a:ext cx="1201003" cy="1461812"/>
          </a:xfrm>
          <a:prstGeom prst="trapezoi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374799" y="4339987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Legmélyebb hang: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374799" y="5075467"/>
            <a:ext cx="2728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Legmagasabb hang: </a:t>
            </a:r>
          </a:p>
        </p:txBody>
      </p:sp>
      <p:sp>
        <p:nvSpPr>
          <p:cNvPr id="12" name="Trapezoid 11"/>
          <p:cNvSpPr/>
          <p:nvPr/>
        </p:nvSpPr>
        <p:spPr>
          <a:xfrm flipV="1">
            <a:off x="2778984" y="3289110"/>
            <a:ext cx="720000" cy="327546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rapezoid 12"/>
          <p:cNvSpPr/>
          <p:nvPr/>
        </p:nvSpPr>
        <p:spPr>
          <a:xfrm flipV="1">
            <a:off x="4839795" y="2975212"/>
            <a:ext cx="828000" cy="629295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rapezoid 13"/>
          <p:cNvSpPr/>
          <p:nvPr/>
        </p:nvSpPr>
        <p:spPr>
          <a:xfrm flipV="1">
            <a:off x="6750482" y="2852382"/>
            <a:ext cx="864000" cy="764274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rapezoid 14"/>
          <p:cNvSpPr/>
          <p:nvPr/>
        </p:nvSpPr>
        <p:spPr>
          <a:xfrm flipV="1">
            <a:off x="8610717" y="2605224"/>
            <a:ext cx="972000" cy="1011432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rapezoid 15"/>
          <p:cNvSpPr/>
          <p:nvPr/>
        </p:nvSpPr>
        <p:spPr>
          <a:xfrm flipV="1">
            <a:off x="10343980" y="2356656"/>
            <a:ext cx="1044000" cy="12600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454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2945" r="1890" b="4184"/>
          <a:stretch/>
        </p:blipFill>
        <p:spPr>
          <a:xfrm rot="5400000">
            <a:off x="1491911" y="2187950"/>
            <a:ext cx="3835024" cy="28437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388358" y="668740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kísérlet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6196084" y="668740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fog történni?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10529" t="1741"/>
          <a:stretch/>
        </p:blipFill>
        <p:spPr>
          <a:xfrm>
            <a:off x="5104263" y="1692321"/>
            <a:ext cx="2997767" cy="383502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/>
          <a:srcRect l="12370" t="3169" r="10313" b="3251"/>
          <a:stretch/>
        </p:blipFill>
        <p:spPr>
          <a:xfrm>
            <a:off x="8374987" y="1692322"/>
            <a:ext cx="3220626" cy="383502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987540" y="5766096"/>
            <a:ext cx="200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Első lépés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192443" y="5766096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perc múlva ...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27546" y="122830"/>
            <a:ext cx="18325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Jelentésteremtés</a:t>
            </a:r>
          </a:p>
        </p:txBody>
      </p:sp>
    </p:spTree>
    <p:extLst>
      <p:ext uri="{BB962C8B-B14F-4D97-AF65-F5344CB8AC3E}">
        <p14:creationId xmlns:p14="http://schemas.microsoft.com/office/powerpoint/2010/main" val="118592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31790"/>
              </p:ext>
            </p:extLst>
          </p:nvPr>
        </p:nvGraphicFramePr>
        <p:xfrm>
          <a:off x="1665027" y="2656253"/>
          <a:ext cx="9949218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49218">
                  <a:extLst>
                    <a:ext uri="{9D8B030D-6E8A-4147-A177-3AD203B41FA5}">
                      <a16:colId xmlns:a16="http://schemas.microsoft.com/office/drawing/2014/main" val="1261841018"/>
                    </a:ext>
                  </a:extLst>
                </a:gridCol>
              </a:tblGrid>
              <a:tr h="578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https://wordwall.net/hu/resource/12210367/k%c3%b6rnyezetismeret/vir%c3%a1gos-n%c3%b6v%c3%a9ny-r%c3%a9szei</a:t>
                      </a:r>
                      <a:r>
                        <a:rPr lang="hu-H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u-H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62421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828800" y="423080"/>
            <a:ext cx="374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virágos növény részei:</a:t>
            </a:r>
          </a:p>
        </p:txBody>
      </p:sp>
    </p:spTree>
    <p:extLst>
      <p:ext uri="{BB962C8B-B14F-4D97-AF65-F5344CB8AC3E}">
        <p14:creationId xmlns:p14="http://schemas.microsoft.com/office/powerpoint/2010/main" val="24333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73" y="0"/>
            <a:ext cx="5232811" cy="688677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" y="1283022"/>
            <a:ext cx="6564572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400" b="1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Meddig élnek a virágos növény részei a vízben? </a:t>
            </a:r>
            <a:endParaRPr lang="hu-HU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521098"/>
            <a:ext cx="2444900" cy="5533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800" b="1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Megfigyelések 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3044866"/>
            <a:ext cx="6141493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Mitől függ a növényi részek életben maradása?</a:t>
            </a:r>
            <a:endParaRPr lang="hu-HU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2187662"/>
            <a:ext cx="4619134" cy="487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400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Melyik növényi rész él tovább?</a:t>
            </a:r>
            <a:endParaRPr lang="hu-HU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12851" y="34612"/>
            <a:ext cx="109517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kísérlet</a:t>
            </a:r>
          </a:p>
        </p:txBody>
      </p:sp>
    </p:spTree>
    <p:extLst>
      <p:ext uri="{BB962C8B-B14F-4D97-AF65-F5344CB8AC3E}">
        <p14:creationId xmlns:p14="http://schemas.microsoft.com/office/powerpoint/2010/main" val="204720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0125" y="633761"/>
            <a:ext cx="11018293" cy="14754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800" b="1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2. Kísérlet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800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Hogyan születhet még új növényke, a víz közvetítésével?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u-HU" sz="2800" kern="100" dirty="0">
                <a:latin typeface="Times New Roman" panose="02020603050405020304" pitchFamily="18" charset="0"/>
                <a:ea typeface="Aptos"/>
                <a:cs typeface="Times New Roman" panose="02020603050405020304" pitchFamily="18" charset="0"/>
              </a:rPr>
              <a:t>Mit gondoltok, melyik növényi rész tud tovább élni, gyökeret ereszteni?  </a:t>
            </a:r>
            <a:endParaRPr lang="hu-H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8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6997" y="409433"/>
            <a:ext cx="9644418" cy="59647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Megfigyelési napló 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Eszközök: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műanyag pohár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víz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növényi részek (szárrész, levél, virág)      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u-H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Kérdés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Melyik növényi rész tud tovább élni, gyökeret ereszteni?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Feltételezés: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Megfigyelés: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hét 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Rajzold le!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1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9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0018" y="1129943"/>
            <a:ext cx="10194878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Megfigyelés: 2. hét ________________________________________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Rajzold le!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Megfigyelés: 3. hét ________________________________________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Rajzold le!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6462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1832</TotalTime>
  <Words>317</Words>
  <Application>Microsoft Office PowerPoint</Application>
  <PresentationFormat>Szélesvásznú</PresentationFormat>
  <Paragraphs>78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Corbel</vt:lpstr>
      <vt:lpstr>Garamond</vt:lpstr>
      <vt:lpstr>Times New Roman</vt:lpstr>
      <vt:lpstr>Wingdings</vt:lpstr>
      <vt:lpstr>Parallaxis</vt:lpstr>
      <vt:lpstr>A víz a hétköznapokban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Évfolyam  A víz</dc:title>
  <dc:creator>Mária Szalay</dc:creator>
  <cp:lastModifiedBy>Revák Gyuláné</cp:lastModifiedBy>
  <cp:revision>95</cp:revision>
  <dcterms:created xsi:type="dcterms:W3CDTF">2023-11-03T16:40:19Z</dcterms:created>
  <dcterms:modified xsi:type="dcterms:W3CDTF">2024-09-19T17:15:37Z</dcterms:modified>
</cp:coreProperties>
</file>