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</p:sldMasterIdLst>
  <p:sldIdLst>
    <p:sldId id="256" r:id="rId2"/>
    <p:sldId id="258" r:id="rId3"/>
    <p:sldId id="260" r:id="rId4"/>
    <p:sldId id="263" r:id="rId5"/>
    <p:sldId id="267" r:id="rId6"/>
    <p:sldId id="276" r:id="rId7"/>
    <p:sldId id="277" r:id="rId8"/>
    <p:sldId id="262" r:id="rId9"/>
    <p:sldId id="278" r:id="rId10"/>
    <p:sldId id="279" r:id="rId11"/>
    <p:sldId id="280" r:id="rId12"/>
    <p:sldId id="264" r:id="rId13"/>
    <p:sldId id="281" r:id="rId14"/>
    <p:sldId id="261" r:id="rId15"/>
    <p:sldId id="282" r:id="rId16"/>
    <p:sldId id="283" r:id="rId17"/>
    <p:sldId id="284" r:id="rId18"/>
    <p:sldId id="285" r:id="rId19"/>
    <p:sldId id="286" r:id="rId20"/>
    <p:sldId id="287" r:id="rId21"/>
    <p:sldId id="28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4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2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755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1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34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22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60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31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8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6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5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8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8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28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9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037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7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6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98690" y="844510"/>
            <a:ext cx="3710018" cy="4169749"/>
          </a:xfrm>
        </p:spPr>
        <p:txBody>
          <a:bodyPr>
            <a:normAutofit/>
          </a:bodyPr>
          <a:lstStyle/>
          <a:p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TANYA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98690" y="5097928"/>
            <a:ext cx="3710018" cy="915561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Élők és élettelenek a tanyán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Kollektív munka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3.osztály</a:t>
            </a:r>
          </a:p>
        </p:txBody>
      </p:sp>
      <p:pic>
        <p:nvPicPr>
          <p:cNvPr id="8" name="Kép 7" descr="A képen festmény, Gyermekrajz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9219243-A7F7-D013-5FFB-34A018764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95" r="13432"/>
          <a:stretch/>
        </p:blipFill>
        <p:spPr>
          <a:xfrm rot="5400000">
            <a:off x="5704516" y="370516"/>
            <a:ext cx="6878965" cy="60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5BAD34-F11A-DB2E-A96C-120E23F6D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42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8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9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2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3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17" name="Group 156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1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9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30" name="Rectangle 170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3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 useBgFill="1">
        <p:nvSpPr>
          <p:cNvPr id="175" name="Rectangle 174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78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9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0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1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2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4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5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6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7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8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4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5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6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7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8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9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0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1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2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3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8E2BC84C-098B-3BC4-CC75-AF39D4B9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alkotófolyamat lépései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1.B 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Motívumok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rajzolása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07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6" name="Kép 5" descr="A képen rajz, szöveg, irodaszerek, Gyermek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65D412F-ECA4-5C06-95A1-47726E63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13" b="-2"/>
          <a:stretch/>
        </p:blipFill>
        <p:spPr>
          <a:xfrm rot="5400000">
            <a:off x="-1095009" y="1095185"/>
            <a:ext cx="6858000" cy="4671091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D138A726-E4FA-F2A4-E09E-9BB78A626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8191" y="2133600"/>
            <a:ext cx="5066419" cy="377762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Wingdings 3" charset="2"/>
              <a:buChar char=""/>
            </a:pPr>
            <a:r>
              <a:rPr lang="hu-HU" sz="2000" cap="none" dirty="0"/>
              <a:t>Az ötletbörze alapján rajzoljatok a területhez illő állatokat, növényeket, eszközöket, szerszámokat!</a:t>
            </a:r>
          </a:p>
          <a:p>
            <a:pPr marL="285750" indent="-228600" algn="l">
              <a:buFont typeface="Wingdings 3" charset="2"/>
              <a:buChar char=""/>
            </a:pPr>
            <a:r>
              <a:rPr lang="hu-HU" sz="2000" dirty="0"/>
              <a:t>Az állatokat rajzolók segítséget is találnak a kiosztott lapokon. Ha szeretnétek, használjátok!</a:t>
            </a:r>
          </a:p>
          <a:p>
            <a:pPr marL="285750" indent="-228600" algn="l">
              <a:buFont typeface="Wingdings 3" charset="2"/>
              <a:buChar char=""/>
            </a:pPr>
            <a:r>
              <a:rPr lang="hu-HU" sz="2000" cap="none" dirty="0"/>
              <a:t>Ceruzával rajzoljatok, majd filctollal húzzátok át a körvonalakat!</a:t>
            </a:r>
            <a:endParaRPr lang="en-US" sz="2000" cap="none" dirty="0"/>
          </a:p>
        </p:txBody>
      </p:sp>
    </p:spTree>
    <p:extLst>
      <p:ext uri="{BB962C8B-B14F-4D97-AF65-F5344CB8AC3E}">
        <p14:creationId xmlns:p14="http://schemas.microsoft.com/office/powerpoint/2010/main" val="367136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9C0B05-EE9C-9F05-90AB-E1B7FDA6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42">
            <a:extLst>
              <a:ext uri="{FF2B5EF4-FFF2-40B4-BE49-F238E27FC236}">
                <a16:creationId xmlns:a16="http://schemas.microsoft.com/office/drawing/2014/main" id="{76A55897-CFCA-063F-2247-A2D7E4E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0" name="Freeform 11">
              <a:extLst>
                <a:ext uri="{FF2B5EF4-FFF2-40B4-BE49-F238E27FC236}">
                  <a16:creationId xmlns:a16="http://schemas.microsoft.com/office/drawing/2014/main" id="{75CF1727-6295-F0E6-8743-FA1AB788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4" name="Freeform 12">
              <a:extLst>
                <a:ext uri="{FF2B5EF4-FFF2-40B4-BE49-F238E27FC236}">
                  <a16:creationId xmlns:a16="http://schemas.microsoft.com/office/drawing/2014/main" id="{20D0BC66-FB5B-65A0-C81E-3D3AF3712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6" name="Freeform 13">
              <a:extLst>
                <a:ext uri="{FF2B5EF4-FFF2-40B4-BE49-F238E27FC236}">
                  <a16:creationId xmlns:a16="http://schemas.microsoft.com/office/drawing/2014/main" id="{58A753D2-3D0D-BB73-1251-562FD0DDB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8" name="Freeform 14">
              <a:extLst>
                <a:ext uri="{FF2B5EF4-FFF2-40B4-BE49-F238E27FC236}">
                  <a16:creationId xmlns:a16="http://schemas.microsoft.com/office/drawing/2014/main" id="{D9BD412C-4638-320F-7993-BC376EDF0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9" name="Freeform 15">
              <a:extLst>
                <a:ext uri="{FF2B5EF4-FFF2-40B4-BE49-F238E27FC236}">
                  <a16:creationId xmlns:a16="http://schemas.microsoft.com/office/drawing/2014/main" id="{CDFD0C1D-B19C-CE81-A279-1FCA08B1B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0CA6686E-224A-E3F5-44BB-3B4EBF395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" name="Freeform 17">
              <a:extLst>
                <a:ext uri="{FF2B5EF4-FFF2-40B4-BE49-F238E27FC236}">
                  <a16:creationId xmlns:a16="http://schemas.microsoft.com/office/drawing/2014/main" id="{A489003E-07F5-17E4-7C6B-1AE75B5C3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2" name="Freeform 18">
              <a:extLst>
                <a:ext uri="{FF2B5EF4-FFF2-40B4-BE49-F238E27FC236}">
                  <a16:creationId xmlns:a16="http://schemas.microsoft.com/office/drawing/2014/main" id="{809425C6-B527-EBD2-B5BB-FAB8D6418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3" name="Freeform 19">
              <a:extLst>
                <a:ext uri="{FF2B5EF4-FFF2-40B4-BE49-F238E27FC236}">
                  <a16:creationId xmlns:a16="http://schemas.microsoft.com/office/drawing/2014/main" id="{CA20AF46-0738-E987-7B19-E543C39E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" name="Freeform 20">
              <a:extLst>
                <a:ext uri="{FF2B5EF4-FFF2-40B4-BE49-F238E27FC236}">
                  <a16:creationId xmlns:a16="http://schemas.microsoft.com/office/drawing/2014/main" id="{5D9B4F3F-F67E-B3B8-2C84-2C2297A7E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" name="Freeform 21">
              <a:extLst>
                <a:ext uri="{FF2B5EF4-FFF2-40B4-BE49-F238E27FC236}">
                  <a16:creationId xmlns:a16="http://schemas.microsoft.com/office/drawing/2014/main" id="{AC53C801-14F5-44B4-0ACB-4E8DC0396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" name="Freeform 22">
              <a:extLst>
                <a:ext uri="{FF2B5EF4-FFF2-40B4-BE49-F238E27FC236}">
                  <a16:creationId xmlns:a16="http://schemas.microsoft.com/office/drawing/2014/main" id="{8BE709D6-A028-4C7D-F395-63414A450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17" name="Group 156">
            <a:extLst>
              <a:ext uri="{FF2B5EF4-FFF2-40B4-BE49-F238E27FC236}">
                <a16:creationId xmlns:a16="http://schemas.microsoft.com/office/drawing/2014/main" id="{2C3C3FFB-E81D-A325-B9ED-6A597A226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18" name="Freeform 27">
              <a:extLst>
                <a:ext uri="{FF2B5EF4-FFF2-40B4-BE49-F238E27FC236}">
                  <a16:creationId xmlns:a16="http://schemas.microsoft.com/office/drawing/2014/main" id="{DD35D8FE-07F1-3708-EA3E-FDC1615B1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" name="Freeform 28">
              <a:extLst>
                <a:ext uri="{FF2B5EF4-FFF2-40B4-BE49-F238E27FC236}">
                  <a16:creationId xmlns:a16="http://schemas.microsoft.com/office/drawing/2014/main" id="{3C40F221-DC01-F7EF-8C57-FB9CB8CA3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0" name="Freeform 29">
              <a:extLst>
                <a:ext uri="{FF2B5EF4-FFF2-40B4-BE49-F238E27FC236}">
                  <a16:creationId xmlns:a16="http://schemas.microsoft.com/office/drawing/2014/main" id="{F35857CD-3CD3-357A-53EF-736550256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1" name="Freeform 30">
              <a:extLst>
                <a:ext uri="{FF2B5EF4-FFF2-40B4-BE49-F238E27FC236}">
                  <a16:creationId xmlns:a16="http://schemas.microsoft.com/office/drawing/2014/main" id="{C2A39876-154F-78CC-3945-0990F1A76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2" name="Freeform 31">
              <a:extLst>
                <a:ext uri="{FF2B5EF4-FFF2-40B4-BE49-F238E27FC236}">
                  <a16:creationId xmlns:a16="http://schemas.microsoft.com/office/drawing/2014/main" id="{B7EC9E72-2294-F496-0321-3447F766A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3" name="Freeform 32">
              <a:extLst>
                <a:ext uri="{FF2B5EF4-FFF2-40B4-BE49-F238E27FC236}">
                  <a16:creationId xmlns:a16="http://schemas.microsoft.com/office/drawing/2014/main" id="{8753C7F8-721D-7958-4CB3-B74F4924E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4" name="Freeform 33">
              <a:extLst>
                <a:ext uri="{FF2B5EF4-FFF2-40B4-BE49-F238E27FC236}">
                  <a16:creationId xmlns:a16="http://schemas.microsoft.com/office/drawing/2014/main" id="{FB1A9EA3-9E05-99EB-27F7-13D36EDFB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5" name="Freeform 34">
              <a:extLst>
                <a:ext uri="{FF2B5EF4-FFF2-40B4-BE49-F238E27FC236}">
                  <a16:creationId xmlns:a16="http://schemas.microsoft.com/office/drawing/2014/main" id="{DC9BD847-B46F-EF1F-0B2E-C92A64A06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6" name="Freeform 35">
              <a:extLst>
                <a:ext uri="{FF2B5EF4-FFF2-40B4-BE49-F238E27FC236}">
                  <a16:creationId xmlns:a16="http://schemas.microsoft.com/office/drawing/2014/main" id="{0A35C8AC-7CD5-995C-7A4E-DBFCC0E93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7" name="Freeform 36">
              <a:extLst>
                <a:ext uri="{FF2B5EF4-FFF2-40B4-BE49-F238E27FC236}">
                  <a16:creationId xmlns:a16="http://schemas.microsoft.com/office/drawing/2014/main" id="{A7758A45-BDD7-C2C0-A756-419F6AE33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8" name="Freeform 37">
              <a:extLst>
                <a:ext uri="{FF2B5EF4-FFF2-40B4-BE49-F238E27FC236}">
                  <a16:creationId xmlns:a16="http://schemas.microsoft.com/office/drawing/2014/main" id="{704EC159-2F1F-03A0-47B9-ABC51F5E3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9" name="Freeform 38">
              <a:extLst>
                <a:ext uri="{FF2B5EF4-FFF2-40B4-BE49-F238E27FC236}">
                  <a16:creationId xmlns:a16="http://schemas.microsoft.com/office/drawing/2014/main" id="{786848DC-922D-E07D-F2E4-9966C02AD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30" name="Rectangle 170">
            <a:extLst>
              <a:ext uri="{FF2B5EF4-FFF2-40B4-BE49-F238E27FC236}">
                <a16:creationId xmlns:a16="http://schemas.microsoft.com/office/drawing/2014/main" id="{A36AB5EE-7F15-2D53-DD7D-9FB6A37F5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31" name="Freeform 11">
            <a:extLst>
              <a:ext uri="{FF2B5EF4-FFF2-40B4-BE49-F238E27FC236}">
                <a16:creationId xmlns:a16="http://schemas.microsoft.com/office/drawing/2014/main" id="{ECEDD886-3BC6-76FD-A6FF-6F1F3DBA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 useBgFill="1">
        <p:nvSpPr>
          <p:cNvPr id="175" name="Rectangle 174">
            <a:extLst>
              <a:ext uri="{FF2B5EF4-FFF2-40B4-BE49-F238E27FC236}">
                <a16:creationId xmlns:a16="http://schemas.microsoft.com/office/drawing/2014/main" id="{1552E789-DD0D-4AF2-7766-DF4C1043F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88DC591-0D82-3E66-D568-3993A6058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78" name="Freeform 11">
              <a:extLst>
                <a:ext uri="{FF2B5EF4-FFF2-40B4-BE49-F238E27FC236}">
                  <a16:creationId xmlns:a16="http://schemas.microsoft.com/office/drawing/2014/main" id="{ADB5E921-4DE6-62C7-8DFB-BC242AC3D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9" name="Freeform 12">
              <a:extLst>
                <a:ext uri="{FF2B5EF4-FFF2-40B4-BE49-F238E27FC236}">
                  <a16:creationId xmlns:a16="http://schemas.microsoft.com/office/drawing/2014/main" id="{C985D2E6-1E5E-193D-5580-C2AF06B05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0" name="Freeform 13">
              <a:extLst>
                <a:ext uri="{FF2B5EF4-FFF2-40B4-BE49-F238E27FC236}">
                  <a16:creationId xmlns:a16="http://schemas.microsoft.com/office/drawing/2014/main" id="{B98357F3-16D0-C9EA-4352-A31B828A0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1" name="Freeform 14">
              <a:extLst>
                <a:ext uri="{FF2B5EF4-FFF2-40B4-BE49-F238E27FC236}">
                  <a16:creationId xmlns:a16="http://schemas.microsoft.com/office/drawing/2014/main" id="{534310B7-DD32-1B55-743C-80830C396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2" name="Freeform 15">
              <a:extLst>
                <a:ext uri="{FF2B5EF4-FFF2-40B4-BE49-F238E27FC236}">
                  <a16:creationId xmlns:a16="http://schemas.microsoft.com/office/drawing/2014/main" id="{16999952-2553-A9D8-BA23-7921C0AAB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3" name="Freeform 16">
              <a:extLst>
                <a:ext uri="{FF2B5EF4-FFF2-40B4-BE49-F238E27FC236}">
                  <a16:creationId xmlns:a16="http://schemas.microsoft.com/office/drawing/2014/main" id="{628D6D24-E931-D2B2-4F73-9E97F4C32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4" name="Freeform 17">
              <a:extLst>
                <a:ext uri="{FF2B5EF4-FFF2-40B4-BE49-F238E27FC236}">
                  <a16:creationId xmlns:a16="http://schemas.microsoft.com/office/drawing/2014/main" id="{126A558A-51C2-9146-8B9F-EC43A5CA4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5" name="Freeform 18">
              <a:extLst>
                <a:ext uri="{FF2B5EF4-FFF2-40B4-BE49-F238E27FC236}">
                  <a16:creationId xmlns:a16="http://schemas.microsoft.com/office/drawing/2014/main" id="{5E49ED30-7996-26C9-FEC8-FA2D119A3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6" name="Freeform 19">
              <a:extLst>
                <a:ext uri="{FF2B5EF4-FFF2-40B4-BE49-F238E27FC236}">
                  <a16:creationId xmlns:a16="http://schemas.microsoft.com/office/drawing/2014/main" id="{7056E8BB-C18B-DB64-3C45-560D33DED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7" name="Freeform 20">
              <a:extLst>
                <a:ext uri="{FF2B5EF4-FFF2-40B4-BE49-F238E27FC236}">
                  <a16:creationId xmlns:a16="http://schemas.microsoft.com/office/drawing/2014/main" id="{6352EC62-326F-F267-146B-6697572B8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8" name="Freeform 21">
              <a:extLst>
                <a:ext uri="{FF2B5EF4-FFF2-40B4-BE49-F238E27FC236}">
                  <a16:creationId xmlns:a16="http://schemas.microsoft.com/office/drawing/2014/main" id="{F273E03E-51AF-809F-F806-2190606BA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9" name="Freeform 22">
              <a:extLst>
                <a:ext uri="{FF2B5EF4-FFF2-40B4-BE49-F238E27FC236}">
                  <a16:creationId xmlns:a16="http://schemas.microsoft.com/office/drawing/2014/main" id="{8D365A61-A455-CED3-F994-E0C117653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62C3BAC8-0FD0-1219-5512-CAF896D38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id="{DF3D5031-17B2-4630-1E92-970624B32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3" name="Freeform 28">
              <a:extLst>
                <a:ext uri="{FF2B5EF4-FFF2-40B4-BE49-F238E27FC236}">
                  <a16:creationId xmlns:a16="http://schemas.microsoft.com/office/drawing/2014/main" id="{F90A5641-2202-F008-EBE5-3C3FAFF58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4" name="Freeform 29">
              <a:extLst>
                <a:ext uri="{FF2B5EF4-FFF2-40B4-BE49-F238E27FC236}">
                  <a16:creationId xmlns:a16="http://schemas.microsoft.com/office/drawing/2014/main" id="{C22526BE-11E8-4D6A-A2A1-EDDEB274C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5" name="Freeform 30">
              <a:extLst>
                <a:ext uri="{FF2B5EF4-FFF2-40B4-BE49-F238E27FC236}">
                  <a16:creationId xmlns:a16="http://schemas.microsoft.com/office/drawing/2014/main" id="{B22296C1-7634-EC04-B496-241C6C1BF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6" name="Freeform 31">
              <a:extLst>
                <a:ext uri="{FF2B5EF4-FFF2-40B4-BE49-F238E27FC236}">
                  <a16:creationId xmlns:a16="http://schemas.microsoft.com/office/drawing/2014/main" id="{1EA8D845-4C79-624E-CCA0-2C3A611EE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7" name="Freeform 32">
              <a:extLst>
                <a:ext uri="{FF2B5EF4-FFF2-40B4-BE49-F238E27FC236}">
                  <a16:creationId xmlns:a16="http://schemas.microsoft.com/office/drawing/2014/main" id="{99A4524E-D829-56A1-6B4B-770A0B674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8" name="Freeform 33">
              <a:extLst>
                <a:ext uri="{FF2B5EF4-FFF2-40B4-BE49-F238E27FC236}">
                  <a16:creationId xmlns:a16="http://schemas.microsoft.com/office/drawing/2014/main" id="{92FE896C-BA00-2A3F-C72F-F6D6E3B87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9" name="Freeform 34">
              <a:extLst>
                <a:ext uri="{FF2B5EF4-FFF2-40B4-BE49-F238E27FC236}">
                  <a16:creationId xmlns:a16="http://schemas.microsoft.com/office/drawing/2014/main" id="{CEA8E3CD-1875-998C-1DD7-22E0AE805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0" name="Freeform 35">
              <a:extLst>
                <a:ext uri="{FF2B5EF4-FFF2-40B4-BE49-F238E27FC236}">
                  <a16:creationId xmlns:a16="http://schemas.microsoft.com/office/drawing/2014/main" id="{71765A9B-0462-32D1-EF12-E5A3370B3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1" name="Freeform 36">
              <a:extLst>
                <a:ext uri="{FF2B5EF4-FFF2-40B4-BE49-F238E27FC236}">
                  <a16:creationId xmlns:a16="http://schemas.microsoft.com/office/drawing/2014/main" id="{967301BA-2624-0880-D1EB-046F97A65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2" name="Freeform 37">
              <a:extLst>
                <a:ext uri="{FF2B5EF4-FFF2-40B4-BE49-F238E27FC236}">
                  <a16:creationId xmlns:a16="http://schemas.microsoft.com/office/drawing/2014/main" id="{B5A50F99-1901-ECE1-A4FA-047818450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3" name="Freeform 38">
              <a:extLst>
                <a:ext uri="{FF2B5EF4-FFF2-40B4-BE49-F238E27FC236}">
                  <a16:creationId xmlns:a16="http://schemas.microsoft.com/office/drawing/2014/main" id="{988224D1-B4F5-90E0-A274-3936A5443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05" name="Rectangle 204">
            <a:extLst>
              <a:ext uri="{FF2B5EF4-FFF2-40B4-BE49-F238E27FC236}">
                <a16:creationId xmlns:a16="http://schemas.microsoft.com/office/drawing/2014/main" id="{C3DFC60B-67C6-D28C-4196-2C30CD5A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07" name="Freeform 11">
            <a:extLst>
              <a:ext uri="{FF2B5EF4-FFF2-40B4-BE49-F238E27FC236}">
                <a16:creationId xmlns:a16="http://schemas.microsoft.com/office/drawing/2014/main" id="{5A8654E7-EC58-C3AF-C785-77D0E37FE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10" name="Kép 9" descr="A képen sziluett, rajz, vázlat, clipar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CA5307F-1622-34F7-6B87-9350AB52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99" y="225186"/>
            <a:ext cx="2929280" cy="4141235"/>
          </a:xfrm>
          <a:prstGeom prst="rect">
            <a:avLst/>
          </a:prstGeom>
        </p:spPr>
      </p:pic>
      <p:pic>
        <p:nvPicPr>
          <p:cNvPr id="14" name="Kép 13" descr="A képen sziluett, rajz, vázlat, clipar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1562637-2D08-0052-5761-D4E4AC1E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460" y="225186"/>
            <a:ext cx="3199137" cy="3795587"/>
          </a:xfrm>
          <a:prstGeom prst="rect">
            <a:avLst/>
          </a:prstGeom>
        </p:spPr>
      </p:pic>
      <p:pic>
        <p:nvPicPr>
          <p:cNvPr id="18" name="Kép 17" descr="A képen sziluett, rajz, vázlat, haszonáll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2BA4E39-7FC4-A19C-0A47-A5DDC750A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14" y="2637854"/>
            <a:ext cx="2919273" cy="316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3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Színezés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festés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83956" y="213360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indent="-342900" algn="l">
              <a:buFont typeface="Wingdings 3" charset="2"/>
              <a:buChar char=""/>
            </a:pPr>
            <a:r>
              <a:rPr lang="hu-HU" sz="2000" cap="none" dirty="0">
                <a:solidFill>
                  <a:schemeClr val="tx1"/>
                </a:solidFill>
              </a:rPr>
              <a:t>Színezzetek krétával, használjátok a talajra, a fűre, egyéb növényekre jellemző színeket!</a:t>
            </a:r>
          </a:p>
          <a:p>
            <a:pPr marL="400050" indent="-342900" algn="l">
              <a:buFont typeface="Wingdings 3" charset="2"/>
              <a:buChar char=""/>
            </a:pPr>
            <a:r>
              <a:rPr lang="hu-HU" sz="2000" dirty="0">
                <a:solidFill>
                  <a:schemeClr val="tx1"/>
                </a:solidFill>
              </a:rPr>
              <a:t>A hátteret fessétek be vízfestékkel úgy, hogy foltonként cseréljétek a színeket!</a:t>
            </a:r>
            <a:endParaRPr lang="en-US" sz="2000" cap="none" dirty="0">
              <a:solidFill>
                <a:schemeClr val="tx1"/>
              </a:solidFill>
            </a:endParaRPr>
          </a:p>
        </p:txBody>
      </p:sp>
      <p:pic>
        <p:nvPicPr>
          <p:cNvPr id="6" name="Kép 5" descr="A képen Gyermekrajz, rajz, személy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FB4EEBE-82BC-6525-E070-2E6B31E9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05" r="32762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89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D148F-D399-7248-BE33-DD40C73B0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56873F7-A6B7-0835-69F7-1B8CA7FD0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DC9745D-6E73-2BF6-5C55-FF2C6EE80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44B50E8-BCE6-4733-E2E5-46229FB90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D25F2FE-F7B6-2CC2-A8C4-BA76090A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B15F4FA-A1DF-D3A2-EEED-9DE375CAA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726FD7A-60CF-C686-9DF3-965600054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89889B9-AE21-F60C-8D5F-8E3CD38C4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85550F4-4BED-E504-C39B-F582B143B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E9D783-F15D-C5AD-CCA7-AEF47DF60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8A7CABD-92B8-0E00-C49B-F3A75AD81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250EF43-63BF-05DD-3AB2-83A0BE588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79F6392-3000-C567-6CD4-1C47D986C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711C30A-971F-B7F9-CC3C-9DD89FF17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D687605-4D3C-84B7-7784-16B3AE756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28B00A76-C349-CEC7-2A11-9861CBB4A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1E6FB317-C0FA-3DB0-415C-63155FC11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A781A628-51CE-EECA-54D0-C711CAC68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95E6DE5-EECF-00F3-C1E1-3F792E0C8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35322C51-30FF-7089-7822-E86BC9FE3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271EF7A-8A72-0795-397B-A0F109AE67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35EC9D02-C74F-06BF-F49E-A6516732E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68F2F7F-91C7-D969-46AE-59D5B5EDA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13F9D72C-DCF6-7D0F-5757-647AFED7A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F6D410D-CACD-12C0-C83F-7F9679029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9E7CAADF-DDB3-FC3D-D170-6311BE2F1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BB013380-3771-661A-2CF3-D162C0189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C6831AA1-CB4E-1159-7043-2A9791C4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FCE34CF6-E876-51F6-2379-D66B7B134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0CD937B-B670-A202-47BA-C569C5990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07" y="1444523"/>
            <a:ext cx="2664183" cy="473090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6B38AB8-FEA9-E9E7-F86F-BBD41C1D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252" y="899977"/>
            <a:ext cx="3700593" cy="526740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1D353FE-71BF-E338-98FB-0FB2B4723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930" y="444692"/>
            <a:ext cx="3694496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3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2046" y="111658"/>
            <a:ext cx="4758833" cy="1310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Nyírás</a:t>
            </a:r>
            <a:b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Komplex képek alkotása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ép 5" descr="A képen Gyermekrajz, festmény, Modern művészet, 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4A48F4F-2846-DB5F-9F1E-3382FD46B7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16" r="14108" b="-2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  <p:sp>
        <p:nvSpPr>
          <p:cNvPr id="9" name="Szöveg helye 3">
            <a:extLst>
              <a:ext uri="{FF2B5EF4-FFF2-40B4-BE49-F238E27FC236}">
                <a16:creationId xmlns:a16="http://schemas.microsoft.com/office/drawing/2014/main" id="{A1F8A14A-9AD8-502C-F58E-3741788F5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9670" y="2422123"/>
            <a:ext cx="3935413" cy="3159125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indent="-342900" algn="l">
              <a:buFont typeface="Wingdings 3" charset="2"/>
              <a:buChar char=""/>
            </a:pPr>
            <a:r>
              <a:rPr lang="hu-HU" sz="2000" dirty="0">
                <a:solidFill>
                  <a:schemeClr val="tx1"/>
                </a:solidFill>
              </a:rPr>
              <a:t>Nyírjátok ki az állatok, növények, eszközök rajzait!</a:t>
            </a:r>
          </a:p>
          <a:p>
            <a:pPr marL="400050" indent="-342900" algn="l">
              <a:buFont typeface="Wingdings 3" charset="2"/>
              <a:buChar char=""/>
            </a:pPr>
            <a:r>
              <a:rPr lang="hu-HU" sz="2000" cap="none" dirty="0">
                <a:solidFill>
                  <a:schemeClr val="tx1"/>
                </a:solidFill>
              </a:rPr>
              <a:t>Helyezzétek a megfestett </a:t>
            </a:r>
            <a:r>
              <a:rPr lang="hu-HU" sz="2000" cap="none" dirty="0" err="1">
                <a:solidFill>
                  <a:schemeClr val="tx1"/>
                </a:solidFill>
              </a:rPr>
              <a:t>háttére</a:t>
            </a:r>
            <a:r>
              <a:rPr lang="hu-HU" sz="2000" cap="none" dirty="0">
                <a:solidFill>
                  <a:schemeClr val="tx1"/>
                </a:solidFill>
              </a:rPr>
              <a:t>, majd ragasszátok fel!</a:t>
            </a:r>
          </a:p>
        </p:txBody>
      </p:sp>
    </p:spTree>
    <p:extLst>
      <p:ext uri="{BB962C8B-B14F-4D97-AF65-F5344CB8AC3E}">
        <p14:creationId xmlns:p14="http://schemas.microsoft.com/office/powerpoint/2010/main" val="41645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279B1-FCB7-8E1C-BE49-56BAEABB8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ECCAB1-B247-1F54-C42F-C3950600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zöveg helye 3">
            <a:extLst>
              <a:ext uri="{FF2B5EF4-FFF2-40B4-BE49-F238E27FC236}">
                <a16:creationId xmlns:a16="http://schemas.microsoft.com/office/drawing/2014/main" id="{B73B370D-5EC9-3485-3572-B228B15B9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956" y="213360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Hozzátok ki, és helyezzétek a rajzaitokat a tábla megfelelő kifejezéseire!</a:t>
            </a:r>
          </a:p>
          <a:p>
            <a:pPr marL="40005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Century Gothic" panose="020B0502020202020204"/>
              </a:rPr>
              <a:t>Fedjük le az elkészült alkotásaitokkal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 tanya teljes területét!</a:t>
            </a:r>
          </a:p>
          <a:p>
            <a:pPr marL="40005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Century Gothic" panose="020B0502020202020204"/>
              </a:rPr>
              <a:t>Mi a véleményetek?</a:t>
            </a:r>
          </a:p>
          <a:p>
            <a:pPr marL="40005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Gondoltunk-e minden tevékenységre? Van-e, amivel ki lehetne egészíteni?</a:t>
            </a:r>
          </a:p>
          <a:p>
            <a:pPr marL="40005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400050" indent="-342900" algn="l">
              <a:buFont typeface="Wingdings 3" charset="2"/>
              <a:buChar char=""/>
            </a:pPr>
            <a:endParaRPr lang="en-US" cap="none" dirty="0">
              <a:solidFill>
                <a:srgbClr val="000000"/>
              </a:solidFill>
            </a:endParaRPr>
          </a:p>
        </p:txBody>
      </p:sp>
      <p:pic>
        <p:nvPicPr>
          <p:cNvPr id="4" name="Kép 3" descr="A képen szöveg, kézírás, iskolatábla, Gyermek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DABEA0E-876C-B4A6-46FE-851D104C7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572" y="645106"/>
            <a:ext cx="5090314" cy="52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4AD5B3-09F2-0A84-4261-FD47A31F6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5D98F984-3C61-6E0D-61CB-BAD4B3675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5EF154C6-231D-3727-AEC2-7766B3452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90AEAB6A-E077-7234-7E01-211A884B0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83BC1B11-C21F-0630-0CB5-2D9BA69D1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92782322-AB9D-C58E-28CD-E8974BF37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413C7ECE-2C12-28C9-E160-B4F73C141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685E2892-B57C-423D-E72F-027E7146C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4FC69981-0DC9-92B4-1417-D40183616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3A7E3BC1-966D-04CB-1217-658DA570F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D3985299-F423-BE1E-5C1F-F1A6E2B0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85B90934-2863-DDD4-5BE7-0DD8EF09F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AB44EDF5-BED9-864C-F711-83A86CE23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FBFF1E10-9D8C-D96A-B11D-7358520C3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3673DA-0C6F-87A3-EF84-0D68B3CE6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1413B3CC-6031-6FEC-2C0A-CEA74AAFF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30B7E839-1F61-62B5-B226-C71CE6234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D2616E85-F6B1-A49F-9AF1-03A2C1865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758BE16C-62DF-5028-911F-73BF43251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1C4E50CD-27D0-B5CA-0A03-EEDFCF82D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6E80CFEF-C623-52A5-5C04-D5346F0C7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468B4263-8EF5-AAE8-803B-D08442042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687D3C09-A956-F160-DA45-F6CA1E266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68C6ECC1-CE05-9F56-7122-C0A3DF84A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A871B373-C371-A95B-8B1C-CCB9EB500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AD5B5197-9F5A-2E1E-91DA-C26F9EBF0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57676BBB-6BFC-9B54-B00A-A39E93F9C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4428B405-968A-9356-5DB7-DA3EF57FF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0FD43325-3B75-0999-FA27-41CF265DB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10" name="Kép 9" descr="A képen Gyermekrajz, festmény, művészet, 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5742291-AD3F-47F2-277A-044CA208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716" y="0"/>
            <a:ext cx="674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04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012D0-A297-7FEF-F006-9C8D57FAB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AC47C029-14A7-E8C6-76E9-F03AA91EF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169086A-430F-6A53-C927-DB1DCD0E0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4A0CC9D1-317C-DE6A-5725-CF873D659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5492C320-C36A-AB50-ACCD-9BFA568A7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BC1C72-D296-3915-B604-491FD1DB4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7FD5C897-FBF4-D72A-451F-964EBE53B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FA821BBF-BD65-A846-2E61-D27ADBDF9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A8530444-67BB-F387-0F8C-75598C00F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7C676E32-94D3-55F0-ECF9-4BB2F31FC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9CF2A66B-673F-F8EE-4314-1272C0A44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2633ED12-AE60-30B0-EC49-9896B89F8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8054AB01-F641-E812-D153-7FD88F7FE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2963347B-BF91-4DDF-EE82-915D82DD7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ACD285-5AEF-11F6-2838-E791EF543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396EB046-35EB-0CF3-52AE-A9F5D70AE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35B11665-88F2-D9F0-C9A7-5AE4A08E6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2388D213-3A3D-625D-BE57-82544D70F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3AC457A6-1A44-3E3E-CFFF-F8FF134C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DC455E86-13F7-49BB-2023-A21908304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19291F28-D624-B5E8-8EDA-42FBE9036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0EB225F6-1C66-CB67-E582-39DB8D2AA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FB341491-C262-AFB6-314D-6B60B7B3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E55A8D89-40BD-43D3-A28D-8F45476D0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FCD0551B-6900-26F0-09C6-772CA0799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F78CAF3D-3547-D10D-3467-823764F14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0BE4D841-9EA8-CDD3-3B79-49B321745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C1DDA3E2-F502-ABD3-E181-3BD04A0B6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19A8F9F5-34B9-1B2C-8BD8-2F53602BF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3" name="Kép 2" descr="A képen rajz, Gyermekrajz, festmény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8AAB6D7-8115-D8F9-9788-847D4A7C4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532" y="527042"/>
            <a:ext cx="7900005" cy="565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2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C2A9E-26D4-6252-8F4B-A5F099837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51542F82-9A30-B4D7-7C16-57FC8A5B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A78FE83-2590-DDB6-0CC7-221543285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A457997C-3381-AC57-B891-4F7C3F038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CF80FE7A-33D8-E8A8-FB43-3B7C5519C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99AF7402-C5DC-B36A-6F04-7876F6030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DF1E8872-D122-7451-C219-0D646D3A8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177E3E2B-5486-ECA8-F9D8-5485E3DCB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BD4E9B2E-87B4-17A2-A50E-E9831FF35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CC73EB77-78F8-625A-1F6B-6B75A5E13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AB6D03DF-9D34-D4A4-F88C-FF90A54A4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2603D092-8951-D80D-FE68-DEFA337E8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C85D465B-1C48-F954-60E2-097B593C9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E2034B45-F80C-F492-5BF1-3564CCB4F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9221F54-186A-66A3-97AE-BEBA43B5F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8B494774-B7D7-A0F7-5F1D-A6F7BAF54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3790C188-CCB4-7915-7C25-B9CAF4350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06D98929-F071-6211-8BFF-6CCE7F005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AB40B453-C0D4-E05D-781F-999565C3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ACC644B5-047D-3AAC-6CBD-43983F237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C4CA346B-D2EF-B927-EDCB-9D43841FA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28C72AAA-99F6-D698-26C6-74D88F777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53DB28ED-C392-B917-70DC-FC2AC6025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14901265-DF42-505C-F693-ADBB0FD8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0B27957D-D302-0919-DEFE-654191D06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76FD81C2-3BE3-7C2A-CE5E-0F5066F66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B36D55C5-053E-E715-534B-CB0A5430C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169A1251-CE4A-31F8-A514-495C31405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21EF421D-90CE-84CF-B522-DA162563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3" name="Kép 2" descr="A képen Gyermekrajz, festmény, Modern művészet, 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B243364-B8A2-E167-1B62-7BC9509E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298" y="379829"/>
            <a:ext cx="7661878" cy="53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7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29002F-253B-E1EA-DDC9-2C840B917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63E46D68-A040-DD73-446F-78D66D973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3C53A3D9-EEC1-5377-E64E-F166B0211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8BCD5448-355F-4B17-B51A-1C916225D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1020EA9F-B239-45C0-787C-6C3354EC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E6C1E914-75BC-6172-F83D-A64ECA5F7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249160-30CB-6E9D-32A5-8B6FC19A7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5B5BDF75-0DDA-AD0F-A954-57531544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04FEE7F6-0D40-11CE-ECAD-A88ED0C80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ABE8BD96-7ECC-B2D0-EF0C-FB0CB4A2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5EB589AB-8C32-31DC-C548-1EE1E8083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9091BAEB-0A93-D27E-92C1-09627D8A8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B5706115-7B70-FCC5-2579-197810B03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1C0E3A85-DECA-403B-23BA-CF98FD4C0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5E8F6A2-36F4-4BED-70B2-67DDE83B9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B5F7C73-9745-7768-16ED-DF1289FDA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D4AF0F0A-52FC-30A9-377D-41235203D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F6DD3E93-2345-D31A-F4FA-9F9677B83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F6E82D78-1C5B-DCFF-910F-454269F5C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165670A3-0E01-2321-AF77-74B8AE03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86A4AB89-C824-CD15-ED30-DE03C3C23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DD0C60EB-F059-D124-FAA7-AA73C241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B5849AB4-D38B-3519-95B1-410DE707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519FC509-3809-9FAE-5736-2E7AC8C5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657F450E-43A4-5581-9D20-DC9D3EC71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C9822853-E804-44EB-BC76-2CB3F35C1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A557E4C2-1613-75DC-34E4-C92295FC0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C9CB25FF-19E2-81AF-C144-A3C233D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DEB4C420-6781-BCC6-3EEF-51424313B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3" name="Kép 2" descr="A képen festmény, Gyermekrajz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B21F852-A350-DC59-92E5-E0F93AA0A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94" y="615332"/>
            <a:ext cx="8127854" cy="570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5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ESZKÖZÖK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683956" y="2133600"/>
            <a:ext cx="414077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b="1"/>
              <a:t>A/3-as műszaki rajzlap</a:t>
            </a:r>
          </a:p>
          <a:p>
            <a:pPr marL="28575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b="1"/>
              <a:t>Tenyérnyire szabdalt rajzlapok</a:t>
            </a:r>
          </a:p>
          <a:p>
            <a:pPr marL="28575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b="1"/>
              <a:t>Anilinky festék, ecset, vizesedény</a:t>
            </a:r>
          </a:p>
          <a:p>
            <a:pPr marL="28575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b="1"/>
              <a:t>Filctollak</a:t>
            </a:r>
          </a:p>
          <a:p>
            <a:pPr marL="28575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b="1"/>
              <a:t>Zsírkréta vagy olajpasztell</a:t>
            </a:r>
          </a:p>
          <a:p>
            <a:pPr marL="285750" indent="-2286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b="1"/>
              <a:t>Olló, ragasztó</a:t>
            </a:r>
          </a:p>
        </p:txBody>
      </p:sp>
      <p:pic>
        <p:nvPicPr>
          <p:cNvPr id="4" name="Kép 3" descr="A képen irodaszerek, írószer, Általános készlet, Gyermek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8D1C9F7-8E41-B30E-F27D-37A3C962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98" r="-2" b="-2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3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6DE34-6775-6FCC-17C6-07AE1541B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320A952B-965B-1DF2-6B82-5AA16E27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BF70C773-B33C-9B80-127A-7F8F2E76E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D01742C6-5581-52A7-CB7B-2AA034AC9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FF375A5D-4D76-FC60-FE56-1FCCFDA49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D7AA14E1-0D80-5B3D-71B3-5C7F46B42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CDA22DFA-1A62-1757-C3B0-CDFA2452E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C52F8C03-6587-61AD-9892-D39414AD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207AF9A9-2328-2ED4-F57E-A2E29AD89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674A9403-B73B-25B1-4B57-A0809A68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ACA0C807-01DA-158B-AFAD-DB11368AE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11AE7756-017C-2B79-4A86-D604118B3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024C62B2-9B9E-8F1D-113D-93A3FEE86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7E9AA03D-E30A-FA97-DC82-8B97EF7D0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E1C16F-3B3C-5F3C-9EEB-F1A7E9C0D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39904061-2D26-7096-17F3-D6A265713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51EB03F7-00A6-840A-958F-B11CF2B77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4C9D5FA4-0CCC-BBEF-4B92-87FD3E7E6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04CB30AD-3187-9D21-6C8B-1A587397E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F46BF668-5341-66FB-803C-0BE62F3B3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717DA869-DF7D-E73D-96B0-541BD6E55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AD80022E-3118-5C4F-CFA5-39F56DB30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44BE293A-538B-6579-C955-D276CBBA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8512A51E-AE9A-CF89-81FB-87C538041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5961394D-9EB5-A9CA-1DEE-F91B44180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B7C28B7F-C571-B662-8D68-BA973F31D6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C65C3C20-4458-DE3B-EDAC-79DE9C521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1FA4F2ED-A663-B559-519A-BDE4D7C8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A8F7C5BA-628F-1A88-31EC-9A900F49C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3" name="Kép 2" descr="A képen festmény, Művészet festék, Gyermekrajz, Modern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03FCBC4-21C8-EAA4-588F-B513DA42B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362" y="386861"/>
            <a:ext cx="8312784" cy="57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64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38975-30C9-7305-6730-D1BE01D38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C36BAFE-B7DB-633B-89CA-74D42166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35E42742-3D53-F74B-BFDF-C05FF6196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F74707EF-03C3-469A-8183-0B9F663A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545B58CA-25E6-B425-B19E-930964CE8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8EFF1802-62B5-D6C1-14C9-94611ABA7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657EC654-BD57-7913-8AF5-20F49D73D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632141BF-BA40-F408-189D-5F6B573DD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5BE15DD2-F420-DD37-AE15-871E46F96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9AF1EA3C-346D-BC0F-B663-7734CBD0E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448D17ED-C368-4DFE-D633-244B4B64D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1532A0C8-4834-CB57-F594-42770A7D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72B34A05-AC12-DEB7-8940-284290D8B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FFD2816-DD2B-C662-E5CB-BE346DE2F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8BC56B6-1685-FA1C-67EC-0FB3AE91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28490BE9-19BB-09F1-608F-B0F0A69D2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00CD5BDC-2681-EA8C-DD9A-753075ADE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101202EF-2545-7BF3-56F7-DC4F23848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AB67DB7E-1BDF-A6F2-446F-732288FE9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297690A7-2BB5-E53D-3614-2CB820067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F9C395D4-338D-C1F3-C156-8AEAACE56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C08C536A-D91A-2A4C-2B50-3509865EC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DEAB2E20-082B-EDA4-712E-9B22DFDCF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81BF997C-70C3-EA26-6800-EB495FD44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7FCE1BE2-6528-AB41-E012-E87CE7505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D91F71C2-AEB4-62B9-D8DF-BC8D9801F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9AF38546-3E39-B6A6-0A05-996679D41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A0F1BA20-5F5C-5DC4-F97D-AF4CD657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D96219CA-4172-6270-AD71-450343271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4" name="Kép 3" descr="A képen Gyermekrajz, festmény, Modern művészet, raj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4686721-AEDE-264B-3C83-6D9A44B60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362" y="406313"/>
            <a:ext cx="8535843" cy="58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8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73062" y="624110"/>
            <a:ext cx="8131550" cy="1280890"/>
          </a:xfrm>
        </p:spPr>
        <p:txBody>
          <a:bodyPr>
            <a:normAutofit/>
          </a:bodyPr>
          <a:lstStyle/>
          <a:p>
            <a:r>
              <a:rPr lang="hu-H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PEDAGÓGIAI CÉLOK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373062" y="2133600"/>
            <a:ext cx="8131550" cy="377762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Vizuális nevelés: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cap="none">
                <a:latin typeface="+mj-lt"/>
              </a:rPr>
              <a:t>Megfigyelés, elemzés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>
                <a:latin typeface="+mj-lt"/>
              </a:rPr>
              <a:t>Sűrített információ</a:t>
            </a:r>
            <a:endParaRPr lang="hu-HU" cap="none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cap="none">
                <a:latin typeface="+mj-lt"/>
              </a:rPr>
              <a:t>Karakterérzék, formaérzék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cap="none">
                <a:latin typeface="+mj-lt"/>
              </a:rPr>
              <a:t>Tudatos színhasználat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>
                <a:latin typeface="+mj-lt"/>
              </a:rPr>
              <a:t>Rész és egész viszonya</a:t>
            </a:r>
            <a:endParaRPr lang="hu-HU" cap="none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>
                <a:latin typeface="+mj-lt"/>
              </a:rPr>
              <a:t>Kompozíciós rend teremtése</a:t>
            </a:r>
            <a:endParaRPr lang="hu-HU" cap="none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u-H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Szociális kompetenciafejlesztés: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>
                <a:latin typeface="+mj-lt"/>
              </a:rPr>
              <a:t>Kollektív képalkotás, alkalmazkodás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>
                <a:latin typeface="+mj-lt"/>
              </a:rPr>
              <a:t>Harmóniateremtés</a:t>
            </a:r>
          </a:p>
          <a:p>
            <a:pPr marL="0" indent="0">
              <a:lnSpc>
                <a:spcPct val="90000"/>
              </a:lnSpc>
              <a:buNone/>
            </a:pPr>
            <a:endParaRPr lang="hu-HU"/>
          </a:p>
          <a:p>
            <a:pPr marL="0" indent="0">
              <a:lnSpc>
                <a:spcPct val="90000"/>
              </a:lnSpc>
              <a:buNone/>
            </a:pPr>
            <a:endParaRPr lang="hu-HU"/>
          </a:p>
          <a:p>
            <a:pPr marL="0" indent="0">
              <a:lnSpc>
                <a:spcPct val="90000"/>
              </a:lnSpc>
              <a:buNone/>
            </a:pPr>
            <a:endParaRPr lang="hu-HU"/>
          </a:p>
          <a:p>
            <a:pPr marL="0" indent="0">
              <a:lnSpc>
                <a:spcPct val="90000"/>
              </a:lnSpc>
              <a:buNone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099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73062" y="624110"/>
            <a:ext cx="8131550" cy="1280890"/>
          </a:xfrm>
        </p:spPr>
        <p:txBody>
          <a:bodyPr>
            <a:normAutofit/>
          </a:bodyPr>
          <a:lstStyle/>
          <a:p>
            <a:r>
              <a:rPr lang="hu-H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foglalkozás menete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373062" y="2133600"/>
            <a:ext cx="813155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Ráhangolódás</a:t>
            </a:r>
          </a:p>
          <a:p>
            <a:pPr marL="0" indent="0">
              <a:buNone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Az alkotófolyamat lépései:</a:t>
            </a:r>
          </a:p>
          <a:p>
            <a:pPr marL="457200" lvl="1" indent="0">
              <a:buNone/>
            </a:pPr>
            <a:r>
              <a:rPr lang="hu-HU" dirty="0">
                <a:latin typeface="+mj-lt"/>
              </a:rPr>
              <a:t>     </a:t>
            </a:r>
            <a:r>
              <a:rPr lang="hu-HU" b="1" dirty="0">
                <a:latin typeface="+mj-lt"/>
              </a:rPr>
              <a:t>1.A A háttér mintázása páros munkában</a:t>
            </a:r>
          </a:p>
          <a:p>
            <a:pPr marL="457200" lvl="1" indent="0">
              <a:buNone/>
            </a:pPr>
            <a:r>
              <a:rPr lang="hu-HU" b="1" dirty="0">
                <a:latin typeface="+mj-lt"/>
              </a:rPr>
              <a:t>     1.B Motívumok rajzolása</a:t>
            </a:r>
          </a:p>
          <a:p>
            <a:pPr marL="457200" lvl="1" indent="0">
              <a:buNone/>
            </a:pPr>
            <a:r>
              <a:rPr lang="hu-HU" b="1" dirty="0">
                <a:latin typeface="+mj-lt"/>
              </a:rPr>
              <a:t>     2. Színezés, festés</a:t>
            </a:r>
          </a:p>
          <a:p>
            <a:pPr marL="457200" lvl="1" indent="0">
              <a:buNone/>
            </a:pPr>
            <a:r>
              <a:rPr lang="hu-HU" b="1" dirty="0">
                <a:latin typeface="+mj-lt"/>
              </a:rPr>
              <a:t>     3. Nyírás</a:t>
            </a:r>
          </a:p>
          <a:p>
            <a:pPr marL="457200" lvl="1" indent="0">
              <a:buNone/>
            </a:pPr>
            <a:r>
              <a:rPr lang="hu-HU" b="1" dirty="0">
                <a:latin typeface="+mj-lt"/>
              </a:rPr>
              <a:t>     4. Komplex képek alkotása</a:t>
            </a:r>
          </a:p>
          <a:p>
            <a:pPr marL="457200" lvl="1" indent="0">
              <a:buNone/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Reflexió</a:t>
            </a:r>
          </a:p>
          <a:p>
            <a:pPr lvl="1"/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958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dirty="0"/>
            </a:br>
            <a:br>
              <a:rPr lang="en-US" sz="1300" dirty="0"/>
            </a:br>
            <a:endParaRPr lang="en-US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F62AE8F-FA5D-EE90-277B-006D360466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7156" y="1977238"/>
            <a:ext cx="4880118" cy="44441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hu-HU" sz="2000" dirty="0">
                <a:solidFill>
                  <a:schemeClr val="tx1"/>
                </a:solidFill>
              </a:rPr>
              <a:t>Egy izgalmas projektbe kezdtünk: Tanyát fogunk tervezni, képzeletünkben megalkotni.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sz="2000" dirty="0">
                <a:solidFill>
                  <a:schemeClr val="tx1"/>
                </a:solidFill>
              </a:rPr>
              <a:t>A tanya lakóépületét egy óriási földterület öleli körül, ahol mindenféle hasznos tevékenységet végeznek a tanya lakói.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sz="2000" dirty="0">
                <a:solidFill>
                  <a:schemeClr val="tx1"/>
                </a:solidFill>
              </a:rPr>
              <a:t>Fehér lapokkal takartam ezeket a területeket. Találjátok ki, hogy mit termelnek vagy gondoznak itt!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hu-HU" sz="1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</p:txBody>
      </p:sp>
      <p:pic>
        <p:nvPicPr>
          <p:cNvPr id="7" name="Kép 6" descr="A képen Téglalap, ablak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F0F997D-4CD7-F5E9-FE12-30359B1D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3" r="561"/>
          <a:stretch/>
        </p:blipFill>
        <p:spPr>
          <a:xfrm>
            <a:off x="6577202" y="436599"/>
            <a:ext cx="5323396" cy="598480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8BF6B84-4128-BBB3-DA6D-E0330F2BCB97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7621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F5439A-B58D-EBDB-2605-32AA64BC7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89F0BA-2491-1144-00EC-DED235129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dirty="0"/>
            </a:br>
            <a:br>
              <a:rPr lang="en-US" sz="1300" dirty="0"/>
            </a:br>
            <a:endParaRPr lang="en-US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F48E678-D657-BFD8-1FD0-DF50967AA5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7156" y="1977238"/>
            <a:ext cx="4880118" cy="444416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b="1" dirty="0">
                <a:solidFill>
                  <a:schemeClr val="tx1"/>
                </a:solidFill>
              </a:rPr>
              <a:t>Sorolom a területek jellemző élőlényeit, szerszámait, eszközeit. Ahogy felismeritek, leveszem a takarólapot.</a:t>
            </a:r>
          </a:p>
          <a:p>
            <a:pPr marL="0" indent="0">
              <a:lnSpc>
                <a:spcPct val="90000"/>
              </a:lnSpc>
              <a:buNone/>
            </a:pPr>
            <a:endParaRPr lang="hu-HU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Paprika, saláta, gereblye…       (zöldségeskert)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Cserepek, vetőmagok, virágföld…         (üvegház)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Tyúk, pulyka, etető, itató….                  (baromfiudvar)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Tehén, bárány, ló, lapát…		(négylábú haszonállatok)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Légy, egér, béka, szúnyog…. 	(ház körül, vadon élők)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Málna, cseresznyefa, létra, metszőolló…	(gyümölcsös)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hu-HU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091C0FD-74D0-CE19-A161-FF75EFB2E83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9" name="Kép 8" descr="A képen szöveg, iskolatábla, kézírás, fehér tábl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28ED50F-401D-9F1D-0346-AAE5A07F9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477" y="472271"/>
            <a:ext cx="5066149" cy="558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A28566-CAE8-DD94-EBB6-47A7A1277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D2198C-1A16-91BB-0C07-4353FA16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300" dirty="0"/>
            </a:br>
            <a:br>
              <a:rPr lang="en-US" sz="1300" dirty="0"/>
            </a:br>
            <a:endParaRPr lang="en-US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AFCD66A-F2A5-9633-F839-E2CED7B8D6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5882" y="3052411"/>
            <a:ext cx="4880118" cy="44441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hu-HU" sz="2400" dirty="0">
                <a:solidFill>
                  <a:schemeClr val="tx1"/>
                </a:solidFill>
              </a:rPr>
              <a:t>Csoportonként gyűjtsetek az adott területekhez további szavakat! Élőre és élettelen dolgokra is gondoljatok!</a:t>
            </a: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EDF3368-0976-6263-4C37-0B7716E930CA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Kép 4" descr="A képen személy, szeg, kézírás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3F76179-DAEB-471E-8E95-EDB6F0E6F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604" y="753626"/>
            <a:ext cx="5459283" cy="48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62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9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73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2259" y="1309592"/>
            <a:ext cx="5570365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alkotófolyamat lépései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1.A  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 háttér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mintázása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páros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munkában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05408" y="305788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Wingdings 3" charset="2"/>
              <a:buChar char=""/>
            </a:pPr>
            <a:r>
              <a:rPr lang="en-US" sz="2000" cap="none" dirty="0">
                <a:solidFill>
                  <a:schemeClr val="tx1"/>
                </a:solidFill>
              </a:rPr>
              <a:t>A </a:t>
            </a:r>
            <a:r>
              <a:rPr lang="en-US" sz="2000" cap="none" dirty="0" err="1">
                <a:solidFill>
                  <a:schemeClr val="tx1"/>
                </a:solidFill>
              </a:rPr>
              <a:t>választott</a:t>
            </a:r>
            <a:r>
              <a:rPr lang="en-US" sz="2000" cap="none" dirty="0">
                <a:solidFill>
                  <a:schemeClr val="tx1"/>
                </a:solidFill>
              </a:rPr>
              <a:t> </a:t>
            </a:r>
            <a:r>
              <a:rPr lang="en-US" sz="2000" cap="none" dirty="0" err="1">
                <a:solidFill>
                  <a:schemeClr val="tx1"/>
                </a:solidFill>
              </a:rPr>
              <a:t>pároddal</a:t>
            </a:r>
            <a:r>
              <a:rPr lang="en-US" sz="2000" cap="none" dirty="0">
                <a:solidFill>
                  <a:schemeClr val="tx1"/>
                </a:solidFill>
              </a:rPr>
              <a:t> </a:t>
            </a:r>
            <a:r>
              <a:rPr lang="en-US" sz="2000" cap="none" dirty="0" err="1">
                <a:solidFill>
                  <a:schemeClr val="tx1"/>
                </a:solidFill>
              </a:rPr>
              <a:t>töltsétek</a:t>
            </a:r>
            <a:r>
              <a:rPr lang="en-US" sz="2000" cap="none" dirty="0">
                <a:solidFill>
                  <a:schemeClr val="tx1"/>
                </a:solidFill>
              </a:rPr>
              <a:t> ki a </a:t>
            </a:r>
            <a:r>
              <a:rPr lang="en-US" sz="2000" cap="none" dirty="0" err="1">
                <a:solidFill>
                  <a:schemeClr val="tx1"/>
                </a:solidFill>
              </a:rPr>
              <a:t>papír</a:t>
            </a:r>
            <a:r>
              <a:rPr lang="en-US" sz="2000" cap="none" dirty="0">
                <a:solidFill>
                  <a:schemeClr val="tx1"/>
                </a:solidFill>
              </a:rPr>
              <a:t> </a:t>
            </a:r>
            <a:r>
              <a:rPr lang="en-US" sz="2000" cap="none" dirty="0" err="1">
                <a:solidFill>
                  <a:schemeClr val="tx1"/>
                </a:solidFill>
              </a:rPr>
              <a:t>teljes</a:t>
            </a:r>
            <a:r>
              <a:rPr lang="en-US" sz="2000" cap="none" dirty="0">
                <a:solidFill>
                  <a:schemeClr val="tx1"/>
                </a:solidFill>
              </a:rPr>
              <a:t> </a:t>
            </a:r>
            <a:r>
              <a:rPr lang="en-US" sz="2000" cap="none" dirty="0" err="1">
                <a:solidFill>
                  <a:schemeClr val="tx1"/>
                </a:solidFill>
              </a:rPr>
              <a:t>felületét</a:t>
            </a:r>
            <a:r>
              <a:rPr lang="en-US" sz="2000" cap="none" dirty="0">
                <a:solidFill>
                  <a:schemeClr val="tx1"/>
                </a:solidFill>
              </a:rPr>
              <a:t>!</a:t>
            </a:r>
          </a:p>
          <a:p>
            <a:pPr marL="285750" indent="-228600" algn="l">
              <a:buFont typeface="Wingdings 3" charset="2"/>
              <a:buChar char=""/>
            </a:pPr>
            <a:r>
              <a:rPr lang="en-US" sz="2000" dirty="0" err="1">
                <a:solidFill>
                  <a:schemeClr val="tx1"/>
                </a:solidFill>
              </a:rPr>
              <a:t>Krétával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osszátok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részekre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majd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díszítsétek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apró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motívumokkal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rajzlapot</a:t>
            </a:r>
            <a:r>
              <a:rPr lang="en-US" sz="2000" dirty="0">
                <a:solidFill>
                  <a:schemeClr val="tx1"/>
                </a:solidFill>
              </a:rPr>
              <a:t>! </a:t>
            </a:r>
          </a:p>
          <a:p>
            <a:pPr marL="285750" indent="-228600" algn="l">
              <a:buFont typeface="Wingdings 3" charset="2"/>
              <a:buChar char=""/>
            </a:pPr>
            <a:r>
              <a:rPr lang="en-US" sz="2000" cap="none" dirty="0" err="1">
                <a:solidFill>
                  <a:schemeClr val="tx1"/>
                </a:solidFill>
              </a:rPr>
              <a:t>Segítségül</a:t>
            </a:r>
            <a:r>
              <a:rPr lang="en-US" sz="2000" cap="none" dirty="0">
                <a:solidFill>
                  <a:schemeClr val="tx1"/>
                </a:solidFill>
              </a:rPr>
              <a:t> </a:t>
            </a:r>
            <a:r>
              <a:rPr lang="en-US" sz="2000" cap="none" dirty="0" err="1">
                <a:solidFill>
                  <a:schemeClr val="tx1"/>
                </a:solidFill>
              </a:rPr>
              <a:t>mutatok</a:t>
            </a:r>
            <a:r>
              <a:rPr lang="en-US" sz="2000" cap="none" dirty="0">
                <a:solidFill>
                  <a:schemeClr val="tx1"/>
                </a:solidFill>
              </a:rPr>
              <a:t> </a:t>
            </a:r>
            <a:r>
              <a:rPr lang="en-US" sz="2000" cap="none" dirty="0" err="1">
                <a:solidFill>
                  <a:schemeClr val="tx1"/>
                </a:solidFill>
              </a:rPr>
              <a:t>néhány</a:t>
            </a:r>
            <a:r>
              <a:rPr lang="en-US" sz="2000" cap="none" dirty="0">
                <a:solidFill>
                  <a:schemeClr val="tx1"/>
                </a:solidFill>
              </a:rPr>
              <a:t> </a:t>
            </a:r>
            <a:r>
              <a:rPr lang="en-US" sz="2000" cap="none" dirty="0" err="1">
                <a:solidFill>
                  <a:schemeClr val="tx1"/>
                </a:solidFill>
              </a:rPr>
              <a:t>képet</a:t>
            </a:r>
            <a:r>
              <a:rPr lang="en-US" sz="2000" cap="none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Kép 7" descr="A képen Gyermekrajz, személy, rajz, ruhá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9265356-06A8-F797-43AE-1C14394DC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82" r="23384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21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FBCCB6-0561-B96F-14B1-9EBD635C7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44">
            <a:extLst>
              <a:ext uri="{FF2B5EF4-FFF2-40B4-BE49-F238E27FC236}">
                <a16:creationId xmlns:a16="http://schemas.microsoft.com/office/drawing/2014/main" id="{55542683-4436-AB6E-3253-927965424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F0E5BE5F-CCE5-C76E-9583-1C905509F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57DC44BB-763E-FEC0-7BE0-AAACD9F7C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C059AB06-A95B-9370-A8F6-A3A704B03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72927C54-E2B7-9C5C-32D6-C0535A8E3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27C62AD4-654B-D733-B21F-0759DF284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F7C304E2-74BB-9920-A4B7-F3BBBC3F7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481F61B1-6DFA-E2A2-5160-6D65D8FEC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B3D2994E-75E2-E409-1657-16DF15D24E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3B15B375-DDC0-BD94-CAA9-859927CC6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22BB925C-4D60-C7B9-705F-CE9FA67E4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D241E264-84A5-5ADC-2312-56598C2A3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1D5B1B5A-46F1-E53C-1CEA-0C1925C90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24" name="Group 58">
            <a:extLst>
              <a:ext uri="{FF2B5EF4-FFF2-40B4-BE49-F238E27FC236}">
                <a16:creationId xmlns:a16="http://schemas.microsoft.com/office/drawing/2014/main" id="{D0641789-2B79-8AAE-8E3C-EF5D1692F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50A12EF9-F70F-497C-53D0-0CB734981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779EEE41-A466-C8A3-2A90-907FB1900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F255044D-A63F-C263-EDFC-7724484F2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16C77050-F621-C9DA-F067-9FB5CA82C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A0277C9B-2CEB-C361-76A5-A3D945982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2E3B6C5B-ABAB-9EE2-64C1-94B484D90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4877E0AA-A68C-5919-F76E-7876ADFE1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1F946CF4-AA0E-A875-26CB-F6170B589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A4950C62-9DD3-B2C8-25B0-3510B247E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E246A76E-DF1C-D017-B9FB-48B6E7BD1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3B589969-EFB3-FBD7-4131-29BA5C0F0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A3E0F2E2-60B1-F30E-AB08-3C967A31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37" name="Rectangle 72">
            <a:extLst>
              <a:ext uri="{FF2B5EF4-FFF2-40B4-BE49-F238E27FC236}">
                <a16:creationId xmlns:a16="http://schemas.microsoft.com/office/drawing/2014/main" id="{8C923160-5748-CE6C-13BE-A7F4F42EF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38" name="Freeform 11">
            <a:extLst>
              <a:ext uri="{FF2B5EF4-FFF2-40B4-BE49-F238E27FC236}">
                <a16:creationId xmlns:a16="http://schemas.microsoft.com/office/drawing/2014/main" id="{2707BD54-56A2-D6AA-3594-0A2C8131A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8" name="Kép 7" descr="A képen rajz, minta, vázlat, monokró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403613D-4295-9C68-4A9C-E270A599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21" y="1778483"/>
            <a:ext cx="3250681" cy="454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 descr="A képen rajz, vázlat, vonalrajz, Fir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12CAB5E-85FA-B456-A259-F2D70DDB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78" y="442347"/>
            <a:ext cx="3245003" cy="410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 descr="A képen vázlat, rajz, Firka, mint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C3C5457-2931-D0D2-964C-69558E492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257" y="2075011"/>
            <a:ext cx="4271334" cy="428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170774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TM02892315[[fn=Szálak]]</Template>
  <TotalTime>674</TotalTime>
  <Words>470</Words>
  <Application>Microsoft Office PowerPoint</Application>
  <PresentationFormat>Widescreen</PresentationFormat>
  <Paragraphs>91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Szálak</vt:lpstr>
      <vt:lpstr>TANYA</vt:lpstr>
      <vt:lpstr> ESZKÖZÖK</vt:lpstr>
      <vt:lpstr>PEDAGÓGIAI CÉLOK</vt:lpstr>
      <vt:lpstr>A foglalkozás menete</vt:lpstr>
      <vt:lpstr>Ráhangolódás     </vt:lpstr>
      <vt:lpstr>Ráhangolódás     </vt:lpstr>
      <vt:lpstr>Ráhangolódás     </vt:lpstr>
      <vt:lpstr>Az alkotófolyamat lépései  1.A  A háttér mintázása páros munkában</vt:lpstr>
      <vt:lpstr>PowerPoint Presentation</vt:lpstr>
      <vt:lpstr>Az alkotófolyamat lépései  1.B  Motívumok rajzolása</vt:lpstr>
      <vt:lpstr>PowerPoint Presentation</vt:lpstr>
      <vt:lpstr>2. Színezés, festés</vt:lpstr>
      <vt:lpstr>PowerPoint Presentation</vt:lpstr>
      <vt:lpstr>3. Nyírás 4. Komplex képek alkotása</vt:lpstr>
      <vt:lpstr>3. Reflexió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Vízi birodalom</dc:title>
  <dc:creator>Kiss Sára</dc:creator>
  <cp:lastModifiedBy>Revák Gyuláné</cp:lastModifiedBy>
  <cp:revision>64</cp:revision>
  <dcterms:created xsi:type="dcterms:W3CDTF">2023-01-31T15:41:25Z</dcterms:created>
  <dcterms:modified xsi:type="dcterms:W3CDTF">2025-09-18T06:37:45Z</dcterms:modified>
</cp:coreProperties>
</file>