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5" r:id="rId10"/>
    <p:sldId id="265" r:id="rId1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éma alapján készült stílus 1 – 4. jelölőszín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31C0-F42B-47FE-8E15-12BB0859D079}" type="datetimeFigureOut">
              <a:rPr lang="hu-HU" smtClean="0"/>
              <a:t>2025. 02. 26.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62B8A-DE5D-4113-B6AA-901719F1BC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939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31C0-F42B-47FE-8E15-12BB0859D079}" type="datetimeFigureOut">
              <a:rPr lang="hu-HU" smtClean="0"/>
              <a:t>2025. 02. 26.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62B8A-DE5D-4113-B6AA-901719F1BC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5495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31C0-F42B-47FE-8E15-12BB0859D079}" type="datetimeFigureOut">
              <a:rPr lang="hu-HU" smtClean="0"/>
              <a:t>2025. 02. 26.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62B8A-DE5D-4113-B6AA-901719F1BC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2656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31C0-F42B-47FE-8E15-12BB0859D079}" type="datetimeFigureOut">
              <a:rPr lang="hu-HU" smtClean="0"/>
              <a:t>2025. 02. 26.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62B8A-DE5D-4113-B6AA-901719F1BC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8676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31C0-F42B-47FE-8E15-12BB0859D079}" type="datetimeFigureOut">
              <a:rPr lang="hu-HU" smtClean="0"/>
              <a:t>2025. 02. 26.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62B8A-DE5D-4113-B6AA-901719F1BC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9125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31C0-F42B-47FE-8E15-12BB0859D079}" type="datetimeFigureOut">
              <a:rPr lang="hu-HU" smtClean="0"/>
              <a:t>2025. 02. 26.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62B8A-DE5D-4113-B6AA-901719F1BC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593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31C0-F42B-47FE-8E15-12BB0859D079}" type="datetimeFigureOut">
              <a:rPr lang="hu-HU" smtClean="0"/>
              <a:t>2025. 02. 26.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62B8A-DE5D-4113-B6AA-901719F1BC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5964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31C0-F42B-47FE-8E15-12BB0859D079}" type="datetimeFigureOut">
              <a:rPr lang="hu-HU" smtClean="0"/>
              <a:t>2025. 02. 26.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62B8A-DE5D-4113-B6AA-901719F1BC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0620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31C0-F42B-47FE-8E15-12BB0859D079}" type="datetimeFigureOut">
              <a:rPr lang="hu-HU" smtClean="0"/>
              <a:t>2025. 02. 26.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62B8A-DE5D-4113-B6AA-901719F1BC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1754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31C0-F42B-47FE-8E15-12BB0859D079}" type="datetimeFigureOut">
              <a:rPr lang="hu-HU" smtClean="0"/>
              <a:t>2025. 02. 26.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62B8A-DE5D-4113-B6AA-901719F1BC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4084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31C0-F42B-47FE-8E15-12BB0859D079}" type="datetimeFigureOut">
              <a:rPr lang="hu-HU" smtClean="0"/>
              <a:t>2025. 02. 26.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62B8A-DE5D-4113-B6AA-901719F1BC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7398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231C0-F42B-47FE-8E15-12BB0859D079}" type="datetimeFigureOut">
              <a:rPr lang="hu-HU" smtClean="0"/>
              <a:t>2025. 02. 26.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62B8A-DE5D-4113-B6AA-901719F1BC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2262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9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330656" y="3733800"/>
            <a:ext cx="9530687" cy="1640220"/>
          </a:xfrm>
          <a:prstGeom prst="snip2DiagRect">
            <a:avLst/>
          </a:prstGeom>
          <a:solidFill>
            <a:schemeClr val="accent2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tanya</a:t>
            </a:r>
            <a:b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bevezető óra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2511188" y="5786651"/>
            <a:ext cx="8024884" cy="851297"/>
          </a:xfrm>
          <a:prstGeom prst="flowChartAlternateProcess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osztály 2. félév 4. foglalkozás</a:t>
            </a:r>
          </a:p>
        </p:txBody>
      </p:sp>
      <p:pic>
        <p:nvPicPr>
          <p:cNvPr id="3" name="Baromfiudvar lakó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43033" y="831377"/>
            <a:ext cx="609600" cy="60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6016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689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6314" y="149961"/>
            <a:ext cx="5109029" cy="6708039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95785" y="245658"/>
            <a:ext cx="1617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Értékelés</a:t>
            </a:r>
          </a:p>
        </p:txBody>
      </p:sp>
    </p:spTree>
    <p:extLst>
      <p:ext uri="{BB962C8B-B14F-4D97-AF65-F5344CB8AC3E}">
        <p14:creationId xmlns:p14="http://schemas.microsoft.com/office/powerpoint/2010/main" val="1173033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4"/>
          <p:cNvSpPr txBox="1"/>
          <p:nvPr/>
        </p:nvSpPr>
        <p:spPr>
          <a:xfrm>
            <a:off x="872197" y="520920"/>
            <a:ext cx="10621108" cy="6337080"/>
          </a:xfrm>
          <a:prstGeom prst="round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Kedves Gyerekek!</a:t>
            </a: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családunk elhatározta, elhagyjuk a város forgatagát és elköltözünk vidékre. Nagyon vágyunk a csendre, a tiszta levegőre. Szeretjük az állatokat, a friss gyümölcsöt. Szívesen termesztenénk növényeket, foglalkoznánk állattenyésztéssel. Szükségünk lenne egy lakóházra, de legyen helye a növényeknek, állatoknak is. Kísérjetek el bennünket erre az izgalmas kalandra, tervezzük meg közösen a tanyánkat! Szerintetek hogyan kezdjünk hozzá?</a:t>
            </a: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Segítségeteket előre is köszönöm: </a:t>
            </a: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200" kern="0" noProof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a</a:t>
            </a:r>
            <a:r>
              <a:rPr kumimoji="0" lang="hu-HU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családfő</a:t>
            </a: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hu-HU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hu-HU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64928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084077"/>
              </p:ext>
            </p:extLst>
          </p:nvPr>
        </p:nvGraphicFramePr>
        <p:xfrm>
          <a:off x="578548" y="775123"/>
          <a:ext cx="4782129" cy="3240000"/>
        </p:xfrm>
        <a:graphic>
          <a:graphicData uri="http://schemas.openxmlformats.org/drawingml/2006/table">
            <a:tbl>
              <a:tblPr firstRow="1" firstCol="1" bandRow="1"/>
              <a:tblGrid>
                <a:gridCol w="4782129">
                  <a:extLst>
                    <a:ext uri="{9D8B030D-6E8A-4147-A177-3AD203B41FA5}">
                      <a16:colId xmlns:a16="http://schemas.microsoft.com/office/drawing/2014/main" val="2289069836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4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ember</a:t>
                      </a:r>
                      <a:endParaRPr lang="hu-HU" sz="4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0" marR="6354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58116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4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állatok</a:t>
                      </a:r>
                      <a:endParaRPr lang="hu-HU" sz="4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0" marR="6354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100024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4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növények</a:t>
                      </a:r>
                      <a:endParaRPr lang="hu-HU" sz="4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0" marR="6354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91927"/>
                  </a:ext>
                </a:extLst>
              </a:tr>
            </a:tbl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0" y="0"/>
            <a:ext cx="3174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csoportok kulcsszavai</a:t>
            </a: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180938"/>
              </p:ext>
            </p:extLst>
          </p:nvPr>
        </p:nvGraphicFramePr>
        <p:xfrm>
          <a:off x="6612258" y="775123"/>
          <a:ext cx="4782129" cy="2160000"/>
        </p:xfrm>
        <a:graphic>
          <a:graphicData uri="http://schemas.openxmlformats.org/drawingml/2006/table">
            <a:tbl>
              <a:tblPr firstRow="1" firstCol="1" bandRow="1"/>
              <a:tblGrid>
                <a:gridCol w="4782129">
                  <a:extLst>
                    <a:ext uri="{9D8B030D-6E8A-4147-A177-3AD203B41FA5}">
                      <a16:colId xmlns:a16="http://schemas.microsoft.com/office/drawing/2014/main" val="2289069836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4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hu-HU" sz="48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épületek</a:t>
                      </a:r>
                      <a:r>
                        <a:rPr lang="hu-HU" sz="4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  <a:endParaRPr lang="hu-HU" sz="4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0" marR="6354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58116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4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lang="hu-HU" sz="48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energia</a:t>
                      </a:r>
                      <a:endParaRPr lang="hu-HU" sz="4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0" marR="6354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100024"/>
                  </a:ext>
                </a:extLst>
              </a:tr>
            </a:tbl>
          </a:graphicData>
        </a:graphic>
      </p:graphicFrame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132408"/>
              </p:ext>
            </p:extLst>
          </p:nvPr>
        </p:nvGraphicFramePr>
        <p:xfrm>
          <a:off x="5986466" y="3034353"/>
          <a:ext cx="6033711" cy="1080000"/>
        </p:xfrm>
        <a:graphic>
          <a:graphicData uri="http://schemas.openxmlformats.org/drawingml/2006/table">
            <a:tbl>
              <a:tblPr firstRow="1" firstCol="1" bandRow="1"/>
              <a:tblGrid>
                <a:gridCol w="6033711">
                  <a:extLst>
                    <a:ext uri="{9D8B030D-6E8A-4147-A177-3AD203B41FA5}">
                      <a16:colId xmlns:a16="http://schemas.microsoft.com/office/drawing/2014/main" val="2289069836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4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r>
                        <a:rPr lang="hu-HU" sz="48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szerszámok, gépek</a:t>
                      </a:r>
                      <a:r>
                        <a:rPr lang="hu-HU" sz="4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</a:t>
                      </a:r>
                      <a:endParaRPr lang="hu-HU" sz="4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0" marR="6354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581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0780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Csoportba foglalás 44"/>
          <p:cNvGrpSpPr/>
          <p:nvPr/>
        </p:nvGrpSpPr>
        <p:grpSpPr>
          <a:xfrm>
            <a:off x="910807" y="564864"/>
            <a:ext cx="10253062" cy="5808642"/>
            <a:chOff x="910807" y="551216"/>
            <a:chExt cx="10253062" cy="5808642"/>
          </a:xfrm>
        </p:grpSpPr>
        <p:grpSp>
          <p:nvGrpSpPr>
            <p:cNvPr id="36" name="Csoportba foglalás 35"/>
            <p:cNvGrpSpPr/>
            <p:nvPr/>
          </p:nvGrpSpPr>
          <p:grpSpPr>
            <a:xfrm>
              <a:off x="910807" y="551216"/>
              <a:ext cx="10253062" cy="5808642"/>
              <a:chOff x="719739" y="73544"/>
              <a:chExt cx="10253062" cy="5808642"/>
            </a:xfrm>
          </p:grpSpPr>
          <p:sp>
            <p:nvSpPr>
              <p:cNvPr id="15" name="Téglalap 14"/>
              <p:cNvSpPr/>
              <p:nvPr/>
            </p:nvSpPr>
            <p:spPr>
              <a:xfrm>
                <a:off x="719739" y="73544"/>
                <a:ext cx="10253062" cy="5808642"/>
              </a:xfrm>
              <a:prstGeom prst="rect">
                <a:avLst/>
              </a:prstGeom>
              <a:solidFill>
                <a:srgbClr val="FFFFE7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defRPr/>
                </a:pPr>
                <a:r>
                  <a:rPr lang="hu-HU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</a:t>
                </a:r>
              </a:p>
            </p:txBody>
          </p:sp>
          <p:sp>
            <p:nvSpPr>
              <p:cNvPr id="16" name="Téglalap 15"/>
              <p:cNvSpPr/>
              <p:nvPr/>
            </p:nvSpPr>
            <p:spPr>
              <a:xfrm>
                <a:off x="2779568" y="1592636"/>
                <a:ext cx="6141602" cy="2714592"/>
              </a:xfrm>
              <a:prstGeom prst="rect">
                <a:avLst/>
              </a:prstGeom>
              <a:solidFill>
                <a:srgbClr val="FFFFE7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defRPr/>
                </a:pPr>
                <a:r>
                  <a:rPr lang="hu-HU" sz="2400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:endParaRPr lang="hu-HU" sz="2400" b="1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7" name="Egyenes összekötő 16"/>
              <p:cNvCxnSpPr/>
              <p:nvPr/>
            </p:nvCxnSpPr>
            <p:spPr>
              <a:xfrm>
                <a:off x="747845" y="73544"/>
                <a:ext cx="2061584" cy="1519092"/>
              </a:xfrm>
              <a:prstGeom prst="line">
                <a:avLst/>
              </a:prstGeom>
              <a:solidFill>
                <a:srgbClr val="FFFFE7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" name="Egyenes összekötő 18"/>
              <p:cNvCxnSpPr/>
              <p:nvPr/>
            </p:nvCxnSpPr>
            <p:spPr>
              <a:xfrm flipH="1">
                <a:off x="757215" y="4307228"/>
                <a:ext cx="2022352" cy="1560357"/>
              </a:xfrm>
              <a:prstGeom prst="line">
                <a:avLst/>
              </a:prstGeom>
              <a:solidFill>
                <a:srgbClr val="FFFFE7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1" name="Egyenes összekötő 30"/>
              <p:cNvCxnSpPr/>
              <p:nvPr/>
            </p:nvCxnSpPr>
            <p:spPr>
              <a:xfrm>
                <a:off x="8952130" y="4307228"/>
                <a:ext cx="2008761" cy="1560357"/>
              </a:xfrm>
              <a:prstGeom prst="line">
                <a:avLst/>
              </a:prstGeom>
              <a:solidFill>
                <a:srgbClr val="FFFFE7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cxnSp>
          <p:nvCxnSpPr>
            <p:cNvPr id="44" name="Egyenes összekötő 43"/>
            <p:cNvCxnSpPr/>
            <p:nvPr/>
          </p:nvCxnSpPr>
          <p:spPr>
            <a:xfrm flipH="1">
              <a:off x="9092330" y="579587"/>
              <a:ext cx="2051631" cy="1490721"/>
            </a:xfrm>
            <a:prstGeom prst="line">
              <a:avLst/>
            </a:prstGeom>
            <a:solidFill>
              <a:srgbClr val="FFFFE7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sp>
        <p:nvSpPr>
          <p:cNvPr id="46" name="Téglalap 45"/>
          <p:cNvSpPr/>
          <p:nvPr/>
        </p:nvSpPr>
        <p:spPr>
          <a:xfrm>
            <a:off x="2674960" y="719657"/>
            <a:ext cx="805219" cy="3994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7" name="Téglalap 46"/>
          <p:cNvSpPr/>
          <p:nvPr/>
        </p:nvSpPr>
        <p:spPr>
          <a:xfrm>
            <a:off x="948283" y="1324410"/>
            <a:ext cx="805219" cy="3994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8" name="Téglalap 47"/>
          <p:cNvSpPr/>
          <p:nvPr/>
        </p:nvSpPr>
        <p:spPr>
          <a:xfrm>
            <a:off x="1880758" y="5767017"/>
            <a:ext cx="805219" cy="3994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9" name="Téglalap 48"/>
          <p:cNvSpPr/>
          <p:nvPr/>
        </p:nvSpPr>
        <p:spPr>
          <a:xfrm>
            <a:off x="10382127" y="5279685"/>
            <a:ext cx="805219" cy="3994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0" name="Téglalap 49"/>
          <p:cNvSpPr/>
          <p:nvPr/>
        </p:nvSpPr>
        <p:spPr>
          <a:xfrm>
            <a:off x="3077569" y="2083956"/>
            <a:ext cx="2982037" cy="3994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család elnevezése: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1" name="Téglalap 50"/>
          <p:cNvSpPr/>
          <p:nvPr/>
        </p:nvSpPr>
        <p:spPr>
          <a:xfrm>
            <a:off x="5537376" y="2483415"/>
            <a:ext cx="1067938" cy="3994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tagjai: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456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874981"/>
              </p:ext>
            </p:extLst>
          </p:nvPr>
        </p:nvGraphicFramePr>
        <p:xfrm>
          <a:off x="360567" y="144527"/>
          <a:ext cx="11581223" cy="6713474"/>
        </p:xfrm>
        <a:graphic>
          <a:graphicData uri="http://schemas.openxmlformats.org/drawingml/2006/table">
            <a:tbl>
              <a:tblPr firstRow="1" firstCol="1" bandRow="1">
                <a:tableStyleId>{775DCB02-9BB8-47FD-8907-85C794F793BA}</a:tableStyleId>
              </a:tblPr>
              <a:tblGrid>
                <a:gridCol w="2316023">
                  <a:extLst>
                    <a:ext uri="{9D8B030D-6E8A-4147-A177-3AD203B41FA5}">
                      <a16:colId xmlns:a16="http://schemas.microsoft.com/office/drawing/2014/main" val="3497603072"/>
                    </a:ext>
                  </a:extLst>
                </a:gridCol>
                <a:gridCol w="2316023">
                  <a:extLst>
                    <a:ext uri="{9D8B030D-6E8A-4147-A177-3AD203B41FA5}">
                      <a16:colId xmlns:a16="http://schemas.microsoft.com/office/drawing/2014/main" val="3892450836"/>
                    </a:ext>
                  </a:extLst>
                </a:gridCol>
                <a:gridCol w="2316023">
                  <a:extLst>
                    <a:ext uri="{9D8B030D-6E8A-4147-A177-3AD203B41FA5}">
                      <a16:colId xmlns:a16="http://schemas.microsoft.com/office/drawing/2014/main" val="2547250018"/>
                    </a:ext>
                  </a:extLst>
                </a:gridCol>
                <a:gridCol w="2316023">
                  <a:extLst>
                    <a:ext uri="{9D8B030D-6E8A-4147-A177-3AD203B41FA5}">
                      <a16:colId xmlns:a16="http://schemas.microsoft.com/office/drawing/2014/main" val="3486583195"/>
                    </a:ext>
                  </a:extLst>
                </a:gridCol>
                <a:gridCol w="2317131">
                  <a:extLst>
                    <a:ext uri="{9D8B030D-6E8A-4147-A177-3AD203B41FA5}">
                      <a16:colId xmlns:a16="http://schemas.microsoft.com/office/drawing/2014/main" val="1575101504"/>
                    </a:ext>
                  </a:extLst>
                </a:gridCol>
              </a:tblGrid>
              <a:tr h="1472423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Karikázd be a kérdésekre válaszoló meghatározások betűjelét!</a:t>
                      </a:r>
                      <a:endParaRPr lang="hu-H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25336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Mit nevezünk tanyának?</a:t>
                      </a:r>
                      <a:endParaRPr lang="hu-H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9623640"/>
                  </a:ext>
                </a:extLst>
              </a:tr>
              <a:tr h="5823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hu-H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hu-H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hu-H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hu-H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hu-H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11535115"/>
                  </a:ext>
                </a:extLst>
              </a:tr>
              <a:tr h="582339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Mit nevezünk konyhakertnek?</a:t>
                      </a:r>
                      <a:endParaRPr lang="hu-H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410582"/>
                  </a:ext>
                </a:extLst>
              </a:tr>
              <a:tr h="5823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hu-H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hu-H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hu-H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hu-H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hu-H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11538447"/>
                  </a:ext>
                </a:extLst>
              </a:tr>
              <a:tr h="582339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Milyen növények a gabonafélék? </a:t>
                      </a:r>
                      <a:endParaRPr lang="hu-H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429774"/>
                  </a:ext>
                </a:extLst>
              </a:tr>
              <a:tr h="5823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hu-H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hu-H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hu-H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hu-H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hu-H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85980851"/>
                  </a:ext>
                </a:extLst>
              </a:tr>
              <a:tr h="582339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 Milyen terület a baromfiudvar?</a:t>
                      </a:r>
                      <a:endParaRPr lang="hu-H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641891"/>
                  </a:ext>
                </a:extLst>
              </a:tr>
              <a:tr h="5823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hu-H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hu-H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hu-H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hu-H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hu-H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85195636"/>
                  </a:ext>
                </a:extLst>
              </a:tr>
              <a:tr h="582339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5) Hol tartják a tanyán a lovakat, marhákat, birkákat?</a:t>
                      </a:r>
                      <a:endParaRPr lang="hu-H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29998"/>
                  </a:ext>
                </a:extLst>
              </a:tr>
              <a:tr h="5823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hu-H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hu-H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hu-H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hu-H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hu-H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716418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6625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973913"/>
              </p:ext>
            </p:extLst>
          </p:nvPr>
        </p:nvGraphicFramePr>
        <p:xfrm>
          <a:off x="545911" y="280407"/>
          <a:ext cx="11204812" cy="2232000"/>
        </p:xfrm>
        <a:graphic>
          <a:graphicData uri="http://schemas.openxmlformats.org/drawingml/2006/table">
            <a:tbl>
              <a:tblPr firstRow="1" firstCol="1" bandRow="1"/>
              <a:tblGrid>
                <a:gridCol w="11204812">
                  <a:extLst>
                    <a:ext uri="{9D8B030D-6E8A-4147-A177-3AD203B41FA5}">
                      <a16:colId xmlns:a16="http://schemas.microsoft.com/office/drawing/2014/main" val="2364993592"/>
                    </a:ext>
                  </a:extLst>
                </a:gridCol>
              </a:tblGrid>
              <a:tr h="2232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3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C)</a:t>
                      </a:r>
                      <a:endParaRPr lang="hu-H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3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település külterületén lévő földrészlet, amelyen növénytermesztés és állattenyésztés is folyik. A terményeket, állatokat itt fel is dolgozhatják.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4629417"/>
                  </a:ext>
                </a:extLst>
              </a:tr>
            </a:tbl>
          </a:graphicData>
        </a:graphic>
      </p:graphicFrame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263228"/>
              </p:ext>
            </p:extLst>
          </p:nvPr>
        </p:nvGraphicFramePr>
        <p:xfrm>
          <a:off x="545911" y="3268514"/>
          <a:ext cx="11204812" cy="1956880"/>
        </p:xfrm>
        <a:graphic>
          <a:graphicData uri="http://schemas.openxmlformats.org/drawingml/2006/table">
            <a:tbl>
              <a:tblPr firstRow="1" firstCol="1" bandRow="1"/>
              <a:tblGrid>
                <a:gridCol w="11204812">
                  <a:extLst>
                    <a:ext uri="{9D8B030D-6E8A-4147-A177-3AD203B41FA5}">
                      <a16:colId xmlns:a16="http://schemas.microsoft.com/office/drawing/2014/main" val="39473506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36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E)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36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zöldségfélék, gyümölcsök, fűszernövények termesztésére alkalmas kisebb földterület.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94772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923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17903"/>
              </p:ext>
            </p:extLst>
          </p:nvPr>
        </p:nvGraphicFramePr>
        <p:xfrm>
          <a:off x="527692" y="534649"/>
          <a:ext cx="11213919" cy="2412000"/>
        </p:xfrm>
        <a:graphic>
          <a:graphicData uri="http://schemas.openxmlformats.org/drawingml/2006/table">
            <a:tbl>
              <a:tblPr firstRow="1" firstCol="1" bandRow="1"/>
              <a:tblGrid>
                <a:gridCol w="11213919">
                  <a:extLst>
                    <a:ext uri="{9D8B030D-6E8A-4147-A177-3AD203B41FA5}">
                      <a16:colId xmlns:a16="http://schemas.microsoft.com/office/drawing/2014/main" val="2562320293"/>
                    </a:ext>
                  </a:extLst>
                </a:gridCol>
              </a:tblGrid>
              <a:tr h="2412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36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A)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36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Szántóföldeken termesztett haszonnövények, amiket ugyanabban az évben vetnek és takarítanak be.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1971602"/>
                  </a:ext>
                </a:extLst>
              </a:tr>
            </a:tbl>
          </a:graphicData>
        </a:graphic>
      </p:graphicFrame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796645"/>
              </p:ext>
            </p:extLst>
          </p:nvPr>
        </p:nvGraphicFramePr>
        <p:xfrm>
          <a:off x="577745" y="3609708"/>
          <a:ext cx="11213918" cy="1956880"/>
        </p:xfrm>
        <a:graphic>
          <a:graphicData uri="http://schemas.openxmlformats.org/drawingml/2006/table">
            <a:tbl>
              <a:tblPr firstRow="1" firstCol="1" bandRow="1"/>
              <a:tblGrid>
                <a:gridCol w="11213918">
                  <a:extLst>
                    <a:ext uri="{9D8B030D-6E8A-4147-A177-3AD203B41FA5}">
                      <a16:colId xmlns:a16="http://schemas.microsoft.com/office/drawing/2014/main" val="27826520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36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D)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36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Zárt vagy nyitott terület, ahol főként tyúkokat, kacsákat, libákat, pulykákat tartanak.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9991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739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7503"/>
              </p:ext>
            </p:extLst>
          </p:nvPr>
        </p:nvGraphicFramePr>
        <p:xfrm>
          <a:off x="313898" y="622963"/>
          <a:ext cx="11163869" cy="2268000"/>
        </p:xfrm>
        <a:graphic>
          <a:graphicData uri="http://schemas.openxmlformats.org/drawingml/2006/table">
            <a:tbl>
              <a:tblPr firstRow="1" firstCol="1" bandRow="1"/>
              <a:tblGrid>
                <a:gridCol w="11163869">
                  <a:extLst>
                    <a:ext uri="{9D8B030D-6E8A-4147-A177-3AD203B41FA5}">
                      <a16:colId xmlns:a16="http://schemas.microsoft.com/office/drawing/2014/main" val="3254080263"/>
                    </a:ext>
                  </a:extLst>
                </a:gridCol>
              </a:tblGrid>
              <a:tr h="2268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36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B)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36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Mezőgazdasági épület, mely a lovakat, marhákat, birkákat megvédi az időjárás viszontagságai ellen.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73977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8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874981"/>
              </p:ext>
            </p:extLst>
          </p:nvPr>
        </p:nvGraphicFramePr>
        <p:xfrm>
          <a:off x="360567" y="144527"/>
          <a:ext cx="11581223" cy="6713474"/>
        </p:xfrm>
        <a:graphic>
          <a:graphicData uri="http://schemas.openxmlformats.org/drawingml/2006/table">
            <a:tbl>
              <a:tblPr firstRow="1" firstCol="1" bandRow="1">
                <a:tableStyleId>{775DCB02-9BB8-47FD-8907-85C794F793BA}</a:tableStyleId>
              </a:tblPr>
              <a:tblGrid>
                <a:gridCol w="2316023">
                  <a:extLst>
                    <a:ext uri="{9D8B030D-6E8A-4147-A177-3AD203B41FA5}">
                      <a16:colId xmlns:a16="http://schemas.microsoft.com/office/drawing/2014/main" val="3497603072"/>
                    </a:ext>
                  </a:extLst>
                </a:gridCol>
                <a:gridCol w="2316023">
                  <a:extLst>
                    <a:ext uri="{9D8B030D-6E8A-4147-A177-3AD203B41FA5}">
                      <a16:colId xmlns:a16="http://schemas.microsoft.com/office/drawing/2014/main" val="3892450836"/>
                    </a:ext>
                  </a:extLst>
                </a:gridCol>
                <a:gridCol w="2316023">
                  <a:extLst>
                    <a:ext uri="{9D8B030D-6E8A-4147-A177-3AD203B41FA5}">
                      <a16:colId xmlns:a16="http://schemas.microsoft.com/office/drawing/2014/main" val="2547250018"/>
                    </a:ext>
                  </a:extLst>
                </a:gridCol>
                <a:gridCol w="2316023">
                  <a:extLst>
                    <a:ext uri="{9D8B030D-6E8A-4147-A177-3AD203B41FA5}">
                      <a16:colId xmlns:a16="http://schemas.microsoft.com/office/drawing/2014/main" val="3486583195"/>
                    </a:ext>
                  </a:extLst>
                </a:gridCol>
                <a:gridCol w="2317131">
                  <a:extLst>
                    <a:ext uri="{9D8B030D-6E8A-4147-A177-3AD203B41FA5}">
                      <a16:colId xmlns:a16="http://schemas.microsoft.com/office/drawing/2014/main" val="1575101504"/>
                    </a:ext>
                  </a:extLst>
                </a:gridCol>
              </a:tblGrid>
              <a:tr h="1472423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Karikázd be a kérdésekre válaszoló meghatározások betűjelét!</a:t>
                      </a:r>
                      <a:endParaRPr lang="hu-H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25336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Mit nevezünk tanyának?</a:t>
                      </a:r>
                      <a:endParaRPr lang="hu-H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9623640"/>
                  </a:ext>
                </a:extLst>
              </a:tr>
              <a:tr h="5823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hu-H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hu-H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hu-H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hu-H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hu-H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11535115"/>
                  </a:ext>
                </a:extLst>
              </a:tr>
              <a:tr h="582339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Mit nevezünk konyhakertnek?</a:t>
                      </a:r>
                      <a:endParaRPr lang="hu-H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410582"/>
                  </a:ext>
                </a:extLst>
              </a:tr>
              <a:tr h="5823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hu-H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hu-H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hu-H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hu-H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hu-H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11538447"/>
                  </a:ext>
                </a:extLst>
              </a:tr>
              <a:tr h="582339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Milyen növények a gabonafélék? </a:t>
                      </a:r>
                      <a:endParaRPr lang="hu-H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429774"/>
                  </a:ext>
                </a:extLst>
              </a:tr>
              <a:tr h="5823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hu-H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hu-H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hu-H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hu-H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hu-H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85980851"/>
                  </a:ext>
                </a:extLst>
              </a:tr>
              <a:tr h="582339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 Milyen terület a baromfiudvar?</a:t>
                      </a:r>
                      <a:endParaRPr lang="hu-H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641891"/>
                  </a:ext>
                </a:extLst>
              </a:tr>
              <a:tr h="5823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hu-H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hu-H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hu-H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hu-H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hu-H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85195636"/>
                  </a:ext>
                </a:extLst>
              </a:tr>
              <a:tr h="582339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5) Hol tartják a tanyán a lovakat, marhákat, birkákat?</a:t>
                      </a:r>
                      <a:endParaRPr lang="hu-H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29998"/>
                  </a:ext>
                </a:extLst>
              </a:tr>
              <a:tr h="5823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hu-H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hu-H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hu-H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hu-H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hu-H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71641834"/>
                  </a:ext>
                </a:extLst>
              </a:tr>
            </a:tbl>
          </a:graphicData>
        </a:graphic>
      </p:graphicFrame>
      <p:sp>
        <p:nvSpPr>
          <p:cNvPr id="2" name="Ellipszis 1"/>
          <p:cNvSpPr/>
          <p:nvPr/>
        </p:nvSpPr>
        <p:spPr>
          <a:xfrm>
            <a:off x="5632563" y="1460310"/>
            <a:ext cx="1037229" cy="7915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Ellipszis 3"/>
          <p:cNvSpPr/>
          <p:nvPr/>
        </p:nvSpPr>
        <p:spPr>
          <a:xfrm>
            <a:off x="10177268" y="2709693"/>
            <a:ext cx="1037229" cy="7915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Ellipszis 4"/>
          <p:cNvSpPr/>
          <p:nvPr/>
        </p:nvSpPr>
        <p:spPr>
          <a:xfrm>
            <a:off x="1101506" y="3828809"/>
            <a:ext cx="1037229" cy="7915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Ellipszis 5"/>
          <p:cNvSpPr/>
          <p:nvPr/>
        </p:nvSpPr>
        <p:spPr>
          <a:xfrm>
            <a:off x="7925387" y="5002517"/>
            <a:ext cx="1037229" cy="7915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/>
          <p:cNvSpPr/>
          <p:nvPr/>
        </p:nvSpPr>
        <p:spPr>
          <a:xfrm>
            <a:off x="3435273" y="6066430"/>
            <a:ext cx="1037229" cy="7915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846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375</Words>
  <Application>Microsoft Office PowerPoint</Application>
  <PresentationFormat>Szélesvásznú</PresentationFormat>
  <Paragraphs>101</Paragraphs>
  <Slides>10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Office-téma</vt:lpstr>
      <vt:lpstr>A tanya bevezető óra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élettelen környezet jellemző tulajdonságai</dc:title>
  <dc:creator>Mária Szalay</dc:creator>
  <cp:lastModifiedBy>Revák Gyuláné</cp:lastModifiedBy>
  <cp:revision>41</cp:revision>
  <dcterms:created xsi:type="dcterms:W3CDTF">2025-01-30T19:33:34Z</dcterms:created>
  <dcterms:modified xsi:type="dcterms:W3CDTF">2025-02-26T19:03:25Z</dcterms:modified>
</cp:coreProperties>
</file>