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3" r:id="rId1"/>
  </p:sldMasterIdLst>
  <p:sldIdLst>
    <p:sldId id="256" r:id="rId2"/>
    <p:sldId id="258" r:id="rId3"/>
    <p:sldId id="260" r:id="rId4"/>
    <p:sldId id="263" r:id="rId5"/>
    <p:sldId id="267" r:id="rId6"/>
    <p:sldId id="262" r:id="rId7"/>
    <p:sldId id="276" r:id="rId8"/>
    <p:sldId id="261" r:id="rId9"/>
    <p:sldId id="274" r:id="rId10"/>
    <p:sldId id="277" r:id="rId11"/>
    <p:sldId id="27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7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0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22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776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5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1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68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75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61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22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1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1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3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9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7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4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28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6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2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18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682612" y="902441"/>
            <a:ext cx="6744916" cy="3409950"/>
          </a:xfrm>
        </p:spPr>
        <p:txBody>
          <a:bodyPr anchor="ctr">
            <a:normAutofit/>
          </a:bodyPr>
          <a:lstStyle/>
          <a:p>
            <a: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Éjjel – nappal</a:t>
            </a:r>
            <a:br>
              <a:rPr lang="hu-H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572558" y="1746780"/>
            <a:ext cx="4842747" cy="3076730"/>
          </a:xfrm>
        </p:spPr>
        <p:txBody>
          <a:bodyPr anchor="ctr">
            <a:normAutofit/>
          </a:bodyPr>
          <a:lstStyle/>
          <a:p>
            <a:pPr algn="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Állatok a fényben, sötétben</a:t>
            </a:r>
          </a:p>
          <a:p>
            <a:pPr algn="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3.osztály</a:t>
            </a:r>
          </a:p>
        </p:txBody>
      </p:sp>
      <p:pic>
        <p:nvPicPr>
          <p:cNvPr id="127" name="Kép 126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F42E035F-F1C0-9BCF-8916-75CFFB3D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44" y="332511"/>
            <a:ext cx="4842747" cy="5164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41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855D1-D6CC-1F78-C811-CBEDE632F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2E0E5F-6EB7-C05D-3F88-32C43157A9D6}"/>
              </a:ext>
            </a:extLst>
          </p:cNvPr>
          <p:cNvSpPr txBox="1">
            <a:spLocks/>
          </p:cNvSpPr>
          <p:nvPr/>
        </p:nvSpPr>
        <p:spPr>
          <a:xfrm>
            <a:off x="-2361217" y="1439556"/>
            <a:ext cx="10392163" cy="437844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Közös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képalkotás – értelmezéssel</a:t>
            </a:r>
          </a:p>
          <a:p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Kép 3" descr="A képen szöveg, Gyermekrajz, rajz, személy látható&#10;&#10;Automatikusan generált leírás">
            <a:extLst>
              <a:ext uri="{FF2B5EF4-FFF2-40B4-BE49-F238E27FC236}">
                <a16:creationId xmlns:a16="http://schemas.microsoft.com/office/drawing/2014/main" id="{387F26E6-30E5-4B95-1B51-A9768352F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83146" y="1902241"/>
            <a:ext cx="5426111" cy="3053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119E65F-B75D-8F5C-6693-56C5EC61B0F4}"/>
              </a:ext>
            </a:extLst>
          </p:cNvPr>
          <p:cNvSpPr txBox="1"/>
          <p:nvPr/>
        </p:nvSpPr>
        <p:spPr>
          <a:xfrm>
            <a:off x="121296" y="2967334"/>
            <a:ext cx="8401659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 táblára felrajzoltam a földgömb vázlatát.</a:t>
            </a:r>
          </a:p>
          <a:p>
            <a:r>
              <a:rPr lang="hu-HU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Felrakok 1-1 elkészült alkotást.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Figyeld meg, mi lehet a szempont, folytasd eszerint a ragasztást!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Ha ismered a lerajzolt állat élőhelyét, próbáld megkeresni a </a:t>
            </a:r>
          </a:p>
          <a:p>
            <a:r>
              <a:rPr lang="hu-HU" sz="2000" dirty="0"/>
              <a:t>    táblán és oda helyezni!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3958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14C56-33D9-212C-2A3F-0134C39A2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A876E6-94C6-A535-2527-74F326382A9D}"/>
              </a:ext>
            </a:extLst>
          </p:cNvPr>
          <p:cNvSpPr txBox="1">
            <a:spLocks/>
          </p:cNvSpPr>
          <p:nvPr/>
        </p:nvSpPr>
        <p:spPr>
          <a:xfrm>
            <a:off x="-1504126" y="393181"/>
            <a:ext cx="10392163" cy="437844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Kép 5" descr="A képen szöveg, fal, fedett pályás, személy látható&#10;&#10;Automatikusan generált leírás">
            <a:extLst>
              <a:ext uri="{FF2B5EF4-FFF2-40B4-BE49-F238E27FC236}">
                <a16:creationId xmlns:a16="http://schemas.microsoft.com/office/drawing/2014/main" id="{67D2A7FD-5556-A192-8396-C6B68A6A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47" r="16441" b="7349"/>
          <a:stretch/>
        </p:blipFill>
        <p:spPr>
          <a:xfrm>
            <a:off x="4178608" y="1171951"/>
            <a:ext cx="6387818" cy="366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B5E9AD8-07C3-9EC7-C2FB-9DDCBA9D160F}"/>
              </a:ext>
            </a:extLst>
          </p:cNvPr>
          <p:cNvSpPr txBox="1"/>
          <p:nvPr/>
        </p:nvSpPr>
        <p:spPr>
          <a:xfrm>
            <a:off x="505145" y="5100092"/>
            <a:ext cx="11419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2000" dirty="0"/>
              <a:t>A vetítő segítségével mutassátok be, hol világítja be a Nap a Földet ahhoz, hogy az állatokat nappali fényben láthassuk!</a:t>
            </a:r>
          </a:p>
          <a:p>
            <a:pPr marL="342900" indent="-342900">
              <a:buFontTx/>
              <a:buChar char="-"/>
            </a:pPr>
            <a:endParaRPr lang="hu-HU" sz="2000" dirty="0"/>
          </a:p>
          <a:p>
            <a:pPr marL="342900" indent="-342900">
              <a:buFontTx/>
              <a:buChar char="-"/>
            </a:pPr>
            <a:r>
              <a:rPr lang="hu-HU" sz="2000" dirty="0"/>
              <a:t>Mit illusztráltunk a  fekete papírral? Írjuk a táblára a napszakok neveit!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769649F-0849-9B49-0E35-C46726294813}"/>
              </a:ext>
            </a:extLst>
          </p:cNvPr>
          <p:cNvSpPr txBox="1"/>
          <p:nvPr/>
        </p:nvSpPr>
        <p:spPr>
          <a:xfrm>
            <a:off x="754322" y="1755725"/>
            <a:ext cx="6848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3. Reflexió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6026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4518" y="223083"/>
            <a:ext cx="10515600" cy="1325563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13773" y="1690688"/>
            <a:ext cx="10895049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dirty="0">
                <a:latin typeface="+mj-lt"/>
              </a:rPr>
              <a:t>Fogalmazzátok  meg a gondolataitokat a mondatok befejezésével!</a:t>
            </a:r>
          </a:p>
          <a:p>
            <a:pPr marL="0" indent="0">
              <a:buNone/>
            </a:pPr>
            <a:endParaRPr lang="hu-HU" sz="2400" b="1" cap="none" dirty="0">
              <a:latin typeface="+mj-lt"/>
            </a:endParaRPr>
          </a:p>
          <a:p>
            <a:r>
              <a:rPr lang="hu-HU" sz="2400" b="1" dirty="0">
                <a:latin typeface="+mj-lt"/>
              </a:rPr>
              <a:t>Nekem sokat segített, hogy…</a:t>
            </a:r>
          </a:p>
          <a:p>
            <a:r>
              <a:rPr lang="hu-HU" sz="2400" b="1" dirty="0">
                <a:latin typeface="+mj-lt"/>
              </a:rPr>
              <a:t>Nagyon tetszett, hogy…</a:t>
            </a:r>
          </a:p>
          <a:p>
            <a:r>
              <a:rPr lang="hu-HU" sz="2400" b="1" dirty="0">
                <a:latin typeface="+mj-lt"/>
              </a:rPr>
              <a:t>Már jobban értem a …</a:t>
            </a:r>
          </a:p>
          <a:p>
            <a:r>
              <a:rPr lang="hu-HU" sz="2400" b="1" dirty="0">
                <a:latin typeface="+mj-lt"/>
              </a:rPr>
              <a:t>Izgalmas feladat volt az …</a:t>
            </a:r>
          </a:p>
          <a:p>
            <a:r>
              <a:rPr lang="hu-HU" sz="2400" b="1" dirty="0">
                <a:latin typeface="+mj-lt"/>
              </a:rPr>
              <a:t>Nem is gondoltam, hogy …</a:t>
            </a:r>
          </a:p>
          <a:p>
            <a:endParaRPr lang="hu-HU" sz="2400" b="1" cap="none" dirty="0">
              <a:latin typeface="+mj-lt"/>
            </a:endParaRPr>
          </a:p>
        </p:txBody>
      </p:sp>
      <p:pic>
        <p:nvPicPr>
          <p:cNvPr id="7" name="Kép 6" descr="A képen Gyermekrajz, művészet, festmény látható&#10;&#10;Automatikusan generált leírás">
            <a:extLst>
              <a:ext uri="{FF2B5EF4-FFF2-40B4-BE49-F238E27FC236}">
                <a16:creationId xmlns:a16="http://schemas.microsoft.com/office/drawing/2014/main" id="{85E624A3-FAAF-DE08-8072-B0D08E258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789" y="1798656"/>
            <a:ext cx="4031164" cy="460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919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74" y="770915"/>
            <a:ext cx="3397623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ESZKÖZÖK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0BBF8E-A613-A6B9-191C-D71E60AABD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Fehér és fekete karton, darabokra nyírva (gyerekenként 1-1 darab)</a:t>
            </a:r>
          </a:p>
          <a:p>
            <a:r>
              <a:rPr lang="hu-HU" dirty="0"/>
              <a:t>Fehér, grafit- és színes ceruzák</a:t>
            </a:r>
          </a:p>
          <a:p>
            <a:r>
              <a:rPr lang="hu-HU" dirty="0"/>
              <a:t>Filctollak</a:t>
            </a:r>
          </a:p>
          <a:p>
            <a:r>
              <a:rPr lang="hu-HU" dirty="0"/>
              <a:t>Olló</a:t>
            </a:r>
          </a:p>
          <a:p>
            <a:endParaRPr lang="hu-HU" dirty="0"/>
          </a:p>
          <a:p>
            <a:r>
              <a:rPr lang="hu-HU" dirty="0"/>
              <a:t>Digitális és iskolai falitábla</a:t>
            </a:r>
          </a:p>
          <a:p>
            <a:r>
              <a:rPr lang="hu-HU" dirty="0"/>
              <a:t>Táblai mágnes vagy ragasztó</a:t>
            </a:r>
          </a:p>
          <a:p>
            <a:r>
              <a:rPr lang="hu-HU" dirty="0"/>
              <a:t>Földgömb, fényforrás (pl. diavetítő)</a:t>
            </a:r>
          </a:p>
        </p:txBody>
      </p:sp>
      <p:pic>
        <p:nvPicPr>
          <p:cNvPr id="5" name="Kép 4" descr="A képen irodaszerek, szerszám, Irodai eszköz, kézieszköz látható&#10;&#10;Automatikusan generált leírás">
            <a:extLst>
              <a:ext uri="{FF2B5EF4-FFF2-40B4-BE49-F238E27FC236}">
                <a16:creationId xmlns:a16="http://schemas.microsoft.com/office/drawing/2014/main" id="{651765E6-8602-2107-AE5D-A79E2CCC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15" y="2996904"/>
            <a:ext cx="5638048" cy="317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2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410" y="0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PEDAGÓGIAI CÉLOK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60282" y="1522618"/>
            <a:ext cx="10363826" cy="491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Vizuális nevelés:</a:t>
            </a:r>
          </a:p>
          <a:p>
            <a:pPr marL="0" indent="0">
              <a:buNone/>
            </a:pP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Verbális és vizuális közlések összekapcsolása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Lényegmegragadás fejlesztése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Vizuális memória fejlesztése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Kompozíciós rend teremtése</a:t>
            </a:r>
            <a:endParaRPr lang="hu-HU" sz="2400" dirty="0">
              <a:latin typeface="+mj-lt"/>
            </a:endParaRPr>
          </a:p>
          <a:p>
            <a:pPr marL="0" indent="0">
              <a:buNone/>
            </a:pPr>
            <a:endParaRPr lang="hu-HU" sz="2400" cap="none" dirty="0">
              <a:latin typeface="+mj-lt"/>
            </a:endParaRPr>
          </a:p>
          <a:p>
            <a:pPr marL="0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Szociális kompetenciafejlesztés: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Egyéni látásmód hangsúlyozása</a:t>
            </a:r>
          </a:p>
          <a:p>
            <a:pPr marL="0" indent="0">
              <a:buNone/>
            </a:pPr>
            <a:r>
              <a:rPr lang="hu-HU" sz="2400" cap="none" dirty="0">
                <a:latin typeface="+mj-lt"/>
              </a:rPr>
              <a:t>Együttműködési képesség fejlesztése</a:t>
            </a:r>
          </a:p>
          <a:p>
            <a:pPr marL="0" indent="0">
              <a:buNone/>
            </a:pPr>
            <a:endParaRPr lang="hu-HU" sz="2400" dirty="0">
              <a:latin typeface="+mj-lt"/>
            </a:endParaRP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099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7983" y="400594"/>
            <a:ext cx="10364451" cy="159617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óra menete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38977" y="1888122"/>
            <a:ext cx="10363826" cy="4573639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Ráhangolódás</a:t>
            </a:r>
          </a:p>
          <a:p>
            <a:pPr marL="0" indent="0">
              <a:buNone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Az alkotófolyamat lépései:</a:t>
            </a:r>
          </a:p>
          <a:p>
            <a:pPr marL="0" indent="0">
              <a:buNone/>
            </a:pP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>
              <a:buNone/>
            </a:pPr>
            <a:r>
              <a:rPr lang="hu-HU" sz="2800" dirty="0">
                <a:latin typeface="+mj-lt"/>
              </a:rPr>
              <a:t>    </a:t>
            </a:r>
            <a:r>
              <a:rPr lang="hu-HU" sz="2400" b="1" dirty="0">
                <a:latin typeface="+mj-lt"/>
              </a:rPr>
              <a:t>1. Ötletbörze – a Földet benépesítő állatok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2. Vázolás, eszközválasztás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3. Színezés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4. Nyírás</a:t>
            </a:r>
          </a:p>
          <a:p>
            <a:pPr marL="457200" lvl="1" indent="0">
              <a:buNone/>
            </a:pPr>
            <a:r>
              <a:rPr lang="hu-HU" sz="2400" b="1" dirty="0">
                <a:latin typeface="+mj-lt"/>
              </a:rPr>
              <a:t>     5. Közös képalkotás – értelmezéssel</a:t>
            </a:r>
          </a:p>
          <a:p>
            <a:pPr marL="457200" lvl="1" indent="0">
              <a:buNone/>
            </a:pPr>
            <a:endParaRPr lang="hu-HU" sz="2400" b="1" dirty="0">
              <a:latin typeface="+mj-lt"/>
            </a:endParaRPr>
          </a:p>
          <a:p>
            <a:pPr marL="457200" lvl="1" indent="0">
              <a:buNone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Reflexió</a:t>
            </a:r>
          </a:p>
          <a:p>
            <a:pPr lvl="1"/>
            <a:endParaRPr lang="hu-HU" sz="2800" dirty="0"/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0958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789" y="924419"/>
            <a:ext cx="10670533" cy="1490307"/>
          </a:xfrm>
        </p:spPr>
        <p:txBody>
          <a:bodyPr>
            <a:normAutofit fontScale="90000"/>
          </a:bodyPr>
          <a:lstStyle/>
          <a:p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Ráhangolódás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700" dirty="0"/>
              <a:t>beszélgetés- Szemléltetés</a:t>
            </a: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hu-HU" sz="2400" dirty="0"/>
            </a:br>
            <a:br>
              <a:rPr lang="hu-HU" sz="2400" dirty="0"/>
            </a:br>
            <a:endParaRPr lang="hu-H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73B04D5-B35D-4576-1615-AB3492E1B7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8677" y="1163027"/>
            <a:ext cx="10363826" cy="1251700"/>
          </a:xfrm>
        </p:spPr>
        <p:txBody>
          <a:bodyPr/>
          <a:lstStyle/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dirty="0"/>
              <a:t>	</a:t>
            </a:r>
          </a:p>
        </p:txBody>
      </p:sp>
      <p:pic>
        <p:nvPicPr>
          <p:cNvPr id="5" name="Kép 4" descr="A képen személy, ruházat, labda, fedett pályás látható&#10;&#10;Automatikusan generált leírás">
            <a:extLst>
              <a:ext uri="{FF2B5EF4-FFF2-40B4-BE49-F238E27FC236}">
                <a16:creationId xmlns:a16="http://schemas.microsoft.com/office/drawing/2014/main" id="{A12FAF08-7569-1293-34BF-643E8CAE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64" y="2136417"/>
            <a:ext cx="4736619" cy="3726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06816EB-EA0A-A748-7CE6-36DDCB48FBE5}"/>
              </a:ext>
            </a:extLst>
          </p:cNvPr>
          <p:cNvSpPr txBox="1"/>
          <p:nvPr/>
        </p:nvSpPr>
        <p:spPr>
          <a:xfrm>
            <a:off x="6569301" y="2845653"/>
            <a:ext cx="50493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Az elmúlt foglalkozások során megfigyeltük, hogy milyen hatással van a Föld mozgása az életünkre. Meséljetek!</a:t>
            </a:r>
          </a:p>
          <a:p>
            <a:endParaRPr lang="hu-HU" sz="2400" dirty="0"/>
          </a:p>
          <a:p>
            <a:r>
              <a:rPr lang="hu-HU" sz="2400" dirty="0"/>
              <a:t>A mai órán a Föld forgásának következményeit fogjuk illusztrálni: állatok éjjel és nappal.</a:t>
            </a:r>
          </a:p>
        </p:txBody>
      </p:sp>
    </p:spTree>
    <p:extLst>
      <p:ext uri="{BB962C8B-B14F-4D97-AF65-F5344CB8AC3E}">
        <p14:creationId xmlns:p14="http://schemas.microsoft.com/office/powerpoint/2010/main" val="157621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3140" y="928781"/>
            <a:ext cx="6679474" cy="1776548"/>
          </a:xfrm>
        </p:spPr>
        <p:txBody>
          <a:bodyPr>
            <a:normAutofit fontScale="90000"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Az alkotófolyamat lépései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Ötletbörze a Földet benépesítő állatokról</a:t>
            </a:r>
            <a:br>
              <a:rPr lang="hu-HU" sz="2400" b="1" cap="none" dirty="0">
                <a:latin typeface="+mj-lt"/>
              </a:rPr>
            </a:b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95891" y="2748740"/>
            <a:ext cx="6339840" cy="4621877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Idézzük fel, hogy a Földet milyen mértékben borítja víz és szárazföld!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latin typeface="+mj-lt"/>
                <a:cs typeface="Arial" panose="020B0604020202020204" pitchFamily="34" charset="0"/>
              </a:rPr>
              <a:t>Gyűjtsünk állatneveket mindkét területre! Lesznek szavak, amiket középre fogunk írni, mert mindkét helyhez tudjuk kapcsolni.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Válassz ki két állatot tetszőlegesen!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latin typeface="+mj-lt"/>
                <a:cs typeface="Arial" panose="020B0604020202020204" pitchFamily="34" charset="0"/>
              </a:rPr>
              <a:t>Ezeket fogod lerajzolni egy adott lapra.</a:t>
            </a:r>
            <a:endParaRPr lang="hu-HU" sz="2400" cap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Kép 7" descr="A képen szöveg, képernyő, számítógép, Megjelenítőeszköz látható&#10;&#10;Automatikusan generált leírás">
            <a:extLst>
              <a:ext uri="{FF2B5EF4-FFF2-40B4-BE49-F238E27FC236}">
                <a16:creationId xmlns:a16="http://schemas.microsoft.com/office/drawing/2014/main" id="{50E355AF-4B12-D8E3-CB84-5E45FAEA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31" y="2835563"/>
            <a:ext cx="5339855" cy="3004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E057201-A58C-67A1-DD9F-1A689D6B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614" y="535693"/>
            <a:ext cx="3400425" cy="1628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612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B0801-7E14-F53E-B2C3-F9081F452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7AABBB-DD5B-41B6-724C-0157463E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69" y="113211"/>
            <a:ext cx="6679474" cy="1776548"/>
          </a:xfrm>
        </p:spPr>
        <p:txBody>
          <a:bodyPr>
            <a:normAutofit fontScale="90000"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Az alkotófolyamat lépései</a:t>
            </a: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hu-HU" sz="2400" b="1" dirty="0">
                <a:latin typeface="+mj-lt"/>
              </a:rPr>
              <a:t>Vázolás, eszközválasztás</a:t>
            </a:r>
            <a:br>
              <a:rPr lang="hu-HU" sz="2400" b="1" dirty="0">
                <a:latin typeface="+mj-lt"/>
              </a:rPr>
            </a:b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FB9DF4E-5E8E-7892-8F92-886360BAD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43" y="1889758"/>
            <a:ext cx="6339840" cy="4621877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Mindenkinek készítettem egy fehér és egy fekete kartondarabot.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  <a:cs typeface="Arial" panose="020B0604020202020204" pitchFamily="34" charset="0"/>
              </a:rPr>
              <a:t>Válasszuk ki, hogy milyen eszközökkel tudunk majd rajzolni a különböző felületekre!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latin typeface="+mj-lt"/>
                <a:cs typeface="Arial" panose="020B0604020202020204" pitchFamily="34" charset="0"/>
              </a:rPr>
              <a:t>A fehérre a szokásos módon: grafittal, majd színessel, a fotókartonra fehér vagy más világos  színessel. Erre csak körvonalat rajzolunk, nem fogjuk színezni.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latin typeface="+mj-lt"/>
                <a:cs typeface="Arial" panose="020B0604020202020204" pitchFamily="34" charset="0"/>
              </a:rPr>
              <a:t>A legjobban használd ki a papír méretét! Rajzold meg a 2 állatot!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dirty="0">
              <a:latin typeface="+mj-lt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2400" cap="none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Kép 4" descr="A képen irodaszerek, személy, szöveg, fal látható&#10;&#10;Automatikusan generált leírás">
            <a:extLst>
              <a:ext uri="{FF2B5EF4-FFF2-40B4-BE49-F238E27FC236}">
                <a16:creationId xmlns:a16="http://schemas.microsoft.com/office/drawing/2014/main" id="{9FC54A17-1011-7B8A-2C46-9CFF1014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11906" y="1746436"/>
            <a:ext cx="5632101" cy="316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739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419" y="161182"/>
            <a:ext cx="6357258" cy="1523999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színezés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63861" y="2912603"/>
            <a:ext cx="6013816" cy="3278819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cap="none" dirty="0">
                <a:latin typeface="+mj-lt"/>
              </a:rPr>
              <a:t>Hangsúlyozd az állat körvonalát fekete filccel!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latin typeface="+mj-lt"/>
              </a:rPr>
              <a:t>Színezd ki a fehér lapra vázolt rajzodat a valóságnak megfelelően!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2400" dirty="0">
                <a:latin typeface="+mj-lt"/>
              </a:rPr>
              <a:t>A fekete kartonra csak körvonalat vázolj!</a:t>
            </a:r>
            <a:endParaRPr lang="hu-HU" sz="2400" cap="none" dirty="0">
              <a:latin typeface="+mj-lt"/>
            </a:endParaRPr>
          </a:p>
        </p:txBody>
      </p:sp>
      <p:pic>
        <p:nvPicPr>
          <p:cNvPr id="6" name="Kép 5" descr="A képen rajz, vázlat, Gyermekrajz, szöveg látható&#10;&#10;Automatikusan generált leírás">
            <a:extLst>
              <a:ext uri="{FF2B5EF4-FFF2-40B4-BE49-F238E27FC236}">
                <a16:creationId xmlns:a16="http://schemas.microsoft.com/office/drawing/2014/main" id="{5FE4DBD1-9145-8FBC-07EF-A9FACD38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60837" y="1201128"/>
            <a:ext cx="3278819" cy="1845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15FC789-D835-3FAE-3416-D318395CA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72185" y="2320455"/>
            <a:ext cx="4546881" cy="255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514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B136D08-1297-75C6-1F8F-4273AA0CB923}"/>
              </a:ext>
            </a:extLst>
          </p:cNvPr>
          <p:cNvSpPr txBox="1">
            <a:spLocks/>
          </p:cNvSpPr>
          <p:nvPr/>
        </p:nvSpPr>
        <p:spPr>
          <a:xfrm>
            <a:off x="100346" y="816964"/>
            <a:ext cx="6357258" cy="1523999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nyírás </a:t>
            </a:r>
          </a:p>
        </p:txBody>
      </p:sp>
      <p:pic>
        <p:nvPicPr>
          <p:cNvPr id="6" name="Kép 5" descr="A képen ló, személy, kéz, fedett pályás látható&#10;&#10;Automatikusan generált leírás">
            <a:extLst>
              <a:ext uri="{FF2B5EF4-FFF2-40B4-BE49-F238E27FC236}">
                <a16:creationId xmlns:a16="http://schemas.microsoft.com/office/drawing/2014/main" id="{B46932C9-C302-7F67-8F4E-482B4ADB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82843" y="2078986"/>
            <a:ext cx="4797957" cy="270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2346BF0-5406-E4D3-9085-0A0408518AB1}"/>
              </a:ext>
            </a:extLst>
          </p:cNvPr>
          <p:cNvSpPr txBox="1"/>
          <p:nvPr/>
        </p:nvSpPr>
        <p:spPr>
          <a:xfrm>
            <a:off x="467438" y="2733964"/>
            <a:ext cx="6848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Nyírd ki a körvonal mentén mindkét rajzodat!</a:t>
            </a:r>
          </a:p>
        </p:txBody>
      </p:sp>
    </p:spTree>
    <p:extLst>
      <p:ext uri="{BB962C8B-B14F-4D97-AF65-F5344CB8AC3E}">
        <p14:creationId xmlns:p14="http://schemas.microsoft.com/office/powerpoint/2010/main" val="3702766237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csík">
  <a:themeElements>
    <a:clrScheme name="Kondenzcsík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csík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csík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Kondenzcsík</Template>
  <TotalTime>712</TotalTime>
  <Words>468</Words>
  <Application>Microsoft Office PowerPoint</Application>
  <PresentationFormat>Widescreen</PresentationFormat>
  <Paragraphs>86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Kondenzcsík</vt:lpstr>
      <vt:lpstr>Éjjel – nappal </vt:lpstr>
      <vt:lpstr> ESZKÖZÖK</vt:lpstr>
      <vt:lpstr>PEDAGÓGIAI CÉLOK</vt:lpstr>
      <vt:lpstr>Az óra menete</vt:lpstr>
      <vt:lpstr>   Ráhangolódás  beszélgetés- Szemléltetés     </vt:lpstr>
      <vt:lpstr>Az alkotófolyamat lépései  1. Ötletbörze a Földet benépesítő állatokról </vt:lpstr>
      <vt:lpstr>Az alkotófolyamat lépései  2. Vázolás, eszközválasztás </vt:lpstr>
      <vt:lpstr>3. színezés </vt:lpstr>
      <vt:lpstr>PowerPoint Presentation</vt:lpstr>
      <vt:lpstr>PowerPoint Presentation</vt:lpstr>
      <vt:lpstr>PowerPoint Presentation</vt:lpstr>
      <vt:lpstr>reflexió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Vízi birodalom</dc:title>
  <dc:creator>Kiss Sára</dc:creator>
  <cp:lastModifiedBy>Revák Gyuláné</cp:lastModifiedBy>
  <cp:revision>89</cp:revision>
  <dcterms:created xsi:type="dcterms:W3CDTF">2023-01-31T15:41:25Z</dcterms:created>
  <dcterms:modified xsi:type="dcterms:W3CDTF">2025-09-18T05:56:33Z</dcterms:modified>
</cp:coreProperties>
</file>