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7" r:id="rId2"/>
    <p:sldId id="261" r:id="rId3"/>
    <p:sldId id="259" r:id="rId4"/>
    <p:sldId id="260" r:id="rId5"/>
    <p:sldId id="269" r:id="rId6"/>
    <p:sldId id="264" r:id="rId7"/>
    <p:sldId id="265" r:id="rId8"/>
    <p:sldId id="266" r:id="rId9"/>
    <p:sldId id="267" r:id="rId10"/>
    <p:sldId id="268" r:id="rId11"/>
    <p:sldId id="263" r:id="rId1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Világos stílus 3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éma alapján készült stílus 1 – 6. jelölőszín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éma alapján készült stílus 2 – 5. jelölőszín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Világos stílus 2 – 2. jelölőszín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AA850D-4808-464F-861F-8A952191D821}" type="datetimeFigureOut">
              <a:rPr lang="hu-HU" smtClean="0"/>
              <a:t>2024. 11. 18.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8C2DD-D79D-482E-8CED-8F51EAF8BF7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1856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A38D04-1D9B-468E-9BFB-4EA135265142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81339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A38D04-1D9B-468E-9BFB-4EA135265142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10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5246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A38D04-1D9B-468E-9BFB-4EA135265142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5518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A38D04-1D9B-468E-9BFB-4EA135265142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308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A38D04-1D9B-468E-9BFB-4EA135265142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717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A38D04-1D9B-468E-9BFB-4EA135265142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4739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A38D04-1D9B-468E-9BFB-4EA135265142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7872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A38D04-1D9B-468E-9BFB-4EA135265142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9708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A38D04-1D9B-468E-9BFB-4EA135265142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7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2001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A38D04-1D9B-468E-9BFB-4EA135265142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8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6733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6"/>
          <p:cNvSpPr txBox="1"/>
          <p:nvPr/>
        </p:nvSpPr>
        <p:spPr>
          <a:xfrm>
            <a:off x="4399196" y="9555480"/>
            <a:ext cx="3372837" cy="5025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4A38D04-1D9B-468E-9BFB-4EA135265142}" type="slidenum">
              <a: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9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iberation Serif" pitchFamily="18"/>
              <a:ea typeface="Segoe UI" pitchFamily="2"/>
              <a:cs typeface="Tahoma" pitchFamily="2"/>
            </a:endParaRPr>
          </a:p>
        </p:txBody>
      </p:sp>
      <p:sp>
        <p:nvSpPr>
          <p:cNvPr id="3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533400" y="763588"/>
            <a:ext cx="6704013" cy="3771900"/>
          </a:xfrm>
          <a:solidFill>
            <a:srgbClr val="729FCF"/>
          </a:solidFill>
          <a:ln w="25402">
            <a:solidFill>
              <a:srgbClr val="3465A4"/>
            </a:solidFill>
            <a:prstDash val="solid"/>
          </a:ln>
        </p:spPr>
      </p:sp>
      <p:sp>
        <p:nvSpPr>
          <p:cNvPr id="4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4279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ctrTitle"/>
          </p:nvPr>
        </p:nvSpPr>
        <p:spPr>
          <a:xfrm>
            <a:off x="1524477" y="1123166"/>
            <a:ext cx="9143038" cy="2386481"/>
          </a:xfrm>
        </p:spPr>
        <p:txBody>
          <a:bodyPr anchor="b"/>
          <a:lstStyle>
            <a:lvl1pPr>
              <a:defRPr lang="hu-HU" sz="7256"/>
            </a:lvl1pPr>
          </a:lstStyle>
          <a:p>
            <a:pPr lvl="0"/>
            <a:r>
              <a:rPr lang="hu-HU"/>
              <a:t>Mintacím szerkesztése</a:t>
            </a:r>
          </a:p>
        </p:txBody>
      </p:sp>
      <p:sp>
        <p:nvSpPr>
          <p:cNvPr id="3" name="Alcím 2"/>
          <p:cNvSpPr txBox="1">
            <a:spLocks noGrp="1"/>
          </p:cNvSpPr>
          <p:nvPr>
            <p:ph type="subTitle" idx="1"/>
          </p:nvPr>
        </p:nvSpPr>
        <p:spPr>
          <a:xfrm>
            <a:off x="1524477" y="3601788"/>
            <a:ext cx="9143038" cy="1656897"/>
          </a:xfrm>
        </p:spPr>
        <p:txBody>
          <a:bodyPr anchorCtr="1"/>
          <a:lstStyle>
            <a:lvl1pPr algn="ctr">
              <a:defRPr sz="2903"/>
            </a:lvl1pPr>
          </a:lstStyle>
          <a:p>
            <a:pPr lvl="0"/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Élőláb hely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Dia számának hely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F480D9-7284-493F-8D5C-096C06BAA5D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60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hu-HU"/>
            </a:lvl1pPr>
          </a:lstStyle>
          <a:p>
            <a:pPr lvl="0"/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Élőláb hely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Dia számának hely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9121725-1596-4750-B2CB-4CC0CF448E8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02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 txBox="1">
            <a:spLocks noGrp="1"/>
          </p:cNvSpPr>
          <p:nvPr>
            <p:ph type="title" orient="vert"/>
          </p:nvPr>
        </p:nvSpPr>
        <p:spPr>
          <a:xfrm>
            <a:off x="8839685" y="272633"/>
            <a:ext cx="2741764" cy="5308617"/>
          </a:xfrm>
        </p:spPr>
        <p:txBody>
          <a:bodyPr vert="eaVert"/>
          <a:lstStyle>
            <a:lvl1pPr>
              <a:defRPr lang="hu-HU"/>
            </a:lvl1pPr>
          </a:lstStyle>
          <a:p>
            <a:pPr lvl="0"/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 txBox="1">
            <a:spLocks noGrp="1"/>
          </p:cNvSpPr>
          <p:nvPr>
            <p:ph type="body" orient="vert" idx="1"/>
          </p:nvPr>
        </p:nvSpPr>
        <p:spPr>
          <a:xfrm>
            <a:off x="608643" y="272633"/>
            <a:ext cx="8046717" cy="5308617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Élőláb hely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Dia számának hely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8BA4DB-5487-4D66-A210-8DF7AE053D2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9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hu-HU"/>
            </a:lvl1pPr>
          </a:lstStyle>
          <a:p>
            <a:pPr lvl="0"/>
            <a:r>
              <a:rPr lang="hu-HU"/>
              <a:t>Mintacím szerkesztése</a:t>
            </a:r>
          </a:p>
        </p:txBody>
      </p:sp>
      <p:sp>
        <p:nvSpPr>
          <p:cNvPr id="3" name="Tartalom helye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Élőláb hely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Dia számának hely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410474-DFD2-4364-9E0F-660FE61D218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14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/>
          </p:nvPr>
        </p:nvSpPr>
        <p:spPr>
          <a:xfrm>
            <a:off x="831364" y="1710665"/>
            <a:ext cx="10515838" cy="2851094"/>
          </a:xfrm>
        </p:spPr>
        <p:txBody>
          <a:bodyPr anchor="b"/>
          <a:lstStyle>
            <a:lvl1pPr>
              <a:defRPr lang="hu-HU" sz="7256"/>
            </a:lvl1pPr>
          </a:lstStyle>
          <a:p>
            <a:pPr lvl="0"/>
            <a:r>
              <a:rPr lang="hu-HU"/>
              <a:t>Mintacím szerkesztése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1"/>
          </p:nvPr>
        </p:nvSpPr>
        <p:spPr>
          <a:xfrm>
            <a:off x="831364" y="4588644"/>
            <a:ext cx="10515838" cy="1501389"/>
          </a:xfrm>
        </p:spPr>
        <p:txBody>
          <a:bodyPr/>
          <a:lstStyle>
            <a:lvl1pPr>
              <a:defRPr sz="2903">
                <a:solidFill>
                  <a:srgbClr val="898989"/>
                </a:solidFill>
              </a:defRPr>
            </a:lvl1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Élőláb hely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Dia számának helye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2C77AC-377A-4C86-911C-768891801B4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37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hu-HU"/>
            </a:lvl1pPr>
          </a:lstStyle>
          <a:p>
            <a:pPr lvl="0"/>
            <a:r>
              <a:rPr lang="hu-HU"/>
              <a:t>Mintacím szerkesztése</a:t>
            </a:r>
          </a:p>
        </p:txBody>
      </p:sp>
      <p:sp>
        <p:nvSpPr>
          <p:cNvPr id="3" name="Tartalom helye 2"/>
          <p:cNvSpPr txBox="1">
            <a:spLocks noGrp="1"/>
          </p:cNvSpPr>
          <p:nvPr>
            <p:ph idx="1"/>
          </p:nvPr>
        </p:nvSpPr>
        <p:spPr>
          <a:xfrm>
            <a:off x="608644" y="1605065"/>
            <a:ext cx="5393284" cy="397618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 txBox="1">
            <a:spLocks noGrp="1"/>
          </p:cNvSpPr>
          <p:nvPr>
            <p:ph idx="2"/>
          </p:nvPr>
        </p:nvSpPr>
        <p:spPr>
          <a:xfrm>
            <a:off x="6186240" y="1605065"/>
            <a:ext cx="5395196" cy="397618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Élőláb hely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Dia számának hely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B0F075-0AA9-40E9-A7B5-BC431FCAFC9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4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/>
          </p:nvPr>
        </p:nvSpPr>
        <p:spPr>
          <a:xfrm>
            <a:off x="839038" y="364786"/>
            <a:ext cx="10515838" cy="1326669"/>
          </a:xfrm>
        </p:spPr>
        <p:txBody>
          <a:bodyPr/>
          <a:lstStyle>
            <a:lvl1pPr>
              <a:defRPr lang="hu-HU"/>
            </a:lvl1pPr>
          </a:lstStyle>
          <a:p>
            <a:pPr lvl="0"/>
            <a:r>
              <a:rPr lang="hu-HU"/>
              <a:t>Mintacím szerkesztése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1"/>
          </p:nvPr>
        </p:nvSpPr>
        <p:spPr>
          <a:xfrm>
            <a:off x="839039" y="1681857"/>
            <a:ext cx="5159038" cy="823648"/>
          </a:xfrm>
        </p:spPr>
        <p:txBody>
          <a:bodyPr anchor="b"/>
          <a:lstStyle>
            <a:lvl1pPr>
              <a:defRPr sz="2903" b="1"/>
            </a:lvl1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 txBox="1">
            <a:spLocks noGrp="1"/>
          </p:cNvSpPr>
          <p:nvPr>
            <p:ph idx="2"/>
          </p:nvPr>
        </p:nvSpPr>
        <p:spPr>
          <a:xfrm>
            <a:off x="839039" y="2505518"/>
            <a:ext cx="5159038" cy="368435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 txBox="1">
            <a:spLocks noGrp="1"/>
          </p:cNvSpPr>
          <p:nvPr>
            <p:ph type="body" idx="3"/>
          </p:nvPr>
        </p:nvSpPr>
        <p:spPr>
          <a:xfrm>
            <a:off x="6172803" y="1681857"/>
            <a:ext cx="5182075" cy="823648"/>
          </a:xfrm>
        </p:spPr>
        <p:txBody>
          <a:bodyPr anchor="b"/>
          <a:lstStyle>
            <a:lvl1pPr>
              <a:defRPr sz="2903" b="1"/>
            </a:lvl1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 txBox="1">
            <a:spLocks noGrp="1"/>
          </p:cNvSpPr>
          <p:nvPr>
            <p:ph idx="4"/>
          </p:nvPr>
        </p:nvSpPr>
        <p:spPr>
          <a:xfrm>
            <a:off x="6172803" y="2505518"/>
            <a:ext cx="5182075" cy="368435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8" name="Élőláb helye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Dia számának helye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134D30-54EB-4869-BC8C-286D5FB89FD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793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hu-HU"/>
            </a:lvl1pPr>
          </a:lstStyle>
          <a:p>
            <a:pPr lvl="0"/>
            <a:r>
              <a:rPr lang="hu-HU"/>
              <a:t>Mintacím szerkesztése</a:t>
            </a:r>
          </a:p>
        </p:txBody>
      </p:sp>
      <p:sp>
        <p:nvSpPr>
          <p:cNvPr id="3" name="Dátum helye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Élőláb helye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Dia számának helye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A859E4F-B731-4977-B714-46E23277207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0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3" name="Élőláb helye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Dia számának helye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99BAE4A-F979-40F9-98B1-9821EC186CD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0582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/>
          </p:nvPr>
        </p:nvSpPr>
        <p:spPr>
          <a:xfrm>
            <a:off x="839038" y="456938"/>
            <a:ext cx="3932165" cy="1601228"/>
          </a:xfrm>
        </p:spPr>
        <p:txBody>
          <a:bodyPr anchor="b"/>
          <a:lstStyle>
            <a:lvl1pPr>
              <a:defRPr lang="hu-HU" sz="3870"/>
            </a:lvl1pPr>
          </a:lstStyle>
          <a:p>
            <a:pPr lvl="0"/>
            <a:r>
              <a:rPr lang="hu-HU"/>
              <a:t>Mintacím szerkesztése</a:t>
            </a:r>
          </a:p>
        </p:txBody>
      </p:sp>
      <p:sp>
        <p:nvSpPr>
          <p:cNvPr id="3" name="Tartalom helye 2"/>
          <p:cNvSpPr txBox="1">
            <a:spLocks noGrp="1"/>
          </p:cNvSpPr>
          <p:nvPr>
            <p:ph idx="1"/>
          </p:nvPr>
        </p:nvSpPr>
        <p:spPr>
          <a:xfrm>
            <a:off x="5183999" y="986843"/>
            <a:ext cx="6170878" cy="4874714"/>
          </a:xfrm>
        </p:spPr>
        <p:txBody>
          <a:bodyPr/>
          <a:lstStyle>
            <a:lvl1pPr>
              <a:defRPr/>
            </a:lvl1pPr>
            <a:lvl2pPr>
              <a:defRPr sz="3386"/>
            </a:lvl2pPr>
            <a:lvl3pPr>
              <a:defRPr sz="2903"/>
            </a:lvl3pPr>
            <a:lvl4pPr>
              <a:defRPr sz="2419"/>
            </a:lvl4pPr>
            <a:lvl5pPr>
              <a:defRPr sz="2419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 txBox="1">
            <a:spLocks noGrp="1"/>
          </p:cNvSpPr>
          <p:nvPr>
            <p:ph type="body" idx="2"/>
          </p:nvPr>
        </p:nvSpPr>
        <p:spPr>
          <a:xfrm>
            <a:off x="839038" y="2058165"/>
            <a:ext cx="3932165" cy="3811065"/>
          </a:xfrm>
        </p:spPr>
        <p:txBody>
          <a:bodyPr/>
          <a:lstStyle>
            <a:lvl1pPr>
              <a:defRPr sz="1935"/>
            </a:lvl1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Élőláb hely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Dia számának hely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5A15D7-8A2C-46FF-8BDD-2287B9E69FD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54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/>
          </p:nvPr>
        </p:nvSpPr>
        <p:spPr>
          <a:xfrm>
            <a:off x="839038" y="456938"/>
            <a:ext cx="3932165" cy="1601228"/>
          </a:xfrm>
        </p:spPr>
        <p:txBody>
          <a:bodyPr anchor="b"/>
          <a:lstStyle>
            <a:lvl1pPr>
              <a:defRPr lang="hu-HU" sz="3870"/>
            </a:lvl1pPr>
          </a:lstStyle>
          <a:p>
            <a:pPr lvl="0"/>
            <a:r>
              <a:rPr lang="hu-HU"/>
              <a:t>Mintacím szerkesztése</a:t>
            </a:r>
          </a:p>
        </p:txBody>
      </p:sp>
      <p:sp>
        <p:nvSpPr>
          <p:cNvPr id="3" name="Kép helye 2"/>
          <p:cNvSpPr txBox="1">
            <a:spLocks noGrp="1"/>
          </p:cNvSpPr>
          <p:nvPr>
            <p:ph type="pic" idx="1"/>
          </p:nvPr>
        </p:nvSpPr>
        <p:spPr>
          <a:xfrm>
            <a:off x="5183999" y="986843"/>
            <a:ext cx="6170878" cy="4874714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hu-HU"/>
          </a:p>
        </p:txBody>
      </p:sp>
      <p:sp>
        <p:nvSpPr>
          <p:cNvPr id="4" name="Szöveg helye 3"/>
          <p:cNvSpPr txBox="1">
            <a:spLocks noGrp="1"/>
          </p:cNvSpPr>
          <p:nvPr>
            <p:ph type="body" idx="2"/>
          </p:nvPr>
        </p:nvSpPr>
        <p:spPr>
          <a:xfrm>
            <a:off x="839038" y="2058165"/>
            <a:ext cx="3932165" cy="3811065"/>
          </a:xfrm>
        </p:spPr>
        <p:txBody>
          <a:bodyPr/>
          <a:lstStyle>
            <a:lvl1pPr>
              <a:defRPr sz="1935"/>
            </a:lvl1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Élőláb hely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Dia számának hely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A98383-D34B-4425-873A-8BAB99F44B8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80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 txBox="1">
            <a:spLocks noGrp="1"/>
          </p:cNvSpPr>
          <p:nvPr>
            <p:ph type="title"/>
          </p:nvPr>
        </p:nvSpPr>
        <p:spPr>
          <a:xfrm>
            <a:off x="609560" y="273418"/>
            <a:ext cx="10971688" cy="114463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en-US"/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1"/>
          </p:nvPr>
        </p:nvSpPr>
        <p:spPr>
          <a:xfrm>
            <a:off x="609560" y="1604402"/>
            <a:ext cx="10971688" cy="397681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3"/>
          <p:cNvSpPr txBox="1">
            <a:spLocks noGrp="1"/>
          </p:cNvSpPr>
          <p:nvPr>
            <p:ph type="dt" sz="half" idx="2"/>
          </p:nvPr>
        </p:nvSpPr>
        <p:spPr>
          <a:xfrm>
            <a:off x="609561" y="6246924"/>
            <a:ext cx="2840123" cy="4723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110587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693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Élőláb helye 4"/>
          <p:cNvSpPr txBox="1">
            <a:spLocks noGrp="1"/>
          </p:cNvSpPr>
          <p:nvPr>
            <p:ph type="ftr" sz="quarter" idx="3"/>
          </p:nvPr>
        </p:nvSpPr>
        <p:spPr>
          <a:xfrm>
            <a:off x="4169407" y="6246924"/>
            <a:ext cx="3864183" cy="4723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110587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693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Dia számának helye 5"/>
          <p:cNvSpPr txBox="1">
            <a:spLocks noGrp="1"/>
          </p:cNvSpPr>
          <p:nvPr>
            <p:ph type="sldNum" sz="quarter" idx="4"/>
          </p:nvPr>
        </p:nvSpPr>
        <p:spPr>
          <a:xfrm>
            <a:off x="8741125" y="6246924"/>
            <a:ext cx="2840123" cy="47239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110587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693" b="0" i="0" u="none" strike="noStrike" kern="1200" cap="none" spc="0" baseline="0">
                <a:solidFill>
                  <a:srgbClr val="000000"/>
                </a:solidFill>
                <a:uFillTx/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C462A52E-BEB4-41BA-A55F-B64A0C94E9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9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1105875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en-US" sz="5321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iberation Sans" pitchFamily="18"/>
          <a:ea typeface="Microsoft YaHei" pitchFamily="2"/>
        </a:defRPr>
      </a:lvl1pPr>
    </p:titleStyle>
    <p:bodyStyle>
      <a:lvl1pPr marL="0" marR="0" lvl="0" indent="0" defTabSz="1105875" rtl="0" fontAlgn="auto" hangingPunct="0">
        <a:lnSpc>
          <a:spcPct val="100000"/>
        </a:lnSpc>
        <a:spcBef>
          <a:spcPts val="1711"/>
        </a:spcBef>
        <a:spcAft>
          <a:spcPts val="0"/>
        </a:spcAft>
        <a:buNone/>
        <a:tabLst/>
        <a:defRPr lang="hu-HU" sz="3870" b="0" i="0" u="none" strike="noStrike" kern="1200" cap="none" spc="0" baseline="0">
          <a:solidFill>
            <a:srgbClr val="000000"/>
          </a:solidFill>
          <a:highlight>
            <a:scrgbClr r="0" g="0" b="0">
              <a:alpha val="0"/>
            </a:scrgbClr>
          </a:highlight>
          <a:uFillTx/>
          <a:latin typeface="Liberation Sans" pitchFamily="18"/>
          <a:ea typeface="Microsoft YaHei" pitchFamily="2"/>
        </a:defRPr>
      </a:lvl1pPr>
      <a:lvl2pPr marL="829407" marR="0" lvl="1" indent="-276469" algn="l" defTabSz="1105875" rtl="0" fontAlgn="auto" hangingPunct="1">
        <a:lnSpc>
          <a:spcPct val="90000"/>
        </a:lnSpc>
        <a:spcBef>
          <a:spcPts val="605"/>
        </a:spcBef>
        <a:spcAft>
          <a:spcPts val="0"/>
        </a:spcAft>
        <a:buSzPct val="100000"/>
        <a:buFont typeface="Arial" pitchFamily="34"/>
        <a:buChar char="•"/>
        <a:tabLst/>
        <a:defRPr lang="hu-HU" sz="2903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382344" marR="0" lvl="2" indent="-276469" algn="l" defTabSz="1105875" rtl="0" fontAlgn="auto" hangingPunct="1">
        <a:lnSpc>
          <a:spcPct val="90000"/>
        </a:lnSpc>
        <a:spcBef>
          <a:spcPts val="605"/>
        </a:spcBef>
        <a:spcAft>
          <a:spcPts val="0"/>
        </a:spcAft>
        <a:buSzPct val="100000"/>
        <a:buFont typeface="Arial" pitchFamily="34"/>
        <a:buChar char="•"/>
        <a:tabLst/>
        <a:defRPr lang="hu-HU" sz="2419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935282" marR="0" lvl="3" indent="-276469" algn="l" defTabSz="1105875" rtl="0" fontAlgn="auto" hangingPunct="1">
        <a:lnSpc>
          <a:spcPct val="90000"/>
        </a:lnSpc>
        <a:spcBef>
          <a:spcPts val="605"/>
        </a:spcBef>
        <a:spcAft>
          <a:spcPts val="0"/>
        </a:spcAft>
        <a:buSzPct val="100000"/>
        <a:buFont typeface="Arial" pitchFamily="34"/>
        <a:buChar char="•"/>
        <a:tabLst/>
        <a:defRPr lang="hu-HU" sz="2177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488220" marR="0" lvl="4" indent="-276469" algn="l" defTabSz="1105875" rtl="0" fontAlgn="auto" hangingPunct="1">
        <a:lnSpc>
          <a:spcPct val="90000"/>
        </a:lnSpc>
        <a:spcBef>
          <a:spcPts val="605"/>
        </a:spcBef>
        <a:spcAft>
          <a:spcPts val="0"/>
        </a:spcAft>
        <a:buSzPct val="100000"/>
        <a:buFont typeface="Arial" pitchFamily="34"/>
        <a:buChar char="•"/>
        <a:tabLst/>
        <a:defRPr lang="hu-HU" sz="2177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3041157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6pPr>
      <a:lvl7pPr marL="3594095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7pPr>
      <a:lvl8pPr marL="4147033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8pPr>
      <a:lvl9pPr marL="4699970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1pPr>
      <a:lvl2pPr marL="552938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2pPr>
      <a:lvl3pPr marL="1105875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3pPr>
      <a:lvl4pPr marL="1658813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4pPr>
      <a:lvl5pPr marL="2211751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5pPr>
      <a:lvl6pPr marL="2764688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6pPr>
      <a:lvl7pPr marL="3317626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7pPr>
      <a:lvl8pPr marL="3870564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8pPr>
      <a:lvl9pPr marL="4423501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facebook.com/watch/?v=88232848589816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facebook.com/watch/?v=88232848589816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/>
          <p:cNvSpPr txBox="1">
            <a:spLocks/>
          </p:cNvSpPr>
          <p:nvPr/>
        </p:nvSpPr>
        <p:spPr>
          <a:xfrm>
            <a:off x="1832427" y="599848"/>
            <a:ext cx="8389257" cy="1940151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marL="0" marR="0" lvl="0" indent="0" algn="ctr" defTabSz="110587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5321" b="0" i="0" u="none" strike="noStrike" kern="120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Liberation Sans" pitchFamily="18"/>
                <a:ea typeface="Microsoft YaHei" pitchFamily="2"/>
              </a:defRPr>
            </a:lvl1pPr>
          </a:lstStyle>
          <a:p>
            <a:r>
              <a:rPr lang="hu-HU" b="1" dirty="0">
                <a:solidFill>
                  <a:schemeClr val="tx1"/>
                </a:solidFill>
              </a:rPr>
              <a:t>3. osztály </a:t>
            </a:r>
            <a:br>
              <a:rPr lang="hu-HU" dirty="0">
                <a:solidFill>
                  <a:schemeClr val="tx1"/>
                </a:solidFill>
              </a:rPr>
            </a:br>
            <a:r>
              <a:rPr lang="hu-HU" b="1" dirty="0">
                <a:solidFill>
                  <a:schemeClr val="tx1"/>
                </a:solidFill>
              </a:rPr>
              <a:t>11. foglalkozás</a:t>
            </a:r>
          </a:p>
        </p:txBody>
      </p:sp>
      <p:sp>
        <p:nvSpPr>
          <p:cNvPr id="6" name="Alcím 2"/>
          <p:cNvSpPr txBox="1">
            <a:spLocks/>
          </p:cNvSpPr>
          <p:nvPr/>
        </p:nvSpPr>
        <p:spPr>
          <a:xfrm>
            <a:off x="3635827" y="3587525"/>
            <a:ext cx="4782459" cy="868362"/>
          </a:xfrm>
          <a:prstGeom prst="rect">
            <a:avLst/>
          </a:prstGeom>
          <a:solidFill>
            <a:srgbClr val="92D050"/>
          </a:solidFill>
        </p:spPr>
        <p:txBody>
          <a:bodyPr>
            <a:normAutofit fontScale="85000" lnSpcReduction="10000"/>
          </a:bodyPr>
          <a:lstStyle>
            <a:lvl1pPr marL="0" marR="0" lvl="0" indent="0" defTabSz="1105875" rtl="0" fontAlgn="auto" hangingPunct="0">
              <a:lnSpc>
                <a:spcPct val="100000"/>
              </a:lnSpc>
              <a:spcBef>
                <a:spcPts val="1711"/>
              </a:spcBef>
              <a:spcAft>
                <a:spcPts val="0"/>
              </a:spcAft>
              <a:buNone/>
              <a:tabLst/>
              <a:defRPr lang="hu-HU" sz="3870" b="0" i="0" u="none" strike="noStrike" kern="1200" cap="none" spc="0" baseline="0">
                <a:solidFill>
                  <a:srgbClr val="000000"/>
                </a:solidFill>
                <a:highlight>
                  <a:scrgbClr r="0" g="0" b="0">
                    <a:alpha val="0"/>
                  </a:scrgbClr>
                </a:highlight>
                <a:uFillTx/>
                <a:latin typeface="Liberation Sans" pitchFamily="18"/>
                <a:ea typeface="Microsoft YaHei" pitchFamily="2"/>
              </a:defRPr>
            </a:lvl1pPr>
            <a:lvl2pPr marL="829407" marR="0" lvl="1" indent="-276469" algn="l" defTabSz="1105875" rtl="0" fontAlgn="auto" hangingPunct="1">
              <a:lnSpc>
                <a:spcPct val="90000"/>
              </a:lnSpc>
              <a:spcBef>
                <a:spcPts val="605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hu-HU" sz="2903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2pPr>
            <a:lvl3pPr marL="1382344" marR="0" lvl="2" indent="-276469" algn="l" defTabSz="1105875" rtl="0" fontAlgn="auto" hangingPunct="1">
              <a:lnSpc>
                <a:spcPct val="90000"/>
              </a:lnSpc>
              <a:spcBef>
                <a:spcPts val="605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hu-HU" sz="2419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3pPr>
            <a:lvl4pPr marL="1935282" marR="0" lvl="3" indent="-276469" algn="l" defTabSz="1105875" rtl="0" fontAlgn="auto" hangingPunct="1">
              <a:lnSpc>
                <a:spcPct val="90000"/>
              </a:lnSpc>
              <a:spcBef>
                <a:spcPts val="605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hu-HU" sz="2177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4pPr>
            <a:lvl5pPr marL="2488220" marR="0" lvl="4" indent="-276469" algn="l" defTabSz="1105875" rtl="0" fontAlgn="auto" hangingPunct="1">
              <a:lnSpc>
                <a:spcPct val="90000"/>
              </a:lnSpc>
              <a:spcBef>
                <a:spcPts val="605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hu-HU" sz="2177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5pPr>
            <a:lvl6pPr marL="3041157" indent="-276469" algn="l" defTabSz="1105875" rtl="0" eaLnBrk="1" latinLnBrk="0" hangingPunct="1">
              <a:lnSpc>
                <a:spcPct val="90000"/>
              </a:lnSpc>
              <a:spcBef>
                <a:spcPts val="605"/>
              </a:spcBef>
              <a:buFont typeface="Arial" panose="020B0604020202020204" pitchFamily="34" charset="0"/>
              <a:buChar char="•"/>
              <a:defRPr sz="21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94095" indent="-276469" algn="l" defTabSz="1105875" rtl="0" eaLnBrk="1" latinLnBrk="0" hangingPunct="1">
              <a:lnSpc>
                <a:spcPct val="90000"/>
              </a:lnSpc>
              <a:spcBef>
                <a:spcPts val="605"/>
              </a:spcBef>
              <a:buFont typeface="Arial" panose="020B0604020202020204" pitchFamily="34" charset="0"/>
              <a:buChar char="•"/>
              <a:defRPr sz="21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47033" indent="-276469" algn="l" defTabSz="1105875" rtl="0" eaLnBrk="1" latinLnBrk="0" hangingPunct="1">
              <a:lnSpc>
                <a:spcPct val="90000"/>
              </a:lnSpc>
              <a:spcBef>
                <a:spcPts val="605"/>
              </a:spcBef>
              <a:buFont typeface="Arial" panose="020B0604020202020204" pitchFamily="34" charset="0"/>
              <a:buChar char="•"/>
              <a:defRPr sz="21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99970" indent="-276469" algn="l" defTabSz="1105875" rtl="0" eaLnBrk="1" latinLnBrk="0" hangingPunct="1">
              <a:lnSpc>
                <a:spcPct val="90000"/>
              </a:lnSpc>
              <a:spcBef>
                <a:spcPts val="605"/>
              </a:spcBef>
              <a:buFont typeface="Arial" panose="020B0604020202020204" pitchFamily="34" charset="0"/>
              <a:buChar char="•"/>
              <a:defRPr sz="21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6000" dirty="0">
                <a:solidFill>
                  <a:schemeClr val="tx1"/>
                </a:solidFill>
              </a:rPr>
              <a:t>A Föld mozgásai</a:t>
            </a:r>
          </a:p>
        </p:txBody>
      </p:sp>
    </p:spTree>
    <p:extLst>
      <p:ext uri="{BB962C8B-B14F-4D97-AF65-F5344CB8AC3E}">
        <p14:creationId xmlns:p14="http://schemas.microsoft.com/office/powerpoint/2010/main" val="37510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426801"/>
              </p:ext>
            </p:extLst>
          </p:nvPr>
        </p:nvGraphicFramePr>
        <p:xfrm>
          <a:off x="159657" y="139020"/>
          <a:ext cx="12032342" cy="6272640"/>
        </p:xfrm>
        <a:graphic>
          <a:graphicData uri="http://schemas.openxmlformats.org/drawingml/2006/table">
            <a:tbl>
              <a:tblPr firstRow="1" firstCol="1" bandRow="1"/>
              <a:tblGrid>
                <a:gridCol w="3087360">
                  <a:extLst>
                    <a:ext uri="{9D8B030D-6E8A-4147-A177-3AD203B41FA5}">
                      <a16:colId xmlns:a16="http://schemas.microsoft.com/office/drawing/2014/main" val="392814675"/>
                    </a:ext>
                  </a:extLst>
                </a:gridCol>
                <a:gridCol w="330919">
                  <a:extLst>
                    <a:ext uri="{9D8B030D-6E8A-4147-A177-3AD203B41FA5}">
                      <a16:colId xmlns:a16="http://schemas.microsoft.com/office/drawing/2014/main" val="3699546025"/>
                    </a:ext>
                  </a:extLst>
                </a:gridCol>
                <a:gridCol w="535642">
                  <a:extLst>
                    <a:ext uri="{9D8B030D-6E8A-4147-A177-3AD203B41FA5}">
                      <a16:colId xmlns:a16="http://schemas.microsoft.com/office/drawing/2014/main" val="2861452398"/>
                    </a:ext>
                  </a:extLst>
                </a:gridCol>
                <a:gridCol w="3886884">
                  <a:extLst>
                    <a:ext uri="{9D8B030D-6E8A-4147-A177-3AD203B41FA5}">
                      <a16:colId xmlns:a16="http://schemas.microsoft.com/office/drawing/2014/main" val="1527004186"/>
                    </a:ext>
                  </a:extLst>
                </a:gridCol>
                <a:gridCol w="159767">
                  <a:extLst>
                    <a:ext uri="{9D8B030D-6E8A-4147-A177-3AD203B41FA5}">
                      <a16:colId xmlns:a16="http://schemas.microsoft.com/office/drawing/2014/main" val="2854129705"/>
                    </a:ext>
                  </a:extLst>
                </a:gridCol>
                <a:gridCol w="4031770">
                  <a:extLst>
                    <a:ext uri="{9D8B030D-6E8A-4147-A177-3AD203B41FA5}">
                      <a16:colId xmlns:a16="http://schemas.microsoft.com/office/drawing/2014/main" val="2594585959"/>
                    </a:ext>
                  </a:extLst>
                </a:gridCol>
              </a:tblGrid>
              <a:tr h="137127">
                <a:tc gridSpan="6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3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 Mi a következménye a Föld keringésének?   </a:t>
                      </a:r>
                      <a:endParaRPr lang="hu-H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95" marR="41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360811"/>
                  </a:ext>
                </a:extLst>
              </a:tr>
              <a:tr h="1152000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1. Az évszakok </a:t>
                      </a:r>
                      <a:endParaRPr lang="hu-H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váltakozása.</a:t>
                      </a:r>
                      <a:endParaRPr lang="hu-H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95" marR="41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u-H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95" marR="41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2. A nappalok és éjszakák váltakozása.</a:t>
                      </a:r>
                      <a:endParaRPr lang="hu-H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95" marR="41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X. Az időjárás </a:t>
                      </a:r>
                      <a:endParaRPr lang="hu-H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változása.</a:t>
                      </a:r>
                      <a:endParaRPr lang="hu-H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95" marR="41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688348"/>
                  </a:ext>
                </a:extLst>
              </a:tr>
              <a:tr h="137127">
                <a:tc gridSpan="6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3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  Hogyan következnek egymás után az évszakok?</a:t>
                      </a:r>
                      <a:endParaRPr lang="hu-H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95" marR="41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203381"/>
                  </a:ext>
                </a:extLst>
              </a:tr>
              <a:tr h="648000">
                <a:tc grid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1. tél, ősz, tavasz, nyár</a:t>
                      </a:r>
                      <a:endParaRPr lang="hu-H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95" marR="41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tél, tavasz, nyár, ősz</a:t>
                      </a:r>
                      <a:endParaRPr lang="hu-H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95" marR="41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 tavasz, nyár, tél, ősz </a:t>
                      </a:r>
                      <a:endParaRPr lang="hu-H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95" marR="41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353401"/>
                  </a:ext>
                </a:extLst>
              </a:tr>
              <a:tr h="137127">
                <a:tc gridSpan="6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3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  Hazánkban mikor a leghosszabbak a nappalok?</a:t>
                      </a:r>
                      <a:endParaRPr lang="hu-H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95" marR="41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650197"/>
                  </a:ext>
                </a:extLst>
              </a:tr>
              <a:tr h="4113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1. nyáron.</a:t>
                      </a:r>
                      <a:endParaRPr lang="hu-H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95" marR="41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2. ősszel és tavasszal</a:t>
                      </a:r>
                      <a:endParaRPr lang="hu-H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95" marR="41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X. télen</a:t>
                      </a:r>
                      <a:endParaRPr lang="hu-H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95" marR="41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874343"/>
                  </a:ext>
                </a:extLst>
              </a:tr>
              <a:tr h="137127">
                <a:tc gridSpan="6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32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  Hazánkban mikor a leghosszabbak az éjszakák?</a:t>
                      </a:r>
                      <a:endParaRPr lang="hu-H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95" marR="41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385029"/>
                  </a:ext>
                </a:extLst>
              </a:tr>
              <a:tr h="4113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1. nyáron.</a:t>
                      </a:r>
                      <a:endParaRPr lang="hu-H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95" marR="41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2. ősszel és tavasszal</a:t>
                      </a:r>
                      <a:endParaRPr lang="hu-H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95" marR="41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X. télen</a:t>
                      </a:r>
                      <a:endParaRPr lang="hu-HU" sz="3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195" marR="411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588811"/>
                  </a:ext>
                </a:extLst>
              </a:tr>
            </a:tbl>
          </a:graphicData>
        </a:graphic>
      </p:graphicFrame>
      <p:sp>
        <p:nvSpPr>
          <p:cNvPr id="6" name="Ellipszis 5"/>
          <p:cNvSpPr/>
          <p:nvPr/>
        </p:nvSpPr>
        <p:spPr>
          <a:xfrm>
            <a:off x="94343" y="769257"/>
            <a:ext cx="783771" cy="711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Ellipszis 8"/>
          <p:cNvSpPr/>
          <p:nvPr/>
        </p:nvSpPr>
        <p:spPr>
          <a:xfrm>
            <a:off x="3875314" y="2742348"/>
            <a:ext cx="718457" cy="711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319314" y="4295377"/>
            <a:ext cx="718457" cy="711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Ellipszis 10"/>
          <p:cNvSpPr/>
          <p:nvPr/>
        </p:nvSpPr>
        <p:spPr>
          <a:xfrm>
            <a:off x="8200571" y="5700460"/>
            <a:ext cx="718457" cy="711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146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7257" y="0"/>
            <a:ext cx="5109029" cy="6708039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261257" y="232229"/>
            <a:ext cx="1720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/>
              <a:t>Értékelés</a:t>
            </a:r>
          </a:p>
        </p:txBody>
      </p:sp>
    </p:spTree>
    <p:extLst>
      <p:ext uri="{BB962C8B-B14F-4D97-AF65-F5344CB8AC3E}">
        <p14:creationId xmlns:p14="http://schemas.microsoft.com/office/powerpoint/2010/main" val="1694352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344502"/>
              </p:ext>
            </p:extLst>
          </p:nvPr>
        </p:nvGraphicFramePr>
        <p:xfrm>
          <a:off x="1059544" y="2889090"/>
          <a:ext cx="9521372" cy="1002030"/>
        </p:xfrm>
        <a:graphic>
          <a:graphicData uri="http://schemas.openxmlformats.org/drawingml/2006/table">
            <a:tbl>
              <a:tblPr firstRow="1" firstCol="1" bandRow="1"/>
              <a:tblGrid>
                <a:gridCol w="9521372">
                  <a:extLst>
                    <a:ext uri="{9D8B030D-6E8A-4147-A177-3AD203B41FA5}">
                      <a16:colId xmlns:a16="http://schemas.microsoft.com/office/drawing/2014/main" val="3713352107"/>
                    </a:ext>
                  </a:extLst>
                </a:gridCol>
              </a:tblGrid>
              <a:tr h="10020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3200" u="sng" dirty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https://www.facebook.com/watch/?v=88232848589816</a:t>
                      </a:r>
                      <a:endParaRPr lang="hu-H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296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409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333829" y="130629"/>
            <a:ext cx="2148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/>
              <a:t>Csoportok: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93474"/>
              </p:ext>
            </p:extLst>
          </p:nvPr>
        </p:nvGraphicFramePr>
        <p:xfrm>
          <a:off x="1190172" y="2224863"/>
          <a:ext cx="9432000" cy="1548000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4716000">
                  <a:extLst>
                    <a:ext uri="{9D8B030D-6E8A-4147-A177-3AD203B41FA5}">
                      <a16:colId xmlns:a16="http://schemas.microsoft.com/office/drawing/2014/main" val="1460118427"/>
                    </a:ext>
                  </a:extLst>
                </a:gridCol>
                <a:gridCol w="4716000">
                  <a:extLst>
                    <a:ext uri="{9D8B030D-6E8A-4147-A177-3AD203B41FA5}">
                      <a16:colId xmlns:a16="http://schemas.microsoft.com/office/drawing/2014/main" val="1700063570"/>
                    </a:ext>
                  </a:extLst>
                </a:gridCol>
              </a:tblGrid>
              <a:tr h="77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effectLst/>
                        </a:rPr>
                        <a:t>Helyváltoztató</a:t>
                      </a:r>
                      <a:endParaRPr lang="hu-H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effectLst/>
                        </a:rPr>
                        <a:t>Helyzetváltoztató</a:t>
                      </a:r>
                      <a:endParaRPr lang="hu-H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00022483"/>
                  </a:ext>
                </a:extLst>
              </a:tr>
              <a:tr h="77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3200" b="1" dirty="0">
                          <a:effectLst/>
                        </a:rPr>
                        <a:t>keringés</a:t>
                      </a:r>
                      <a:endParaRPr lang="hu-HU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3200" b="1" dirty="0">
                          <a:effectLst/>
                        </a:rPr>
                        <a:t>forgás</a:t>
                      </a:r>
                      <a:endParaRPr lang="hu-HU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26534"/>
                  </a:ext>
                </a:extLst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4847771" y="1117600"/>
            <a:ext cx="2017486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4000" b="1" dirty="0">
                <a:solidFill>
                  <a:srgbClr val="FF0000"/>
                </a:solidFill>
              </a:rPr>
              <a:t>Mozgás</a:t>
            </a:r>
          </a:p>
        </p:txBody>
      </p:sp>
    </p:spTree>
    <p:extLst>
      <p:ext uri="{BB962C8B-B14F-4D97-AF65-F5344CB8AC3E}">
        <p14:creationId xmlns:p14="http://schemas.microsoft.com/office/powerpoint/2010/main" val="3816946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290286" y="290285"/>
            <a:ext cx="5718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/>
              <a:t>Válogatás a  mennyiségek közül</a:t>
            </a:r>
          </a:p>
        </p:txBody>
      </p:sp>
      <p:sp>
        <p:nvSpPr>
          <p:cNvPr id="6" name="Téglalap 5"/>
          <p:cNvSpPr/>
          <p:nvPr/>
        </p:nvSpPr>
        <p:spPr>
          <a:xfrm>
            <a:off x="667656" y="2419190"/>
            <a:ext cx="3918857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365 nap  és 6 óra </a:t>
            </a:r>
          </a:p>
        </p:txBody>
      </p:sp>
      <p:sp>
        <p:nvSpPr>
          <p:cNvPr id="7" name="Téglalap 6"/>
          <p:cNvSpPr/>
          <p:nvPr/>
        </p:nvSpPr>
        <p:spPr>
          <a:xfrm>
            <a:off x="667656" y="1146406"/>
            <a:ext cx="1770744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1 nap</a:t>
            </a:r>
          </a:p>
        </p:txBody>
      </p:sp>
      <p:sp>
        <p:nvSpPr>
          <p:cNvPr id="8" name="Téglalap 7"/>
          <p:cNvSpPr/>
          <p:nvPr/>
        </p:nvSpPr>
        <p:spPr>
          <a:xfrm>
            <a:off x="6923315" y="3911098"/>
            <a:ext cx="14224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1 év</a:t>
            </a:r>
          </a:p>
        </p:txBody>
      </p:sp>
      <p:sp>
        <p:nvSpPr>
          <p:cNvPr id="9" name="Téglalap 8"/>
          <p:cNvSpPr/>
          <p:nvPr/>
        </p:nvSpPr>
        <p:spPr>
          <a:xfrm>
            <a:off x="1872342" y="-1961731"/>
            <a:ext cx="1770744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1 nap</a:t>
            </a:r>
          </a:p>
        </p:txBody>
      </p:sp>
      <p:sp>
        <p:nvSpPr>
          <p:cNvPr id="10" name="Téglalap 9"/>
          <p:cNvSpPr/>
          <p:nvPr/>
        </p:nvSpPr>
        <p:spPr>
          <a:xfrm>
            <a:off x="3991431" y="1146406"/>
            <a:ext cx="2278741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   24 óra     </a:t>
            </a:r>
          </a:p>
        </p:txBody>
      </p:sp>
      <p:sp>
        <p:nvSpPr>
          <p:cNvPr id="11" name="Téglalap 10"/>
          <p:cNvSpPr/>
          <p:nvPr/>
        </p:nvSpPr>
        <p:spPr>
          <a:xfrm>
            <a:off x="2198914" y="3880659"/>
            <a:ext cx="2830287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   12 hónap</a:t>
            </a:r>
          </a:p>
        </p:txBody>
      </p:sp>
      <p:sp>
        <p:nvSpPr>
          <p:cNvPr id="13" name="Téglalap 12"/>
          <p:cNvSpPr/>
          <p:nvPr/>
        </p:nvSpPr>
        <p:spPr>
          <a:xfrm>
            <a:off x="5384801" y="2419190"/>
            <a:ext cx="2249714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 4 évszak   </a:t>
            </a:r>
          </a:p>
        </p:txBody>
      </p:sp>
      <p:sp>
        <p:nvSpPr>
          <p:cNvPr id="14" name="Téglalap 13"/>
          <p:cNvSpPr/>
          <p:nvPr/>
        </p:nvSpPr>
        <p:spPr>
          <a:xfrm>
            <a:off x="8193315" y="2486443"/>
            <a:ext cx="3679371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nappal+ éjszaka</a:t>
            </a:r>
          </a:p>
        </p:txBody>
      </p:sp>
      <p:sp>
        <p:nvSpPr>
          <p:cNvPr id="16" name="Téglalap 15"/>
          <p:cNvSpPr/>
          <p:nvPr/>
        </p:nvSpPr>
        <p:spPr>
          <a:xfrm>
            <a:off x="9071431" y="1146406"/>
            <a:ext cx="1625597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52 hét </a:t>
            </a:r>
          </a:p>
        </p:txBody>
      </p:sp>
      <p:sp>
        <p:nvSpPr>
          <p:cNvPr id="12" name="Téglalap 11"/>
          <p:cNvSpPr/>
          <p:nvPr/>
        </p:nvSpPr>
        <p:spPr>
          <a:xfrm>
            <a:off x="667656" y="2486443"/>
            <a:ext cx="3918857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365 nap  és 6 óra </a:t>
            </a:r>
          </a:p>
        </p:txBody>
      </p:sp>
      <p:sp>
        <p:nvSpPr>
          <p:cNvPr id="15" name="Téglalap 14"/>
          <p:cNvSpPr/>
          <p:nvPr/>
        </p:nvSpPr>
        <p:spPr>
          <a:xfrm>
            <a:off x="667656" y="1213659"/>
            <a:ext cx="1770744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1 nap</a:t>
            </a:r>
          </a:p>
        </p:txBody>
      </p:sp>
      <p:sp>
        <p:nvSpPr>
          <p:cNvPr id="17" name="Téglalap 16"/>
          <p:cNvSpPr/>
          <p:nvPr/>
        </p:nvSpPr>
        <p:spPr>
          <a:xfrm>
            <a:off x="3991431" y="1213659"/>
            <a:ext cx="2278741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   24 óra     </a:t>
            </a:r>
          </a:p>
        </p:txBody>
      </p:sp>
      <p:sp>
        <p:nvSpPr>
          <p:cNvPr id="18" name="Téglalap 17"/>
          <p:cNvSpPr/>
          <p:nvPr/>
        </p:nvSpPr>
        <p:spPr>
          <a:xfrm>
            <a:off x="5384801" y="2486443"/>
            <a:ext cx="2249714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 4 évszak   </a:t>
            </a:r>
          </a:p>
        </p:txBody>
      </p:sp>
      <p:sp>
        <p:nvSpPr>
          <p:cNvPr id="19" name="Téglalap 18"/>
          <p:cNvSpPr/>
          <p:nvPr/>
        </p:nvSpPr>
        <p:spPr>
          <a:xfrm>
            <a:off x="9071431" y="1213659"/>
            <a:ext cx="1625597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52 hét </a:t>
            </a:r>
          </a:p>
        </p:txBody>
      </p:sp>
    </p:spTree>
    <p:extLst>
      <p:ext uri="{BB962C8B-B14F-4D97-AF65-F5344CB8AC3E}">
        <p14:creationId xmlns:p14="http://schemas.microsoft.com/office/powerpoint/2010/main" val="336045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333829" y="130629"/>
            <a:ext cx="2148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/>
              <a:t>Csoportok: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50056"/>
              </p:ext>
            </p:extLst>
          </p:nvPr>
        </p:nvGraphicFramePr>
        <p:xfrm>
          <a:off x="1135237" y="1453943"/>
          <a:ext cx="9432000" cy="1548000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4716000">
                  <a:extLst>
                    <a:ext uri="{9D8B030D-6E8A-4147-A177-3AD203B41FA5}">
                      <a16:colId xmlns:a16="http://schemas.microsoft.com/office/drawing/2014/main" val="1460118427"/>
                    </a:ext>
                  </a:extLst>
                </a:gridCol>
                <a:gridCol w="4716000">
                  <a:extLst>
                    <a:ext uri="{9D8B030D-6E8A-4147-A177-3AD203B41FA5}">
                      <a16:colId xmlns:a16="http://schemas.microsoft.com/office/drawing/2014/main" val="1700063570"/>
                    </a:ext>
                  </a:extLst>
                </a:gridCol>
              </a:tblGrid>
              <a:tr h="77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effectLst/>
                        </a:rPr>
                        <a:t>Helyváltoztató</a:t>
                      </a:r>
                      <a:endParaRPr lang="hu-H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effectLst/>
                        </a:rPr>
                        <a:t>Helyzetváltoztató</a:t>
                      </a:r>
                      <a:endParaRPr lang="hu-H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00022483"/>
                  </a:ext>
                </a:extLst>
              </a:tr>
              <a:tr h="77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3200" b="1" dirty="0">
                          <a:effectLst/>
                        </a:rPr>
                        <a:t>keringés</a:t>
                      </a:r>
                      <a:endParaRPr lang="hu-HU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3200" b="1" dirty="0">
                          <a:effectLst/>
                        </a:rPr>
                        <a:t>forgás</a:t>
                      </a:r>
                      <a:endParaRPr lang="hu-HU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626534"/>
                  </a:ext>
                </a:extLst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4626098" y="392239"/>
            <a:ext cx="2017486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4000" b="1" dirty="0">
                <a:solidFill>
                  <a:srgbClr val="FF0000"/>
                </a:solidFill>
              </a:rPr>
              <a:t>Mozgás</a:t>
            </a:r>
          </a:p>
        </p:txBody>
      </p:sp>
      <p:sp>
        <p:nvSpPr>
          <p:cNvPr id="6" name="Téglalap 5"/>
          <p:cNvSpPr/>
          <p:nvPr/>
        </p:nvSpPr>
        <p:spPr>
          <a:xfrm>
            <a:off x="2704935" y="3032595"/>
            <a:ext cx="1422400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1 év</a:t>
            </a:r>
          </a:p>
        </p:txBody>
      </p:sp>
      <p:sp>
        <p:nvSpPr>
          <p:cNvPr id="7" name="Téglalap 6"/>
          <p:cNvSpPr/>
          <p:nvPr/>
        </p:nvSpPr>
        <p:spPr>
          <a:xfrm>
            <a:off x="2704936" y="4426552"/>
            <a:ext cx="2024082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12 hónap</a:t>
            </a:r>
          </a:p>
        </p:txBody>
      </p:sp>
      <p:sp>
        <p:nvSpPr>
          <p:cNvPr id="8" name="Téglalap 7"/>
          <p:cNvSpPr/>
          <p:nvPr/>
        </p:nvSpPr>
        <p:spPr>
          <a:xfrm>
            <a:off x="7524999" y="4497195"/>
            <a:ext cx="3189183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nappal+ éjszaka</a:t>
            </a:r>
          </a:p>
        </p:txBody>
      </p:sp>
      <p:sp>
        <p:nvSpPr>
          <p:cNvPr id="9" name="Téglalap 8"/>
          <p:cNvSpPr/>
          <p:nvPr/>
        </p:nvSpPr>
        <p:spPr>
          <a:xfrm>
            <a:off x="2712851" y="5851161"/>
            <a:ext cx="3484749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365 nap  és 6 óra </a:t>
            </a:r>
          </a:p>
        </p:txBody>
      </p:sp>
      <p:sp>
        <p:nvSpPr>
          <p:cNvPr id="10" name="Téglalap 9"/>
          <p:cNvSpPr/>
          <p:nvPr/>
        </p:nvSpPr>
        <p:spPr>
          <a:xfrm>
            <a:off x="7548746" y="3066574"/>
            <a:ext cx="1770744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1 nap</a:t>
            </a:r>
          </a:p>
        </p:txBody>
      </p:sp>
      <p:sp>
        <p:nvSpPr>
          <p:cNvPr id="11" name="Téglalap 10"/>
          <p:cNvSpPr/>
          <p:nvPr/>
        </p:nvSpPr>
        <p:spPr>
          <a:xfrm>
            <a:off x="7513127" y="3777536"/>
            <a:ext cx="1806364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24 óra     </a:t>
            </a:r>
          </a:p>
        </p:txBody>
      </p:sp>
      <p:sp>
        <p:nvSpPr>
          <p:cNvPr id="12" name="Téglalap 11"/>
          <p:cNvSpPr/>
          <p:nvPr/>
        </p:nvSpPr>
        <p:spPr>
          <a:xfrm>
            <a:off x="2704935" y="5143526"/>
            <a:ext cx="2024083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 4 évszak   </a:t>
            </a:r>
          </a:p>
        </p:txBody>
      </p:sp>
      <p:sp>
        <p:nvSpPr>
          <p:cNvPr id="13" name="Téglalap 12"/>
          <p:cNvSpPr/>
          <p:nvPr/>
        </p:nvSpPr>
        <p:spPr>
          <a:xfrm>
            <a:off x="2712851" y="3709578"/>
            <a:ext cx="1625597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600" dirty="0"/>
              <a:t>52 hét </a:t>
            </a:r>
          </a:p>
        </p:txBody>
      </p:sp>
    </p:spTree>
    <p:extLst>
      <p:ext uri="{BB962C8B-B14F-4D97-AF65-F5344CB8AC3E}">
        <p14:creationId xmlns:p14="http://schemas.microsoft.com/office/powerpoint/2010/main" val="3854553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344502"/>
              </p:ext>
            </p:extLst>
          </p:nvPr>
        </p:nvGraphicFramePr>
        <p:xfrm>
          <a:off x="1059544" y="2889090"/>
          <a:ext cx="9521372" cy="1002030"/>
        </p:xfrm>
        <a:graphic>
          <a:graphicData uri="http://schemas.openxmlformats.org/drawingml/2006/table">
            <a:tbl>
              <a:tblPr firstRow="1" firstCol="1" bandRow="1"/>
              <a:tblGrid>
                <a:gridCol w="9521372">
                  <a:extLst>
                    <a:ext uri="{9D8B030D-6E8A-4147-A177-3AD203B41FA5}">
                      <a16:colId xmlns:a16="http://schemas.microsoft.com/office/drawing/2014/main" val="3713352107"/>
                    </a:ext>
                  </a:extLst>
                </a:gridCol>
              </a:tblGrid>
              <a:tr h="100203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3200" u="sng" dirty="0">
                          <a:solidFill>
                            <a:srgbClr val="0563C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/>
                        </a:rPr>
                        <a:t>https://www.facebook.com/watch/?v=88232848589816</a:t>
                      </a:r>
                      <a:endParaRPr lang="hu-H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296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6934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7380" y="574981"/>
            <a:ext cx="9470333" cy="5238910"/>
          </a:xfrm>
          <a:prstGeom prst="rect">
            <a:avLst/>
          </a:prstGeom>
        </p:spPr>
      </p:pic>
      <p:sp>
        <p:nvSpPr>
          <p:cNvPr id="3" name="Ív 2"/>
          <p:cNvSpPr/>
          <p:nvPr/>
        </p:nvSpPr>
        <p:spPr>
          <a:xfrm rot="1125215">
            <a:off x="7358632" y="2010767"/>
            <a:ext cx="1340945" cy="3153693"/>
          </a:xfrm>
          <a:prstGeom prst="arc">
            <a:avLst>
              <a:gd name="adj1" fmla="val 16200000"/>
              <a:gd name="adj2" fmla="val 21298556"/>
            </a:avLst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5" name="Egyenes összekötő nyíllal 4"/>
          <p:cNvCxnSpPr/>
          <p:nvPr/>
        </p:nvCxnSpPr>
        <p:spPr>
          <a:xfrm flipV="1">
            <a:off x="3360055" y="2757959"/>
            <a:ext cx="3207657" cy="8549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gyenes összekötő nyíllal 7"/>
          <p:cNvCxnSpPr/>
          <p:nvPr/>
        </p:nvCxnSpPr>
        <p:spPr>
          <a:xfrm>
            <a:off x="3360055" y="3179922"/>
            <a:ext cx="3207657" cy="14514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gyenes összekötő nyíllal 8"/>
          <p:cNvCxnSpPr/>
          <p:nvPr/>
        </p:nvCxnSpPr>
        <p:spPr>
          <a:xfrm>
            <a:off x="3360056" y="3587614"/>
            <a:ext cx="3207657" cy="14515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gyenes összekötő nyíllal 9"/>
          <p:cNvCxnSpPr/>
          <p:nvPr/>
        </p:nvCxnSpPr>
        <p:spPr>
          <a:xfrm>
            <a:off x="3360055" y="2366072"/>
            <a:ext cx="3207657" cy="0"/>
          </a:xfrm>
          <a:prstGeom prst="straightConnector1">
            <a:avLst/>
          </a:prstGeom>
          <a:ln w="28575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597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275772" y="377371"/>
            <a:ext cx="11713028" cy="60016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hu-HU" sz="3200" dirty="0"/>
              <a:t>FÖLD TOTO</a:t>
            </a:r>
          </a:p>
          <a:p>
            <a:r>
              <a:rPr lang="hu-HU" sz="3200" b="1" dirty="0"/>
              <a:t>1. </a:t>
            </a:r>
            <a:r>
              <a:rPr lang="hu-HU" sz="3200" b="1" dirty="0" err="1"/>
              <a:t>Milyek</a:t>
            </a:r>
            <a:r>
              <a:rPr lang="hu-HU" sz="3200" b="1" dirty="0"/>
              <a:t> helyzetváltoztató mozgást végez a Föld?</a:t>
            </a:r>
          </a:p>
          <a:p>
            <a:pPr>
              <a:lnSpc>
                <a:spcPct val="150000"/>
              </a:lnSpc>
            </a:pPr>
            <a:r>
              <a:rPr lang="hu-HU" sz="3200" dirty="0"/>
              <a:t>1.  keringés		2. pörgés		    X.  forgás</a:t>
            </a:r>
          </a:p>
          <a:p>
            <a:endParaRPr lang="hu-HU" sz="3200" dirty="0"/>
          </a:p>
          <a:p>
            <a:r>
              <a:rPr lang="hu-HU" sz="3200" b="1" dirty="0"/>
              <a:t>2.  Mennyi idő alatt fordul meg egyszer a Föld a tengelye körül? </a:t>
            </a:r>
          </a:p>
          <a:p>
            <a:pPr>
              <a:lnSpc>
                <a:spcPct val="150000"/>
              </a:lnSpc>
            </a:pPr>
            <a:r>
              <a:rPr lang="hu-HU" sz="3200" dirty="0"/>
              <a:t>1. 12 óra alatt     	2. egy nap		X. egy év</a:t>
            </a:r>
          </a:p>
          <a:p>
            <a:endParaRPr lang="hu-HU" sz="3200" dirty="0"/>
          </a:p>
          <a:p>
            <a:r>
              <a:rPr lang="hu-HU" sz="3200" b="1" dirty="0"/>
              <a:t>3. Mi a következménye a Föld forgásának?</a:t>
            </a:r>
          </a:p>
          <a:p>
            <a:pPr>
              <a:lnSpc>
                <a:spcPct val="150000"/>
              </a:lnSpc>
            </a:pPr>
            <a:r>
              <a:rPr lang="hu-HU" sz="3200" dirty="0"/>
              <a:t>1. Az évszakok  váltakozása.	    2. A nappalok és éjszakák váltakozása.					X. Az időjárás változása.</a:t>
            </a:r>
          </a:p>
        </p:txBody>
      </p:sp>
      <p:sp>
        <p:nvSpPr>
          <p:cNvPr id="4" name="Ellipszis 3"/>
          <p:cNvSpPr/>
          <p:nvPr/>
        </p:nvSpPr>
        <p:spPr>
          <a:xfrm>
            <a:off x="6814457" y="1451429"/>
            <a:ext cx="783771" cy="711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Ellipszis 6"/>
          <p:cNvSpPr/>
          <p:nvPr/>
        </p:nvSpPr>
        <p:spPr>
          <a:xfrm flipH="1">
            <a:off x="3606800" y="3164115"/>
            <a:ext cx="783772" cy="711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Ellipszis 7"/>
          <p:cNvSpPr/>
          <p:nvPr/>
        </p:nvSpPr>
        <p:spPr>
          <a:xfrm flipH="1">
            <a:off x="4942114" y="4862287"/>
            <a:ext cx="783772" cy="711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249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ábláza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499509"/>
              </p:ext>
            </p:extLst>
          </p:nvPr>
        </p:nvGraphicFramePr>
        <p:xfrm>
          <a:off x="304799" y="669758"/>
          <a:ext cx="11596916" cy="4701286"/>
        </p:xfrm>
        <a:graphic>
          <a:graphicData uri="http://schemas.openxmlformats.org/drawingml/2006/table">
            <a:tbl>
              <a:tblPr firstRow="1" firstCol="1" bandRow="1"/>
              <a:tblGrid>
                <a:gridCol w="3592482">
                  <a:extLst>
                    <a:ext uri="{9D8B030D-6E8A-4147-A177-3AD203B41FA5}">
                      <a16:colId xmlns:a16="http://schemas.microsoft.com/office/drawing/2014/main" val="2930239168"/>
                    </a:ext>
                  </a:extLst>
                </a:gridCol>
                <a:gridCol w="541433">
                  <a:extLst>
                    <a:ext uri="{9D8B030D-6E8A-4147-A177-3AD203B41FA5}">
                      <a16:colId xmlns:a16="http://schemas.microsoft.com/office/drawing/2014/main" val="1719179397"/>
                    </a:ext>
                  </a:extLst>
                </a:gridCol>
                <a:gridCol w="4170500">
                  <a:extLst>
                    <a:ext uri="{9D8B030D-6E8A-4147-A177-3AD203B41FA5}">
                      <a16:colId xmlns:a16="http://schemas.microsoft.com/office/drawing/2014/main" val="1767608041"/>
                    </a:ext>
                  </a:extLst>
                </a:gridCol>
                <a:gridCol w="281814">
                  <a:extLst>
                    <a:ext uri="{9D8B030D-6E8A-4147-A177-3AD203B41FA5}">
                      <a16:colId xmlns:a16="http://schemas.microsoft.com/office/drawing/2014/main" val="4134439209"/>
                    </a:ext>
                  </a:extLst>
                </a:gridCol>
                <a:gridCol w="3010687">
                  <a:extLst>
                    <a:ext uri="{9D8B030D-6E8A-4147-A177-3AD203B41FA5}">
                      <a16:colId xmlns:a16="http://schemas.microsoft.com/office/drawing/2014/main" val="759003353"/>
                    </a:ext>
                  </a:extLst>
                </a:gridCol>
              </a:tblGrid>
              <a:tr h="0"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Milyen napszak van a Földnek azon a részén, amit nem világít meg a Nap?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05760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nappal</a:t>
                      </a:r>
                      <a:endParaRPr lang="hu-H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 délután</a:t>
                      </a:r>
                      <a:endParaRPr lang="hu-H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  éjszaka</a:t>
                      </a:r>
                      <a:endParaRPr lang="hu-H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724992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Milyen helyváltoztató mozgást végez a Föld?</a:t>
                      </a:r>
                      <a:endParaRPr lang="hu-H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139737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keringés	</a:t>
                      </a:r>
                      <a:endParaRPr lang="hu-H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  pörgés	</a:t>
                      </a:r>
                      <a:endParaRPr lang="hu-H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   forgás</a:t>
                      </a:r>
                      <a:endParaRPr lang="hu-H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464434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  Mennyi idő alatt kerüli meg a Föld a Napot?</a:t>
                      </a:r>
                      <a:endParaRPr lang="hu-H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0440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24 óra</a:t>
                      </a:r>
                      <a:endParaRPr lang="hu-H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  365 nap</a:t>
                      </a:r>
                      <a:r>
                        <a:rPr lang="hu-HU" sz="3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6 óra</a:t>
                      </a:r>
                      <a:endParaRPr lang="hu-H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u-H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3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X.   6 hónap</a:t>
                      </a:r>
                      <a:endParaRPr lang="hu-H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541865"/>
                  </a:ext>
                </a:extLst>
              </a:tr>
            </a:tbl>
          </a:graphicData>
        </a:graphic>
      </p:graphicFrame>
      <p:sp>
        <p:nvSpPr>
          <p:cNvPr id="4" name="Ellipszis 3"/>
          <p:cNvSpPr/>
          <p:nvPr/>
        </p:nvSpPr>
        <p:spPr>
          <a:xfrm>
            <a:off x="8686800" y="1727200"/>
            <a:ext cx="783771" cy="711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Ellipszis 4"/>
          <p:cNvSpPr/>
          <p:nvPr/>
        </p:nvSpPr>
        <p:spPr>
          <a:xfrm>
            <a:off x="0" y="3236686"/>
            <a:ext cx="783771" cy="711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Ellipszis 5"/>
          <p:cNvSpPr/>
          <p:nvPr/>
        </p:nvSpPr>
        <p:spPr>
          <a:xfrm>
            <a:off x="3628571" y="4659844"/>
            <a:ext cx="783771" cy="711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720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1605</TotalTime>
  <Words>419</Words>
  <Application>Microsoft Office PowerPoint</Application>
  <PresentationFormat>Szélesvásznú</PresentationFormat>
  <Paragraphs>90</Paragraphs>
  <Slides>11</Slides>
  <Notes>11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11</vt:i4>
      </vt:variant>
    </vt:vector>
  </HeadingPairs>
  <TitlesOfParts>
    <vt:vector size="17" baseType="lpstr">
      <vt:lpstr>Arial</vt:lpstr>
      <vt:lpstr>Calibri</vt:lpstr>
      <vt:lpstr>Liberation Sans</vt:lpstr>
      <vt:lpstr>Liberation Serif</vt:lpstr>
      <vt:lpstr>Times New Roman</vt:lpstr>
      <vt:lpstr>Default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Mária Szalay</dc:creator>
  <cp:lastModifiedBy>Revák Gyuláné</cp:lastModifiedBy>
  <cp:revision>116</cp:revision>
  <dcterms:created xsi:type="dcterms:W3CDTF">2024-10-22T09:16:44Z</dcterms:created>
  <dcterms:modified xsi:type="dcterms:W3CDTF">2024-11-18T15:44:22Z</dcterms:modified>
</cp:coreProperties>
</file>