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Világos stílus 3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A850D-4808-464F-861F-8A952191D821}" type="datetimeFigureOut">
              <a:rPr lang="hu-HU" smtClean="0"/>
              <a:t>2024. 10. 28.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8C2DD-D79D-482E-8CED-8F51EAF8BF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1856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8C2DD-D79D-482E-8CED-8F51EAF8BF7B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6122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8C2DD-D79D-482E-8CED-8F51EAF8BF7B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266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2024. 10. 28.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630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2024. 10. 28.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1024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2024. 10. 28.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480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2024. 10. 28.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161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2024. 10. 28.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284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2024. 10. 28.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193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2024. 10. 28.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9165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2024. 10. 28.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6087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2024. 10. 28.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0321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2024. 10. 28.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413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2024. 10. 28.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9669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E1A58-6021-4CDB-93C2-D06325C1203A}" type="datetimeFigureOut">
              <a:rPr lang="hu-HU" smtClean="0"/>
              <a:t>2024. 10. 28.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920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bg1"/>
                </a:solidFill>
              </a:rPr>
              <a:t>3. osztály </a:t>
            </a:r>
            <a:br>
              <a:rPr lang="hu-HU" dirty="0">
                <a:solidFill>
                  <a:schemeClr val="bg1"/>
                </a:solidFill>
              </a:rPr>
            </a:br>
            <a:r>
              <a:rPr lang="hu-HU" b="1" dirty="0">
                <a:solidFill>
                  <a:schemeClr val="bg1"/>
                </a:solidFill>
              </a:rPr>
              <a:t>7. foglalkozás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8858" y="4168095"/>
            <a:ext cx="9144000" cy="1655762"/>
          </a:xfrm>
        </p:spPr>
        <p:txBody>
          <a:bodyPr>
            <a:normAutofit fontScale="92500" lnSpcReduction="10000"/>
          </a:bodyPr>
          <a:lstStyle/>
          <a:p>
            <a:endParaRPr lang="hu-HU" sz="6000" dirty="0">
              <a:solidFill>
                <a:schemeClr val="bg1"/>
              </a:solidFill>
            </a:endParaRPr>
          </a:p>
          <a:p>
            <a:r>
              <a:rPr lang="hu-HU" sz="6000" dirty="0">
                <a:solidFill>
                  <a:srgbClr val="FFFF00"/>
                </a:solidFill>
              </a:rPr>
              <a:t>A levegő</a:t>
            </a:r>
          </a:p>
        </p:txBody>
      </p:sp>
    </p:spTree>
    <p:extLst>
      <p:ext uri="{BB962C8B-B14F-4D97-AF65-F5344CB8AC3E}">
        <p14:creationId xmlns:p14="http://schemas.microsoft.com/office/powerpoint/2010/main" val="2658617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1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33829" y="159657"/>
            <a:ext cx="1936236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sz="2400" dirty="0"/>
              <a:t>Ráhangolódás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592594" y="667836"/>
            <a:ext cx="10644324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hu-HU" sz="2800" dirty="0"/>
              <a:t>Csoportalakítás – 4-4 színes lapocska a teremben valahol elhelyezve  </a:t>
            </a:r>
          </a:p>
        </p:txBody>
      </p:sp>
      <p:sp>
        <p:nvSpPr>
          <p:cNvPr id="6" name="Téglalap 5"/>
          <p:cNvSpPr/>
          <p:nvPr/>
        </p:nvSpPr>
        <p:spPr>
          <a:xfrm>
            <a:off x="747144" y="1922363"/>
            <a:ext cx="7395807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hu-HU" dirty="0"/>
              <a:t>– </a:t>
            </a:r>
            <a:r>
              <a:rPr lang="hu-HU" sz="2400" dirty="0"/>
              <a:t>az azonos színt választottak egy – egy csoportot alkotnak</a:t>
            </a:r>
          </a:p>
        </p:txBody>
      </p:sp>
      <p:sp>
        <p:nvSpPr>
          <p:cNvPr id="7" name="Téglalap 6"/>
          <p:cNvSpPr/>
          <p:nvPr/>
        </p:nvSpPr>
        <p:spPr>
          <a:xfrm>
            <a:off x="747144" y="1387259"/>
            <a:ext cx="3310715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lvl="0"/>
            <a:r>
              <a:rPr lang="hu-HU" sz="2400" dirty="0">
                <a:solidFill>
                  <a:prstClr val="black"/>
                </a:solidFill>
              </a:rPr>
              <a:t>– mindenki választ egyet 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732629" y="3457028"/>
            <a:ext cx="2989944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Futkosós játék </a:t>
            </a:r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9100">
            <a:off x="9217751" y="1258291"/>
            <a:ext cx="2610214" cy="1181265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747144" y="4282454"/>
            <a:ext cx="562044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Mi a helyes válasz a megtalált kérdésekre?</a:t>
            </a:r>
          </a:p>
        </p:txBody>
      </p:sp>
    </p:spTree>
    <p:extLst>
      <p:ext uri="{BB962C8B-B14F-4D97-AF65-F5344CB8AC3E}">
        <p14:creationId xmlns:p14="http://schemas.microsoft.com/office/powerpoint/2010/main" val="375086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903" y="0"/>
            <a:ext cx="11868925" cy="2273079"/>
          </a:xfrm>
          <a:prstGeom prst="rect">
            <a:avLst/>
          </a:prstGeom>
        </p:spPr>
      </p:pic>
      <p:sp>
        <p:nvSpPr>
          <p:cNvPr id="8" name="Téglalap 7"/>
          <p:cNvSpPr/>
          <p:nvPr/>
        </p:nvSpPr>
        <p:spPr>
          <a:xfrm>
            <a:off x="694157" y="515648"/>
            <a:ext cx="5715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Milyen halmazállapota lehet a víznek?</a:t>
            </a:r>
            <a:endParaRPr lang="hu-HU" sz="2800" dirty="0">
              <a:solidFill>
                <a:srgbClr val="FF0000"/>
              </a:solidFill>
            </a:endParaRPr>
          </a:p>
        </p:txBody>
      </p:sp>
      <p:sp>
        <p:nvSpPr>
          <p:cNvPr id="9" name="Ellipszis 8"/>
          <p:cNvSpPr/>
          <p:nvPr/>
        </p:nvSpPr>
        <p:spPr>
          <a:xfrm>
            <a:off x="5457372" y="1038868"/>
            <a:ext cx="703138" cy="5156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3" name="Kép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902" y="2796299"/>
            <a:ext cx="11868925" cy="2012686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694157" y="2934719"/>
            <a:ext cx="77845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Melyik állítás hamis a víz és az állatok kapcsolatára?</a:t>
            </a:r>
          </a:p>
        </p:txBody>
      </p:sp>
      <p:sp>
        <p:nvSpPr>
          <p:cNvPr id="11" name="Ellipszis 10"/>
          <p:cNvSpPr/>
          <p:nvPr/>
        </p:nvSpPr>
        <p:spPr>
          <a:xfrm>
            <a:off x="5654441" y="4092473"/>
            <a:ext cx="754742" cy="5156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237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18" y="3415705"/>
            <a:ext cx="12067821" cy="3203845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711200" y="3415705"/>
            <a:ext cx="61654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Melyik állítás hamis a levegő oxigénjére?</a:t>
            </a:r>
          </a:p>
        </p:txBody>
      </p:sp>
      <p:sp>
        <p:nvSpPr>
          <p:cNvPr id="7" name="Ellipszis 6"/>
          <p:cNvSpPr/>
          <p:nvPr/>
        </p:nvSpPr>
        <p:spPr>
          <a:xfrm>
            <a:off x="-3896" y="4632966"/>
            <a:ext cx="703138" cy="5156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18" y="124712"/>
            <a:ext cx="12067821" cy="3058595"/>
          </a:xfrm>
          <a:prstGeom prst="rect">
            <a:avLst/>
          </a:prstGeom>
        </p:spPr>
      </p:pic>
      <p:sp>
        <p:nvSpPr>
          <p:cNvPr id="6" name="Ellipszis 5"/>
          <p:cNvSpPr/>
          <p:nvPr/>
        </p:nvSpPr>
        <p:spPr>
          <a:xfrm>
            <a:off x="-12428" y="873766"/>
            <a:ext cx="703138" cy="5156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711200" y="250694"/>
            <a:ext cx="7560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Melyik a víz körforgásának helyes sorrendje?</a:t>
            </a:r>
          </a:p>
        </p:txBody>
      </p:sp>
    </p:spTree>
    <p:extLst>
      <p:ext uri="{BB962C8B-B14F-4D97-AF65-F5344CB8AC3E}">
        <p14:creationId xmlns:p14="http://schemas.microsoft.com/office/powerpoint/2010/main" val="3649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6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Kép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8512"/>
            <a:ext cx="11988635" cy="4704401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2583543" y="1378852"/>
            <a:ext cx="881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négy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8360229" y="1378852"/>
            <a:ext cx="662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ősz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10464800" y="1378852"/>
            <a:ext cx="542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tél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653143" y="2046511"/>
            <a:ext cx="1079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tavasz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3251200" y="2046511"/>
            <a:ext cx="8226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nyár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9274628" y="2046511"/>
            <a:ext cx="1101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három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5593830" y="2540702"/>
            <a:ext cx="1577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december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916373" y="3108772"/>
            <a:ext cx="1936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leghosszabb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5434173" y="3135261"/>
            <a:ext cx="2243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legrövidebb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916373" y="3807465"/>
            <a:ext cx="1246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nappal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4652944" y="4340121"/>
            <a:ext cx="1101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őszi 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9634284" y="3782678"/>
            <a:ext cx="1372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tavaszi</a:t>
            </a:r>
          </a:p>
        </p:txBody>
      </p:sp>
    </p:spTree>
    <p:extLst>
      <p:ext uri="{BB962C8B-B14F-4D97-AF65-F5344CB8AC3E}">
        <p14:creationId xmlns:p14="http://schemas.microsoft.com/office/powerpoint/2010/main" val="201111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332833"/>
              </p:ext>
            </p:extLst>
          </p:nvPr>
        </p:nvGraphicFramePr>
        <p:xfrm>
          <a:off x="462007" y="145143"/>
          <a:ext cx="8516481" cy="569467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63658193"/>
                    </a:ext>
                  </a:extLst>
                </a:gridCol>
                <a:gridCol w="874253">
                  <a:extLst>
                    <a:ext uri="{9D8B030D-6E8A-4147-A177-3AD203B41FA5}">
                      <a16:colId xmlns:a16="http://schemas.microsoft.com/office/drawing/2014/main" val="1953035348"/>
                    </a:ext>
                  </a:extLst>
                </a:gridCol>
                <a:gridCol w="1049104">
                  <a:extLst>
                    <a:ext uri="{9D8B030D-6E8A-4147-A177-3AD203B41FA5}">
                      <a16:colId xmlns:a16="http://schemas.microsoft.com/office/drawing/2014/main" val="3537482024"/>
                    </a:ext>
                  </a:extLst>
                </a:gridCol>
                <a:gridCol w="547107">
                  <a:extLst>
                    <a:ext uri="{9D8B030D-6E8A-4147-A177-3AD203B41FA5}">
                      <a16:colId xmlns:a16="http://schemas.microsoft.com/office/drawing/2014/main" val="3868214888"/>
                    </a:ext>
                  </a:extLst>
                </a:gridCol>
                <a:gridCol w="1049104">
                  <a:extLst>
                    <a:ext uri="{9D8B030D-6E8A-4147-A177-3AD203B41FA5}">
                      <a16:colId xmlns:a16="http://schemas.microsoft.com/office/drawing/2014/main" val="476691822"/>
                    </a:ext>
                  </a:extLst>
                </a:gridCol>
                <a:gridCol w="547107">
                  <a:extLst>
                    <a:ext uri="{9D8B030D-6E8A-4147-A177-3AD203B41FA5}">
                      <a16:colId xmlns:a16="http://schemas.microsoft.com/office/drawing/2014/main" val="3244963416"/>
                    </a:ext>
                  </a:extLst>
                </a:gridCol>
                <a:gridCol w="1049104">
                  <a:extLst>
                    <a:ext uri="{9D8B030D-6E8A-4147-A177-3AD203B41FA5}">
                      <a16:colId xmlns:a16="http://schemas.microsoft.com/office/drawing/2014/main" val="1994583057"/>
                    </a:ext>
                  </a:extLst>
                </a:gridCol>
                <a:gridCol w="547107">
                  <a:extLst>
                    <a:ext uri="{9D8B030D-6E8A-4147-A177-3AD203B41FA5}">
                      <a16:colId xmlns:a16="http://schemas.microsoft.com/office/drawing/2014/main" val="1122662977"/>
                    </a:ext>
                  </a:extLst>
                </a:gridCol>
                <a:gridCol w="1049104">
                  <a:extLst>
                    <a:ext uri="{9D8B030D-6E8A-4147-A177-3AD203B41FA5}">
                      <a16:colId xmlns:a16="http://schemas.microsoft.com/office/drawing/2014/main" val="584581804"/>
                    </a:ext>
                  </a:extLst>
                </a:gridCol>
                <a:gridCol w="547107">
                  <a:extLst>
                    <a:ext uri="{9D8B030D-6E8A-4147-A177-3AD203B41FA5}">
                      <a16:colId xmlns:a16="http://schemas.microsoft.com/office/drawing/2014/main" val="4080841800"/>
                    </a:ext>
                  </a:extLst>
                </a:gridCol>
                <a:gridCol w="1049104">
                  <a:extLst>
                    <a:ext uri="{9D8B030D-6E8A-4147-A177-3AD203B41FA5}">
                      <a16:colId xmlns:a16="http://schemas.microsoft.com/office/drawing/2014/main" val="4286552005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endParaRPr lang="hu-HU" b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b="0" dirty="0"/>
                        <a:t>  A tanítás napja</a:t>
                      </a:r>
                    </a:p>
                    <a:p>
                      <a:endParaRPr lang="hu-HU" b="0" dirty="0"/>
                    </a:p>
                  </a:txBody>
                  <a:tcPr vert="vert27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287952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192549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764793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610621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537062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65627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Szept.1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Dec.24.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Márc. 15.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Jún. 21.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Nov.____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191453"/>
                  </a:ext>
                </a:extLst>
              </a:tr>
              <a:tr h="396459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Napkelte</a:t>
                      </a: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  06:00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07: 29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05:59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04:46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06:32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779675"/>
                  </a:ext>
                </a:extLst>
              </a:tr>
              <a:tr h="396459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Napnyugta</a:t>
                      </a: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19:27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15:56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17:</a:t>
                      </a:r>
                      <a:r>
                        <a:rPr lang="hu-HU" baseline="0" dirty="0"/>
                        <a:t> 56</a:t>
                      </a:r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20:44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16:21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790214"/>
                  </a:ext>
                </a:extLst>
              </a:tr>
            </a:tbl>
          </a:graphicData>
        </a:graphic>
      </p:graphicFrame>
      <p:grpSp>
        <p:nvGrpSpPr>
          <p:cNvPr id="22" name="Csoportba foglalás 21"/>
          <p:cNvGrpSpPr/>
          <p:nvPr/>
        </p:nvGrpSpPr>
        <p:grpSpPr>
          <a:xfrm>
            <a:off x="351444" y="827943"/>
            <a:ext cx="728365" cy="3990845"/>
            <a:chOff x="399572" y="815911"/>
            <a:chExt cx="728365" cy="3990845"/>
          </a:xfrm>
        </p:grpSpPr>
        <p:sp>
          <p:nvSpPr>
            <p:cNvPr id="13" name="Szövegdoboz 12"/>
            <p:cNvSpPr txBox="1"/>
            <p:nvPr/>
          </p:nvSpPr>
          <p:spPr>
            <a:xfrm>
              <a:off x="562615" y="3691923"/>
              <a:ext cx="435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  </a:t>
              </a:r>
              <a:r>
                <a:rPr lang="hu-H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6" name="Szövegdoboz 15"/>
            <p:cNvSpPr txBox="1"/>
            <p:nvPr/>
          </p:nvSpPr>
          <p:spPr>
            <a:xfrm>
              <a:off x="399572" y="1464172"/>
              <a:ext cx="57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  </a:t>
              </a:r>
              <a:r>
                <a:rPr lang="hu-H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</a:t>
              </a:r>
            </a:p>
          </p:txBody>
        </p:sp>
        <p:sp>
          <p:nvSpPr>
            <p:cNvPr id="12" name="Szövegdoboz 11"/>
            <p:cNvSpPr txBox="1"/>
            <p:nvPr/>
          </p:nvSpPr>
          <p:spPr>
            <a:xfrm>
              <a:off x="687572" y="443742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0</a:t>
              </a:r>
            </a:p>
          </p:txBody>
        </p:sp>
        <p:sp>
          <p:nvSpPr>
            <p:cNvPr id="15" name="Szövegdoboz 14"/>
            <p:cNvSpPr txBox="1"/>
            <p:nvPr/>
          </p:nvSpPr>
          <p:spPr>
            <a:xfrm>
              <a:off x="467966" y="2946422"/>
              <a:ext cx="6599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  </a:t>
              </a:r>
              <a:r>
                <a:rPr lang="hu-H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18" name="Szövegdoboz 17"/>
            <p:cNvSpPr txBox="1"/>
            <p:nvPr/>
          </p:nvSpPr>
          <p:spPr>
            <a:xfrm>
              <a:off x="399572" y="815911"/>
              <a:ext cx="576000" cy="369332"/>
            </a:xfrm>
            <a:prstGeom prst="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hu-HU" dirty="0"/>
                <a:t>  </a:t>
              </a:r>
              <a:r>
                <a:rPr lang="hu-H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24</a:t>
              </a:r>
            </a:p>
          </p:txBody>
        </p:sp>
        <p:sp>
          <p:nvSpPr>
            <p:cNvPr id="20" name="Szövegdoboz 19"/>
            <p:cNvSpPr txBox="1"/>
            <p:nvPr/>
          </p:nvSpPr>
          <p:spPr>
            <a:xfrm>
              <a:off x="420472" y="2200341"/>
              <a:ext cx="5341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  </a:t>
              </a:r>
              <a:r>
                <a:rPr lang="hu-H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</a:t>
              </a:r>
            </a:p>
          </p:txBody>
        </p:sp>
      </p:grpSp>
      <p:sp>
        <p:nvSpPr>
          <p:cNvPr id="23" name="Szövegdoboz 22"/>
          <p:cNvSpPr txBox="1"/>
          <p:nvPr/>
        </p:nvSpPr>
        <p:spPr>
          <a:xfrm>
            <a:off x="436083" y="-121133"/>
            <a:ext cx="492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óra</a:t>
            </a:r>
          </a:p>
        </p:txBody>
      </p:sp>
      <p:sp>
        <p:nvSpPr>
          <p:cNvPr id="29" name="Jobbra nyíl 28"/>
          <p:cNvSpPr/>
          <p:nvPr/>
        </p:nvSpPr>
        <p:spPr>
          <a:xfrm>
            <a:off x="1088328" y="4608094"/>
            <a:ext cx="8316000" cy="1144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Felfelé nyíl 29"/>
          <p:cNvSpPr/>
          <p:nvPr/>
        </p:nvSpPr>
        <p:spPr>
          <a:xfrm>
            <a:off x="1024247" y="81775"/>
            <a:ext cx="164480" cy="461525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Szövegdoboz 31"/>
          <p:cNvSpPr txBox="1"/>
          <p:nvPr/>
        </p:nvSpPr>
        <p:spPr>
          <a:xfrm>
            <a:off x="9074145" y="446579"/>
            <a:ext cx="24208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Mennyi idő telik el </a:t>
            </a:r>
          </a:p>
          <a:p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napkelte és </a:t>
            </a:r>
          </a:p>
          <a:p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napnyugta között?</a:t>
            </a:r>
          </a:p>
        </p:txBody>
      </p:sp>
      <p:sp>
        <p:nvSpPr>
          <p:cNvPr id="35" name="Szövegdoboz 34"/>
          <p:cNvSpPr txBox="1"/>
          <p:nvPr/>
        </p:nvSpPr>
        <p:spPr>
          <a:xfrm>
            <a:off x="9534769" y="4443580"/>
            <a:ext cx="2323171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dirty="0"/>
              <a:t>A négy évszak napjai</a:t>
            </a:r>
          </a:p>
        </p:txBody>
      </p:sp>
    </p:spTree>
    <p:extLst>
      <p:ext uri="{BB962C8B-B14F-4D97-AF65-F5344CB8AC3E}">
        <p14:creationId xmlns:p14="http://schemas.microsoft.com/office/powerpoint/2010/main" val="3963456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1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260307"/>
              </p:ext>
            </p:extLst>
          </p:nvPr>
        </p:nvGraphicFramePr>
        <p:xfrm>
          <a:off x="462007" y="145143"/>
          <a:ext cx="8516481" cy="569467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63658193"/>
                    </a:ext>
                  </a:extLst>
                </a:gridCol>
                <a:gridCol w="874253">
                  <a:extLst>
                    <a:ext uri="{9D8B030D-6E8A-4147-A177-3AD203B41FA5}">
                      <a16:colId xmlns:a16="http://schemas.microsoft.com/office/drawing/2014/main" val="1953035348"/>
                    </a:ext>
                  </a:extLst>
                </a:gridCol>
                <a:gridCol w="1049104">
                  <a:extLst>
                    <a:ext uri="{9D8B030D-6E8A-4147-A177-3AD203B41FA5}">
                      <a16:colId xmlns:a16="http://schemas.microsoft.com/office/drawing/2014/main" val="3537482024"/>
                    </a:ext>
                  </a:extLst>
                </a:gridCol>
                <a:gridCol w="547107">
                  <a:extLst>
                    <a:ext uri="{9D8B030D-6E8A-4147-A177-3AD203B41FA5}">
                      <a16:colId xmlns:a16="http://schemas.microsoft.com/office/drawing/2014/main" val="3868214888"/>
                    </a:ext>
                  </a:extLst>
                </a:gridCol>
                <a:gridCol w="1049104">
                  <a:extLst>
                    <a:ext uri="{9D8B030D-6E8A-4147-A177-3AD203B41FA5}">
                      <a16:colId xmlns:a16="http://schemas.microsoft.com/office/drawing/2014/main" val="476691822"/>
                    </a:ext>
                  </a:extLst>
                </a:gridCol>
                <a:gridCol w="547107">
                  <a:extLst>
                    <a:ext uri="{9D8B030D-6E8A-4147-A177-3AD203B41FA5}">
                      <a16:colId xmlns:a16="http://schemas.microsoft.com/office/drawing/2014/main" val="3244963416"/>
                    </a:ext>
                  </a:extLst>
                </a:gridCol>
                <a:gridCol w="1049104">
                  <a:extLst>
                    <a:ext uri="{9D8B030D-6E8A-4147-A177-3AD203B41FA5}">
                      <a16:colId xmlns:a16="http://schemas.microsoft.com/office/drawing/2014/main" val="1994583057"/>
                    </a:ext>
                  </a:extLst>
                </a:gridCol>
                <a:gridCol w="547107">
                  <a:extLst>
                    <a:ext uri="{9D8B030D-6E8A-4147-A177-3AD203B41FA5}">
                      <a16:colId xmlns:a16="http://schemas.microsoft.com/office/drawing/2014/main" val="1122662977"/>
                    </a:ext>
                  </a:extLst>
                </a:gridCol>
                <a:gridCol w="1049104">
                  <a:extLst>
                    <a:ext uri="{9D8B030D-6E8A-4147-A177-3AD203B41FA5}">
                      <a16:colId xmlns:a16="http://schemas.microsoft.com/office/drawing/2014/main" val="584581804"/>
                    </a:ext>
                  </a:extLst>
                </a:gridCol>
                <a:gridCol w="547107">
                  <a:extLst>
                    <a:ext uri="{9D8B030D-6E8A-4147-A177-3AD203B41FA5}">
                      <a16:colId xmlns:a16="http://schemas.microsoft.com/office/drawing/2014/main" val="4080841800"/>
                    </a:ext>
                  </a:extLst>
                </a:gridCol>
                <a:gridCol w="1049104">
                  <a:extLst>
                    <a:ext uri="{9D8B030D-6E8A-4147-A177-3AD203B41FA5}">
                      <a16:colId xmlns:a16="http://schemas.microsoft.com/office/drawing/2014/main" val="4286552005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endParaRPr lang="hu-HU" b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b="0" dirty="0"/>
                        <a:t>  A tanítás napja</a:t>
                      </a:r>
                    </a:p>
                    <a:p>
                      <a:endParaRPr lang="hu-HU" b="0" dirty="0"/>
                    </a:p>
                  </a:txBody>
                  <a:tcPr vert="vert27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287952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192549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764793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610621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537062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65627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Szept.1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Dec.24.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Márc. 15.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Jún. 21.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Nov.____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191453"/>
                  </a:ext>
                </a:extLst>
              </a:tr>
              <a:tr h="396459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Napkelte</a:t>
                      </a: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06:00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07: 29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05:59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04:46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06:32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779675"/>
                  </a:ext>
                </a:extLst>
              </a:tr>
              <a:tr h="396459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Napnyugta</a:t>
                      </a: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19:27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15:56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17:</a:t>
                      </a:r>
                      <a:r>
                        <a:rPr lang="hu-HU" baseline="0" dirty="0"/>
                        <a:t> 56</a:t>
                      </a:r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20:44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16:21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790214"/>
                  </a:ext>
                </a:extLst>
              </a:tr>
            </a:tbl>
          </a:graphicData>
        </a:graphic>
      </p:graphicFrame>
      <p:grpSp>
        <p:nvGrpSpPr>
          <p:cNvPr id="22" name="Csoportba foglalás 21"/>
          <p:cNvGrpSpPr/>
          <p:nvPr/>
        </p:nvGrpSpPr>
        <p:grpSpPr>
          <a:xfrm>
            <a:off x="351444" y="827943"/>
            <a:ext cx="728365" cy="3990845"/>
            <a:chOff x="399572" y="815911"/>
            <a:chExt cx="728365" cy="3990845"/>
          </a:xfrm>
        </p:grpSpPr>
        <p:sp>
          <p:nvSpPr>
            <p:cNvPr id="13" name="Szövegdoboz 12"/>
            <p:cNvSpPr txBox="1"/>
            <p:nvPr/>
          </p:nvSpPr>
          <p:spPr>
            <a:xfrm>
              <a:off x="562615" y="3691923"/>
              <a:ext cx="435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  </a:t>
              </a:r>
              <a:r>
                <a:rPr lang="hu-H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6" name="Szövegdoboz 15"/>
            <p:cNvSpPr txBox="1"/>
            <p:nvPr/>
          </p:nvSpPr>
          <p:spPr>
            <a:xfrm>
              <a:off x="399572" y="1464172"/>
              <a:ext cx="57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  </a:t>
              </a:r>
              <a:r>
                <a:rPr lang="hu-H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</a:t>
              </a:r>
            </a:p>
          </p:txBody>
        </p:sp>
        <p:sp>
          <p:nvSpPr>
            <p:cNvPr id="12" name="Szövegdoboz 11"/>
            <p:cNvSpPr txBox="1"/>
            <p:nvPr/>
          </p:nvSpPr>
          <p:spPr>
            <a:xfrm>
              <a:off x="687572" y="443742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0</a:t>
              </a:r>
            </a:p>
          </p:txBody>
        </p:sp>
        <p:sp>
          <p:nvSpPr>
            <p:cNvPr id="15" name="Szövegdoboz 14"/>
            <p:cNvSpPr txBox="1"/>
            <p:nvPr/>
          </p:nvSpPr>
          <p:spPr>
            <a:xfrm>
              <a:off x="467966" y="2946422"/>
              <a:ext cx="6599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  </a:t>
              </a:r>
              <a:r>
                <a:rPr lang="hu-H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18" name="Szövegdoboz 17"/>
            <p:cNvSpPr txBox="1"/>
            <p:nvPr/>
          </p:nvSpPr>
          <p:spPr>
            <a:xfrm>
              <a:off x="399572" y="815911"/>
              <a:ext cx="576000" cy="369332"/>
            </a:xfrm>
            <a:prstGeom prst="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hu-HU" dirty="0"/>
                <a:t>  </a:t>
              </a:r>
              <a:r>
                <a:rPr lang="hu-H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24</a:t>
              </a:r>
            </a:p>
          </p:txBody>
        </p:sp>
        <p:sp>
          <p:nvSpPr>
            <p:cNvPr id="20" name="Szövegdoboz 19"/>
            <p:cNvSpPr txBox="1"/>
            <p:nvPr/>
          </p:nvSpPr>
          <p:spPr>
            <a:xfrm>
              <a:off x="420472" y="2200341"/>
              <a:ext cx="5341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  </a:t>
              </a:r>
              <a:r>
                <a:rPr lang="hu-H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</a:t>
              </a:r>
            </a:p>
          </p:txBody>
        </p:sp>
      </p:grpSp>
      <p:sp>
        <p:nvSpPr>
          <p:cNvPr id="23" name="Szövegdoboz 22"/>
          <p:cNvSpPr txBox="1"/>
          <p:nvPr/>
        </p:nvSpPr>
        <p:spPr>
          <a:xfrm>
            <a:off x="436083" y="-121133"/>
            <a:ext cx="492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óra</a:t>
            </a:r>
          </a:p>
        </p:txBody>
      </p:sp>
      <p:sp>
        <p:nvSpPr>
          <p:cNvPr id="29" name="Jobbra nyíl 28"/>
          <p:cNvSpPr/>
          <p:nvPr/>
        </p:nvSpPr>
        <p:spPr>
          <a:xfrm>
            <a:off x="1088328" y="4608094"/>
            <a:ext cx="8316000" cy="1144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Felfelé nyíl 29"/>
          <p:cNvSpPr/>
          <p:nvPr/>
        </p:nvSpPr>
        <p:spPr>
          <a:xfrm>
            <a:off x="1024247" y="81775"/>
            <a:ext cx="164480" cy="461525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Szövegdoboz 31"/>
          <p:cNvSpPr txBox="1"/>
          <p:nvPr/>
        </p:nvSpPr>
        <p:spPr>
          <a:xfrm>
            <a:off x="9074145" y="446579"/>
            <a:ext cx="24208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Mennyi idő telik el </a:t>
            </a:r>
          </a:p>
          <a:p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napkelte és </a:t>
            </a:r>
          </a:p>
          <a:p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napnyugta között?</a:t>
            </a:r>
          </a:p>
        </p:txBody>
      </p:sp>
      <p:sp>
        <p:nvSpPr>
          <p:cNvPr id="35" name="Szövegdoboz 34"/>
          <p:cNvSpPr txBox="1"/>
          <p:nvPr/>
        </p:nvSpPr>
        <p:spPr>
          <a:xfrm>
            <a:off x="9534769" y="4443580"/>
            <a:ext cx="2323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 négy évszak napjai</a:t>
            </a:r>
          </a:p>
        </p:txBody>
      </p:sp>
      <p:sp>
        <p:nvSpPr>
          <p:cNvPr id="2" name="Téglalap 1"/>
          <p:cNvSpPr/>
          <p:nvPr/>
        </p:nvSpPr>
        <p:spPr>
          <a:xfrm>
            <a:off x="1545795" y="2685920"/>
            <a:ext cx="1040993" cy="1922174"/>
          </a:xfrm>
          <a:prstGeom prst="rect">
            <a:avLst/>
          </a:prstGeom>
          <a:solidFill>
            <a:srgbClr val="FAB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Téglalap 16"/>
          <p:cNvSpPr/>
          <p:nvPr/>
        </p:nvSpPr>
        <p:spPr>
          <a:xfrm>
            <a:off x="3143069" y="3327786"/>
            <a:ext cx="1040993" cy="1300460"/>
          </a:xfrm>
          <a:prstGeom prst="rect">
            <a:avLst/>
          </a:prstGeom>
          <a:solidFill>
            <a:srgbClr val="FAB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Téglalap 18"/>
          <p:cNvSpPr/>
          <p:nvPr/>
        </p:nvSpPr>
        <p:spPr>
          <a:xfrm>
            <a:off x="4737863" y="2982518"/>
            <a:ext cx="1040993" cy="1649640"/>
          </a:xfrm>
          <a:prstGeom prst="rect">
            <a:avLst/>
          </a:prstGeom>
          <a:solidFill>
            <a:srgbClr val="FAB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Téglalap 20"/>
          <p:cNvSpPr/>
          <p:nvPr/>
        </p:nvSpPr>
        <p:spPr>
          <a:xfrm>
            <a:off x="6337677" y="2200341"/>
            <a:ext cx="1040993" cy="2452941"/>
          </a:xfrm>
          <a:prstGeom prst="rect">
            <a:avLst/>
          </a:prstGeom>
          <a:solidFill>
            <a:srgbClr val="FAB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Téglalap 23"/>
          <p:cNvSpPr/>
          <p:nvPr/>
        </p:nvSpPr>
        <p:spPr>
          <a:xfrm>
            <a:off x="7930104" y="3188368"/>
            <a:ext cx="1040993" cy="1443789"/>
          </a:xfrm>
          <a:prstGeom prst="rect">
            <a:avLst/>
          </a:prstGeom>
          <a:solidFill>
            <a:srgbClr val="FAB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30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9" grpId="0" animBg="1"/>
      <p:bldP spid="21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177498"/>
              </p:ext>
            </p:extLst>
          </p:nvPr>
        </p:nvGraphicFramePr>
        <p:xfrm>
          <a:off x="433137" y="1431758"/>
          <a:ext cx="11285621" cy="2406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85621">
                  <a:extLst>
                    <a:ext uri="{9D8B030D-6E8A-4147-A177-3AD203B41FA5}">
                      <a16:colId xmlns:a16="http://schemas.microsoft.com/office/drawing/2014/main" val="2928362033"/>
                    </a:ext>
                  </a:extLst>
                </a:gridCol>
              </a:tblGrid>
              <a:tr h="24063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Értékelés: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Egészítsétek ki a hiányos mondatot!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kedvenc évszakom a __________, mert______________.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u-HU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904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892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1349</TotalTime>
  <Words>236</Words>
  <Application>Microsoft Office PowerPoint</Application>
  <PresentationFormat>Szélesvásznú</PresentationFormat>
  <Paragraphs>90</Paragraphs>
  <Slides>8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Office-téma</vt:lpstr>
      <vt:lpstr>3. osztály  7. foglalkozás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Mária Szalay</dc:creator>
  <cp:lastModifiedBy>Revák Gyuláné</cp:lastModifiedBy>
  <cp:revision>46</cp:revision>
  <dcterms:created xsi:type="dcterms:W3CDTF">2024-10-22T09:16:44Z</dcterms:created>
  <dcterms:modified xsi:type="dcterms:W3CDTF">2024-10-28T17:48:52Z</dcterms:modified>
</cp:coreProperties>
</file>