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5" r:id="rId4"/>
    <p:sldId id="266" r:id="rId5"/>
    <p:sldId id="268" r:id="rId6"/>
    <p:sldId id="269" r:id="rId7"/>
    <p:sldId id="270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71" r:id="rId16"/>
    <p:sldId id="272" r:id="rId17"/>
    <p:sldId id="26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rzsebettaborok.hu/kiserletezzuk-egyutt-szivarvanyhid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rzsebettaborok.hu/kiserletezzuk-egyutt-szivarvanyhid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>
            <a:extLst>
              <a:ext uri="{FF2B5EF4-FFF2-40B4-BE49-F238E27FC236}">
                <a16:creationId xmlns:a16="http://schemas.microsoft.com/office/drawing/2014/main" id="{7E059F82-C745-4CDD-A8E1-B204CA4485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0852" y="4844143"/>
            <a:ext cx="3535091" cy="1051560"/>
          </a:xfrm>
        </p:spPr>
        <p:txBody>
          <a:bodyPr>
            <a:noAutofit/>
          </a:bodyPr>
          <a:lstStyle/>
          <a:p>
            <a:pPr lvl="0" algn="l" defTabSz="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</a:pPr>
            <a:r>
              <a:rPr lang="hu-HU" sz="3200" b="1" cap="none" dirty="0" smtClean="0">
                <a:solidFill>
                  <a:srgbClr val="146194">
                    <a:lumMod val="75000"/>
                  </a:srgbClr>
                </a:solidFill>
                <a:latin typeface="Century Gothic" panose="020B0502020202020204"/>
              </a:rPr>
              <a:t>3. foglalkozás</a:t>
            </a:r>
            <a:endParaRPr lang="hu-HU" sz="3200" b="1" cap="none" dirty="0">
              <a:solidFill>
                <a:srgbClr val="146194">
                  <a:lumMod val="75000"/>
                </a:srgbClr>
              </a:solidFill>
              <a:latin typeface="Century Gothic" panose="020B0502020202020204"/>
            </a:endParaRPr>
          </a:p>
          <a:p>
            <a:pPr lvl="0" algn="l" defTabSz="457200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</a:pPr>
            <a:r>
              <a:rPr lang="hu-HU" sz="3200" b="1" cap="none" dirty="0" smtClean="0">
                <a:solidFill>
                  <a:srgbClr val="146194">
                    <a:lumMod val="75000"/>
                  </a:srgbClr>
                </a:solidFill>
                <a:latin typeface="Century Gothic" panose="020B0502020202020204"/>
              </a:rPr>
              <a:t>A </a:t>
            </a:r>
            <a:r>
              <a:rPr lang="hu-HU" sz="3200" b="1" cap="none" dirty="0">
                <a:solidFill>
                  <a:srgbClr val="146194">
                    <a:lumMod val="75000"/>
                  </a:srgbClr>
                </a:solidFill>
                <a:latin typeface="Century Gothic" panose="020B0502020202020204"/>
              </a:rPr>
              <a:t>víz- kísérletek</a:t>
            </a:r>
            <a:endParaRPr lang="hu-HU" sz="3200" b="1" dirty="0"/>
          </a:p>
        </p:txBody>
      </p:sp>
      <p:pic>
        <p:nvPicPr>
          <p:cNvPr id="4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620" y="0"/>
            <a:ext cx="4156271" cy="3684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38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F411FECE-B351-45B4-9301-2745982B2011}"/>
              </a:ext>
            </a:extLst>
          </p:cNvPr>
          <p:cNvSpPr/>
          <p:nvPr/>
        </p:nvSpPr>
        <p:spPr>
          <a:xfrm>
            <a:off x="8469296" y="175580"/>
            <a:ext cx="3551068" cy="47089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hu-HU" sz="6000" dirty="0">
                <a:solidFill>
                  <a:srgbClr val="0070C0"/>
                </a:solidFill>
              </a:rPr>
              <a:t>VÍZ 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hu-HU" sz="6000" dirty="0">
                <a:solidFill>
                  <a:srgbClr val="0070C0"/>
                </a:solidFill>
              </a:rPr>
              <a:t>NÉLKÜL 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hu-HU" sz="6000" dirty="0">
                <a:solidFill>
                  <a:srgbClr val="0070C0"/>
                </a:solidFill>
              </a:rPr>
              <a:t>NINCS </a:t>
            </a: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hu-HU" sz="6000" dirty="0">
                <a:solidFill>
                  <a:srgbClr val="0070C0"/>
                </a:solidFill>
              </a:rPr>
              <a:t>ÉLET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F77F4FF-638C-4883-A231-A0D9BFC4BF70}"/>
              </a:ext>
            </a:extLst>
          </p:cNvPr>
          <p:cNvSpPr txBox="1"/>
          <p:nvPr/>
        </p:nvSpPr>
        <p:spPr>
          <a:xfrm>
            <a:off x="124293" y="33564"/>
            <a:ext cx="176683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000" dirty="0"/>
              <a:t>I </a:t>
            </a:r>
            <a:r>
              <a:rPr lang="hu-HU" sz="2000" dirty="0" err="1"/>
              <a:t>Ráhangolódás</a:t>
            </a:r>
            <a:endParaRPr lang="hu-HU" sz="2000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779EDFF4-F904-4A76-A05A-164FB124C66D}"/>
              </a:ext>
            </a:extLst>
          </p:cNvPr>
          <p:cNvSpPr txBox="1"/>
          <p:nvPr/>
        </p:nvSpPr>
        <p:spPr>
          <a:xfrm>
            <a:off x="171636" y="542153"/>
            <a:ext cx="819237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400" dirty="0"/>
              <a:t>Az előző két foglalkozáson tanultak felelevenítése képek alapján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8FD13E4-2821-42E1-9771-3A762DDAF648}"/>
              </a:ext>
            </a:extLst>
          </p:cNvPr>
          <p:cNvSpPr txBox="1"/>
          <p:nvPr/>
        </p:nvSpPr>
        <p:spPr>
          <a:xfrm>
            <a:off x="165719" y="542153"/>
            <a:ext cx="8192371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400" dirty="0"/>
              <a:t>1. Az előző két foglalkozáson tanultak felelevenítése képek alapján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81EAB67D-1A4E-48F4-8EAD-F794C180C8E5}"/>
              </a:ext>
            </a:extLst>
          </p:cNvPr>
          <p:cNvSpPr txBox="1"/>
          <p:nvPr/>
        </p:nvSpPr>
        <p:spPr>
          <a:xfrm>
            <a:off x="171636" y="1003818"/>
            <a:ext cx="5832624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400" i="1" dirty="0"/>
              <a:t>(</a:t>
            </a:r>
            <a:r>
              <a:rPr lang="hu-HU" sz="2000" i="1" dirty="0"/>
              <a:t>Osztálylétszámtól függően egyéni vagy páros munka)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A864D520-FAD7-461C-811B-18741313600D}"/>
              </a:ext>
            </a:extLst>
          </p:cNvPr>
          <p:cNvSpPr txBox="1"/>
          <p:nvPr/>
        </p:nvSpPr>
        <p:spPr>
          <a:xfrm>
            <a:off x="221323" y="1696315"/>
            <a:ext cx="4031082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400" dirty="0"/>
              <a:t> a) Mindenki választ egy képet.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EF240D92-2739-4037-862B-CE6CA93DEB2A}"/>
              </a:ext>
            </a:extLst>
          </p:cNvPr>
          <p:cNvSpPr txBox="1"/>
          <p:nvPr/>
        </p:nvSpPr>
        <p:spPr>
          <a:xfrm>
            <a:off x="230822" y="2388812"/>
            <a:ext cx="7199788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400" dirty="0"/>
              <a:t> b) A kép alapján megfogalmaz egy gondolatot a vízzel (téma) kapcsolatban. 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74F50BEE-B1EE-4EC0-8325-5BF2AC02961A}"/>
              </a:ext>
            </a:extLst>
          </p:cNvPr>
          <p:cNvSpPr txBox="1"/>
          <p:nvPr/>
        </p:nvSpPr>
        <p:spPr>
          <a:xfrm>
            <a:off x="230822" y="3638192"/>
            <a:ext cx="7199788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400" dirty="0"/>
              <a:t> c) A tanulói gondolatok meghallgatása</a:t>
            </a:r>
          </a:p>
        </p:txBody>
      </p:sp>
    </p:spTree>
    <p:extLst>
      <p:ext uri="{BB962C8B-B14F-4D97-AF65-F5344CB8AC3E}">
        <p14:creationId xmlns:p14="http://schemas.microsoft.com/office/powerpoint/2010/main" val="334082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10F77261-E94C-4CA1-A4E1-2F35B3E9146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18" y="1117757"/>
            <a:ext cx="2627790" cy="1652211"/>
          </a:xfrm>
          <a:prstGeom prst="rect">
            <a:avLst/>
          </a:prstGeom>
          <a:noFill/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2C607CCC-6E62-4AE1-BAEB-1CD39691C14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892" y="1117757"/>
            <a:ext cx="2793535" cy="1709251"/>
          </a:xfrm>
          <a:prstGeom prst="rect">
            <a:avLst/>
          </a:prstGeom>
          <a:noFill/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5416625C-990E-4F77-9178-7BB2F93E812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444" y="1117757"/>
            <a:ext cx="2627791" cy="1709252"/>
          </a:xfrm>
          <a:prstGeom prst="rect">
            <a:avLst/>
          </a:prstGeom>
          <a:noFill/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228B3B08-5029-4136-90B3-3EBEBD5EC47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252" y="1117757"/>
            <a:ext cx="2392846" cy="1652211"/>
          </a:xfrm>
          <a:prstGeom prst="rect">
            <a:avLst/>
          </a:prstGeom>
          <a:noFill/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DF3EED2C-C08D-4E48-B33B-6024E82EC17D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18" y="3021081"/>
            <a:ext cx="2627790" cy="1572312"/>
          </a:xfrm>
          <a:prstGeom prst="rect">
            <a:avLst/>
          </a:prstGeom>
          <a:noFill/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4C302ADE-2E68-4078-ACDC-2ACCFF0E4E03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892" y="3026499"/>
            <a:ext cx="2793535" cy="1561475"/>
          </a:xfrm>
          <a:prstGeom prst="rect">
            <a:avLst/>
          </a:prstGeom>
          <a:noFill/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8E1B5438-37E1-456F-B7E0-59A19F5794B1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" t="1423"/>
          <a:stretch/>
        </p:blipFill>
        <p:spPr bwMode="auto">
          <a:xfrm>
            <a:off x="6279445" y="3001165"/>
            <a:ext cx="2627790" cy="15614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B1B9A935-BB68-4A93-A4FE-49938156E3C2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252" y="2955796"/>
            <a:ext cx="2392846" cy="1652211"/>
          </a:xfrm>
          <a:prstGeom prst="rect">
            <a:avLst/>
          </a:prstGeom>
          <a:noFill/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EAC7151A-83B6-496B-8645-6ECB03CFE66F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71" y="4844504"/>
            <a:ext cx="2618911" cy="1572312"/>
          </a:xfrm>
          <a:prstGeom prst="rect">
            <a:avLst/>
          </a:prstGeom>
          <a:noFill/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A6C69E95-7D1D-4260-B805-C87B3A964C33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849674" y="4233892"/>
            <a:ext cx="1572311" cy="2793536"/>
          </a:xfrm>
          <a:prstGeom prst="rect">
            <a:avLst/>
          </a:prstGeom>
          <a:noFill/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E1C0BB00-02C2-4E9F-B46E-9EA4C19DC548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404" y="4808124"/>
            <a:ext cx="2607104" cy="1645072"/>
          </a:xfrm>
          <a:prstGeom prst="rect">
            <a:avLst/>
          </a:prstGeom>
          <a:noFill/>
        </p:spPr>
      </p:pic>
      <p:pic>
        <p:nvPicPr>
          <p:cNvPr id="19" name="Kép 18">
            <a:extLst>
              <a:ext uri="{FF2B5EF4-FFF2-40B4-BE49-F238E27FC236}">
                <a16:creationId xmlns:a16="http://schemas.microsoft.com/office/drawing/2014/main" id="{D443AC73-A7DB-4B00-B679-342DB264335C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252" y="4851643"/>
            <a:ext cx="2392846" cy="16522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6417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2883C72C-AB79-4807-BABA-801DD34F8CF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10" y="336708"/>
            <a:ext cx="2178535" cy="2930276"/>
          </a:xfrm>
          <a:prstGeom prst="rect">
            <a:avLst/>
          </a:prstGeom>
          <a:noFill/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0AB8A2A-74D6-4D3C-BCD8-17F3CF39A08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240" y="336708"/>
            <a:ext cx="2109075" cy="2930276"/>
          </a:xfrm>
          <a:prstGeom prst="rect">
            <a:avLst/>
          </a:prstGeom>
          <a:noFill/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A3FD963-E370-4D50-B216-4DDBB4C7D38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110" y="324358"/>
            <a:ext cx="2277750" cy="2930276"/>
          </a:xfrm>
          <a:prstGeom prst="rect">
            <a:avLst/>
          </a:prstGeom>
          <a:noFill/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73F8337-D352-40A7-9969-12BD05B3B4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3989" y="336708"/>
            <a:ext cx="1950209" cy="2917926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8F9177C4-FA8E-411E-86C3-E624676A02DF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9" b="6644"/>
          <a:stretch/>
        </p:blipFill>
        <p:spPr bwMode="auto">
          <a:xfrm>
            <a:off x="546910" y="3546630"/>
            <a:ext cx="2178535" cy="29302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https://lh7-us.googleusercontent.com/docsz/AD_4nXfuqxNVwY3ZBZ52LCINtgIMlZ52zl4R38uK2s4AhZ9IdGH3NyTk5GHKZGAj6S6sMQeLv36chTntMH1hvL4jPCxAud_bqUyvUQ3M-FudO5LyCYekI3Vu1_0Kby7a20WoqY40Fef6emTJZ1bIG4eET6AWIxj_1eJtZfpFQXr8HwDPiwO1dVhT7uI?key=-mHfBQgxicpD3ZjkUl2Hig">
            <a:extLst>
              <a:ext uri="{FF2B5EF4-FFF2-40B4-BE49-F238E27FC236}">
                <a16:creationId xmlns:a16="http://schemas.microsoft.com/office/drawing/2014/main" id="{08596036-485F-44D7-847E-01F1EFC83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034" y="3624262"/>
            <a:ext cx="3413580" cy="277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7-us.googleusercontent.com/docsz/AD_4nXfsZCzBQ59qMqT3PjAdQ9uTIRSQJ4lGVc_64TSw3wuoTSVb-KG26QLiGMlyA_2SUPqO5QCIzg8wCKhiYWCkTfAJrUbsjb2mMIP2LXE4iY15X99mgG7mh_XklmaXnAFYdHNUetwr1o5aF9uSVIrmTLa94cjyfC4vGIWxZLtq9Ty_fLvjFZqLqhM?key=-mHfBQgxicpD3ZjkUl2Hig">
            <a:extLst>
              <a:ext uri="{FF2B5EF4-FFF2-40B4-BE49-F238E27FC236}">
                <a16:creationId xmlns:a16="http://schemas.microsoft.com/office/drawing/2014/main" id="{E56389A4-E462-4FEE-A654-3B8458333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710" y="3721685"/>
            <a:ext cx="3825211" cy="255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62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AE63440-B145-41D5-A779-98F9C38F5EB5}"/>
              </a:ext>
            </a:extLst>
          </p:cNvPr>
          <p:cNvSpPr txBox="1"/>
          <p:nvPr/>
        </p:nvSpPr>
        <p:spPr>
          <a:xfrm>
            <a:off x="4270158" y="301842"/>
            <a:ext cx="3018519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400" dirty="0"/>
              <a:t>Kísérletezzünk a vízzel!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8BAC4A9-180F-4A91-BD15-4E22EC07A1B0}"/>
              </a:ext>
            </a:extLst>
          </p:cNvPr>
          <p:cNvSpPr txBox="1"/>
          <p:nvPr/>
        </p:nvSpPr>
        <p:spPr>
          <a:xfrm>
            <a:off x="426126" y="1100832"/>
            <a:ext cx="5279522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400" dirty="0"/>
              <a:t>1. A kísérletezők fogadalomtétele (állva):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79E63CD-39EF-4411-B096-D91BDC181AEA}"/>
              </a:ext>
            </a:extLst>
          </p:cNvPr>
          <p:cNvSpPr txBox="1"/>
          <p:nvPr/>
        </p:nvSpPr>
        <p:spPr>
          <a:xfrm>
            <a:off x="426126" y="1899822"/>
            <a:ext cx="11432873" cy="16948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2400" dirty="0"/>
              <a:t>Én _______________________ ünnepélyesen fogadom, hogy 18 éves koromig minden </a:t>
            </a:r>
          </a:p>
          <a:p>
            <a:pPr>
              <a:lnSpc>
                <a:spcPct val="150000"/>
              </a:lnSpc>
            </a:pPr>
            <a:r>
              <a:rPr lang="hu-HU" sz="2400" dirty="0"/>
              <a:t>kísérletet csak felnőtt jelenlétében végzek! Az utasításokat betartom, a kíséreti eszközökkel </a:t>
            </a:r>
          </a:p>
          <a:p>
            <a:pPr>
              <a:lnSpc>
                <a:spcPct val="150000"/>
              </a:lnSpc>
            </a:pPr>
            <a:r>
              <a:rPr lang="hu-HU" sz="2400" dirty="0"/>
              <a:t>óvatosan  bánok, magam és társaim testi épségét megóvom!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9B539E82-2EC8-4CC4-8609-2D063568B988}"/>
              </a:ext>
            </a:extLst>
          </p:cNvPr>
          <p:cNvSpPr txBox="1"/>
          <p:nvPr/>
        </p:nvSpPr>
        <p:spPr>
          <a:xfrm>
            <a:off x="426126" y="3931970"/>
            <a:ext cx="7081426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400" dirty="0"/>
              <a:t>2. A kísérleti jegyzőkönyv használatának megbeszélése </a:t>
            </a:r>
          </a:p>
        </p:txBody>
      </p:sp>
    </p:spTree>
    <p:extLst>
      <p:ext uri="{BB962C8B-B14F-4D97-AF65-F5344CB8AC3E}">
        <p14:creationId xmlns:p14="http://schemas.microsoft.com/office/powerpoint/2010/main" val="869240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ECC848E2-A186-4EA9-A9C6-589F1BC46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453679"/>
              </p:ext>
            </p:extLst>
          </p:nvPr>
        </p:nvGraphicFramePr>
        <p:xfrm>
          <a:off x="5446287" y="720983"/>
          <a:ext cx="4461194" cy="5645325"/>
        </p:xfrm>
        <a:graphic>
          <a:graphicData uri="http://schemas.openxmlformats.org/drawingml/2006/table">
            <a:tbl>
              <a:tblPr firstRow="1" firstCol="1" bandRow="1"/>
              <a:tblGrid>
                <a:gridCol w="4461194">
                  <a:extLst>
                    <a:ext uri="{9D8B030D-6E8A-4147-A177-3AD203B41FA5}">
                      <a16:colId xmlns:a16="http://schemas.microsoft.com/office/drawing/2014/main" val="1310066299"/>
                    </a:ext>
                  </a:extLst>
                </a:gridCol>
              </a:tblGrid>
              <a:tr h="560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Kísérleti jegyzőkönyv </a:t>
                      </a:r>
                      <a:r>
                        <a:rPr lang="hu-HU" sz="2000" b="1" i="1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(rajzos)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277790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sng" kern="1200" cap="all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hu-HU" sz="2000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nyagok: 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7881" marR="57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5520916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sng" kern="1200" cap="all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hu-HU" sz="2000" u="sng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szközök: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557702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none" strike="noStrike" kern="1200" cap="all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601288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u="sng" kern="1200" cap="all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hu-HU" sz="2000" u="sng" kern="1200" dirty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álasz</a:t>
                      </a:r>
                      <a:r>
                        <a:rPr lang="hu-HU" sz="2000" u="sng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  <a:endParaRPr lang="hu-HU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81" marR="578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429374"/>
                  </a:ext>
                </a:extLst>
              </a:tr>
            </a:tbl>
          </a:graphicData>
        </a:graphic>
      </p:graphicFrame>
      <p:sp>
        <p:nvSpPr>
          <p:cNvPr id="5" name="Akciógomb: Súgó 7">
            <a:extLst>
              <a:ext uri="{FF2B5EF4-FFF2-40B4-BE49-F238E27FC236}">
                <a16:creationId xmlns:a16="http://schemas.microsoft.com/office/drawing/2014/main" id="{9B02E0ED-F2AB-41CD-8426-010BF3F6C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6287" y="3789194"/>
            <a:ext cx="615950" cy="615950"/>
          </a:xfrm>
          <a:prstGeom prst="actionButtonHelp">
            <a:avLst/>
          </a:prstGeom>
          <a:solidFill>
            <a:srgbClr val="FFFFFF"/>
          </a:solidFill>
          <a:ln w="12700">
            <a:solidFill>
              <a:srgbClr val="70AD47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4A28082-BC03-4375-A6D1-9B4740296C46}"/>
              </a:ext>
            </a:extLst>
          </p:cNvPr>
          <p:cNvSpPr txBox="1"/>
          <p:nvPr/>
        </p:nvSpPr>
        <p:spPr>
          <a:xfrm>
            <a:off x="115410" y="153375"/>
            <a:ext cx="3492046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000" dirty="0"/>
              <a:t>A tanulók rajzosan jegyzetelnek: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6C68EE52-DE61-4A1E-BE9D-9856428B1548}"/>
              </a:ext>
            </a:extLst>
          </p:cNvPr>
          <p:cNvSpPr txBox="1"/>
          <p:nvPr/>
        </p:nvSpPr>
        <p:spPr>
          <a:xfrm>
            <a:off x="115410" y="952366"/>
            <a:ext cx="4832220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000" dirty="0"/>
              <a:t>a) A jegyzőkönyv vezetésének megbeszélése: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46CC4493-D93D-427A-BE0B-66B914B886FE}"/>
              </a:ext>
            </a:extLst>
          </p:cNvPr>
          <p:cNvSpPr txBox="1"/>
          <p:nvPr/>
        </p:nvSpPr>
        <p:spPr>
          <a:xfrm>
            <a:off x="186432" y="1551302"/>
            <a:ext cx="2919838" cy="40011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000" dirty="0"/>
              <a:t>b) A jegyzőkönyv vezetése</a:t>
            </a:r>
          </a:p>
        </p:txBody>
      </p:sp>
    </p:spTree>
    <p:extLst>
      <p:ext uri="{BB962C8B-B14F-4D97-AF65-F5344CB8AC3E}">
        <p14:creationId xmlns:p14="http://schemas.microsoft.com/office/powerpoint/2010/main" val="2149265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DBD2BB33-1B84-4E39-A1E3-59075021C1DC}"/>
              </a:ext>
            </a:extLst>
          </p:cNvPr>
          <p:cNvSpPr txBox="1"/>
          <p:nvPr/>
        </p:nvSpPr>
        <p:spPr>
          <a:xfrm>
            <a:off x="4518734" y="177554"/>
            <a:ext cx="2305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/>
              <a:t>Szivárványhíd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D0C0A955-0422-4F50-8062-697858A46365}"/>
              </a:ext>
            </a:extLst>
          </p:cNvPr>
          <p:cNvSpPr txBox="1"/>
          <p:nvPr/>
        </p:nvSpPr>
        <p:spPr>
          <a:xfrm>
            <a:off x="189389" y="700774"/>
            <a:ext cx="3565143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400" dirty="0"/>
              <a:t>0. Kísérlet tanítói beállítása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C404487-2687-4AD3-BA66-961EE9669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734" y="620116"/>
            <a:ext cx="7569748" cy="3696166"/>
          </a:xfrm>
          <a:prstGeom prst="rect">
            <a:avLst/>
          </a:prstGeom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57754B61-7494-4722-A984-88B99CB20E64}"/>
              </a:ext>
            </a:extLst>
          </p:cNvPr>
          <p:cNvSpPr/>
          <p:nvPr/>
        </p:nvSpPr>
        <p:spPr>
          <a:xfrm>
            <a:off x="5988016" y="4324244"/>
            <a:ext cx="6043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i="1" dirty="0">
                <a:hlinkClick r:id="rId3"/>
              </a:rPr>
              <a:t>https://erzsebettaborok.hu/kiserletezzuk-egyutt-szivarvanyhid/</a:t>
            </a:r>
            <a:r>
              <a:rPr lang="hu-HU" i="1" dirty="0"/>
              <a:t> </a:t>
            </a:r>
          </a:p>
        </p:txBody>
      </p:sp>
      <p:sp>
        <p:nvSpPr>
          <p:cNvPr id="8" name="Téglalap 7">
            <a:extLst>
              <a:ext uri="{FF2B5EF4-FFF2-40B4-BE49-F238E27FC236}">
                <a16:creationId xmlns:a16="http://schemas.microsoft.com/office/drawing/2014/main" id="{8A778102-3D19-46E5-9904-727A2F1DA271}"/>
              </a:ext>
            </a:extLst>
          </p:cNvPr>
          <p:cNvSpPr/>
          <p:nvPr/>
        </p:nvSpPr>
        <p:spPr>
          <a:xfrm>
            <a:off x="189389" y="1660308"/>
            <a:ext cx="3814440" cy="2418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  <a:buFont typeface="Arial" panose="020B0604020202020204" pitchFamily="34" charset="0"/>
              <a:buAutoNum type="arabicPeriod"/>
            </a:pPr>
            <a:r>
              <a:rPr lang="hu-HU" sz="2000" u="sng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hu-HU" sz="2000" u="sng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nyagok, </a:t>
            </a:r>
            <a:r>
              <a:rPr lang="hu-HU" sz="2000" u="sng" cap="al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hu-HU" sz="2000" u="sng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szközök:</a:t>
            </a:r>
          </a:p>
          <a:p>
            <a:pPr marL="228600" lvl="0" indent="-228600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  <a:buFontTx/>
              <a:buChar char="-"/>
            </a:pPr>
            <a:r>
              <a:rPr lang="hu-HU" sz="2000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pohár</a:t>
            </a:r>
          </a:p>
          <a:p>
            <a:pPr marL="228600" lvl="0" indent="-228600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  <a:buFontTx/>
              <a:buChar char="-"/>
            </a:pPr>
            <a:r>
              <a:rPr lang="hu-HU" sz="2000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féle ételfesték</a:t>
            </a:r>
          </a:p>
          <a:p>
            <a:pPr marL="228600" lvl="0" indent="-228600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  <a:buFontTx/>
              <a:buChar char="-"/>
            </a:pPr>
            <a:r>
              <a:rPr lang="hu-HU" sz="2000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víz</a:t>
            </a:r>
          </a:p>
          <a:p>
            <a:pPr marL="228600" lvl="0" indent="-228600" defTabSz="914400">
              <a:lnSpc>
                <a:spcPct val="120000"/>
              </a:lnSpc>
              <a:spcBef>
                <a:spcPts val="1000"/>
              </a:spcBef>
              <a:buClr>
                <a:prstClr val="black"/>
              </a:buClr>
              <a:buFontTx/>
              <a:buChar char="-"/>
            </a:pPr>
            <a:r>
              <a:rPr lang="hu-HU" sz="2000" cap="all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papírtörlő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47B1BD63-20EF-404C-A460-B39B0196E220}"/>
              </a:ext>
            </a:extLst>
          </p:cNvPr>
          <p:cNvSpPr txBox="1"/>
          <p:nvPr/>
        </p:nvSpPr>
        <p:spPr>
          <a:xfrm>
            <a:off x="55561" y="4701538"/>
            <a:ext cx="11976033" cy="12926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dirty="0"/>
              <a:t>A két szélső pohárban lévő vizet megfestjük ételszínezékkel. </a:t>
            </a:r>
            <a:r>
              <a:rPr lang="hu-HU" i="1" dirty="0"/>
              <a:t>(csoportokban is előkészíthető)</a:t>
            </a:r>
          </a:p>
          <a:p>
            <a:r>
              <a:rPr lang="hu-HU" dirty="0"/>
              <a:t>A középső pohár üresen marad.</a:t>
            </a:r>
          </a:p>
          <a:p>
            <a:r>
              <a:rPr lang="hu-HU" dirty="0"/>
              <a:t>Az összehajtogatott papírtörlő-csíkokat behelyezzük a poharakba úgy, hogy mindkét szélső pohárból a középsőbe lógatjuk.</a:t>
            </a:r>
          </a:p>
          <a:p>
            <a:r>
              <a:rPr lang="hu-HU" sz="2400" b="1" dirty="0"/>
              <a:t>?</a:t>
            </a:r>
            <a:r>
              <a:rPr lang="hu-HU" dirty="0"/>
              <a:t> Vajon mi fog történni? </a:t>
            </a:r>
            <a:r>
              <a:rPr lang="hu-HU" i="1" dirty="0"/>
              <a:t>(hipotézis felállítása) </a:t>
            </a:r>
          </a:p>
        </p:txBody>
      </p:sp>
      <p:sp>
        <p:nvSpPr>
          <p:cNvPr id="10" name="Akciógomb: Súgó 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73430E5B-654D-48D0-8CBF-ECA33AA55399}"/>
              </a:ext>
            </a:extLst>
          </p:cNvPr>
          <p:cNvSpPr/>
          <p:nvPr/>
        </p:nvSpPr>
        <p:spPr>
          <a:xfrm>
            <a:off x="55561" y="6106532"/>
            <a:ext cx="761185" cy="751468"/>
          </a:xfrm>
          <a:prstGeom prst="actionButtonHelp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243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768212-1A14-43EA-89C5-55D3AF4D8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876" y="110070"/>
            <a:ext cx="10364451" cy="1596177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u-HU" sz="3200" i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Tojás Tóbiás a vízben </a:t>
            </a:r>
            <a:r>
              <a:rPr lang="hu-HU" sz="3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hu-HU" sz="3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hu-HU" sz="3200" dirty="0">
                <a:latin typeface="+mn-lt"/>
                <a:ea typeface="Calibri" panose="020F0502020204030204" pitchFamily="34" charset="0"/>
              </a:rPr>
              <a:t>A víz sűrűségének vizsgálata</a:t>
            </a:r>
            <a:endParaRPr lang="hu-HU" sz="3200" dirty="0">
              <a:latin typeface="+mn-lt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3BF5E46-523F-4F9A-B622-871008AE02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91" y="2214694"/>
            <a:ext cx="10363826" cy="3872391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hu-HU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hu-HU" u="sng" dirty="0">
                <a:latin typeface="Arial" panose="020B0604020202020204" pitchFamily="34" charset="0"/>
                <a:cs typeface="Arial" panose="020B0604020202020204" pitchFamily="34" charset="0"/>
              </a:rPr>
              <a:t>nyagok, </a:t>
            </a:r>
            <a:r>
              <a:rPr lang="hu-HU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hu-HU" u="sng" dirty="0">
                <a:latin typeface="Arial" panose="020B0604020202020204" pitchFamily="34" charset="0"/>
                <a:cs typeface="Arial" panose="020B0604020202020204" pitchFamily="34" charset="0"/>
              </a:rPr>
              <a:t>szközök:</a:t>
            </a:r>
          </a:p>
          <a:p>
            <a:pPr>
              <a:buFontTx/>
              <a:buChar char="-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3 üveg</a:t>
            </a:r>
          </a:p>
          <a:p>
            <a:pPr>
              <a:buFontTx/>
              <a:buChar char="-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3 tojás</a:t>
            </a:r>
          </a:p>
          <a:p>
            <a:pPr>
              <a:buFontTx/>
              <a:buChar char="-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Meleg víz</a:t>
            </a:r>
          </a:p>
          <a:p>
            <a:pPr>
              <a:buFontTx/>
              <a:buChar char="-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3 kanál só</a:t>
            </a:r>
          </a:p>
          <a:p>
            <a:pPr marL="0" indent="0">
              <a:buNone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hu-HU" cap="none" dirty="0">
                <a:latin typeface="Arial" panose="020B0604020202020204" pitchFamily="34" charset="0"/>
                <a:cs typeface="Arial" panose="020B0604020202020204" pitchFamily="34" charset="0"/>
              </a:rPr>
              <a:t>A feltételezések meghallgatása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BA87995-2038-4EF6-9CEA-EE96E6EAF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642" y="1926127"/>
            <a:ext cx="4578757" cy="3057678"/>
          </a:xfrm>
          <a:prstGeom prst="rect">
            <a:avLst/>
          </a:prstGeom>
        </p:spPr>
      </p:pic>
      <p:sp>
        <p:nvSpPr>
          <p:cNvPr id="5" name="Nyíl: felfelé mutató 4">
            <a:extLst>
              <a:ext uri="{FF2B5EF4-FFF2-40B4-BE49-F238E27FC236}">
                <a16:creationId xmlns:a16="http://schemas.microsoft.com/office/drawing/2014/main" id="{7DC7A969-A0A7-40FB-8E3E-5501676EA7A6}"/>
              </a:ext>
            </a:extLst>
          </p:cNvPr>
          <p:cNvSpPr/>
          <p:nvPr/>
        </p:nvSpPr>
        <p:spPr>
          <a:xfrm>
            <a:off x="3018408" y="5307959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Nyíl: lefelé mutató 5">
            <a:extLst>
              <a:ext uri="{FF2B5EF4-FFF2-40B4-BE49-F238E27FC236}">
                <a16:creationId xmlns:a16="http://schemas.microsoft.com/office/drawing/2014/main" id="{6AD0544D-29A6-436D-89A4-6E824191A385}"/>
              </a:ext>
            </a:extLst>
          </p:cNvPr>
          <p:cNvSpPr/>
          <p:nvPr/>
        </p:nvSpPr>
        <p:spPr>
          <a:xfrm>
            <a:off x="4401954" y="530795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Nyíl: balra-jobbra mutató 6">
            <a:extLst>
              <a:ext uri="{FF2B5EF4-FFF2-40B4-BE49-F238E27FC236}">
                <a16:creationId xmlns:a16="http://schemas.microsoft.com/office/drawing/2014/main" id="{06D03F07-8B8B-41CD-B5D8-9E26AD3CA545}"/>
              </a:ext>
            </a:extLst>
          </p:cNvPr>
          <p:cNvSpPr/>
          <p:nvPr/>
        </p:nvSpPr>
        <p:spPr>
          <a:xfrm>
            <a:off x="5385200" y="5554847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Akciógomb: Súgó 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8CE6B94-D026-48A0-A148-56FEC0A9C138}"/>
              </a:ext>
            </a:extLst>
          </p:cNvPr>
          <p:cNvSpPr/>
          <p:nvPr/>
        </p:nvSpPr>
        <p:spPr>
          <a:xfrm>
            <a:off x="834762" y="5243951"/>
            <a:ext cx="1042416" cy="1042416"/>
          </a:xfrm>
          <a:prstGeom prst="actionButtonHelp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D2E5132F-3CFA-475A-A57A-AE08A0F6CB96}"/>
              </a:ext>
            </a:extLst>
          </p:cNvPr>
          <p:cNvSpPr txBox="1"/>
          <p:nvPr/>
        </p:nvSpPr>
        <p:spPr>
          <a:xfrm>
            <a:off x="372696" y="290684"/>
            <a:ext cx="3008965" cy="3693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dirty="0"/>
              <a:t>I. Kísérlet – tanítói szemléltetés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0B585316-106C-4ECE-B4EA-0F91E738D53C}"/>
              </a:ext>
            </a:extLst>
          </p:cNvPr>
          <p:cNvSpPr txBox="1"/>
          <p:nvPr/>
        </p:nvSpPr>
        <p:spPr>
          <a:xfrm>
            <a:off x="357214" y="1484694"/>
            <a:ext cx="360438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dirty="0"/>
              <a:t>a) A kísérleti jegyzőkönyv elkészítése</a:t>
            </a:r>
          </a:p>
        </p:txBody>
      </p:sp>
    </p:spTree>
    <p:extLst>
      <p:ext uri="{BB962C8B-B14F-4D97-AF65-F5344CB8AC3E}">
        <p14:creationId xmlns:p14="http://schemas.microsoft.com/office/powerpoint/2010/main" val="3852597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5E22F9-A4E8-4872-B5F6-3D3AE261D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775277"/>
          </a:xfrm>
        </p:spPr>
        <p:txBody>
          <a:bodyPr/>
          <a:lstStyle/>
          <a:p>
            <a:r>
              <a:rPr lang="hu-HU" dirty="0"/>
              <a:t>Tojás Tóbiás a vízben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C5AD8FD-02D9-4DAF-A1F9-3847479E3D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4703" y="1296140"/>
            <a:ext cx="10602897" cy="4616388"/>
          </a:xfrm>
        </p:spPr>
        <p:txBody>
          <a:bodyPr/>
          <a:lstStyle/>
          <a:p>
            <a:pPr marL="0" indent="0">
              <a:buNone/>
            </a:pPr>
            <a:r>
              <a:rPr lang="hu-HU" u="sng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hu-HU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hu-HU" u="sng" dirty="0">
                <a:latin typeface="Arial" panose="020B0604020202020204" pitchFamily="34" charset="0"/>
                <a:cs typeface="Arial" panose="020B0604020202020204" pitchFamily="34" charset="0"/>
              </a:rPr>
              <a:t>álasz: </a:t>
            </a:r>
          </a:p>
          <a:p>
            <a:pPr marL="0" indent="0">
              <a:buNone/>
            </a:pPr>
            <a:r>
              <a:rPr lang="hu-HU" dirty="0"/>
              <a:t>A tiszta víz sűrűsége kisebb, mint a tojásé, ezért a tojás elsüllyedt benne. De a sós víznek nagyobb a sűrűsége, mint a tojásnak, ezért a tojás úszik a vízen. Ha a tojás és a folyadék sűrűsége közel azonos lesz, akkor a tojás lebegni fog a vízben.</a:t>
            </a:r>
          </a:p>
          <a:p>
            <a:pPr marL="0" indent="0">
              <a:buNone/>
            </a:pPr>
            <a:endParaRPr lang="hu-H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8E4D12B-4CB0-47B1-9F83-A2E37D3DF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886" y="3079070"/>
            <a:ext cx="4003829" cy="266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4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29E7A68-71EB-42D3-B8A3-FEF7992B1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265137"/>
            <a:ext cx="10364451" cy="1297333"/>
          </a:xfrm>
        </p:spPr>
        <p:txBody>
          <a:bodyPr>
            <a:normAutofit fontScale="90000"/>
          </a:bodyPr>
          <a:lstStyle/>
          <a:p>
            <a:r>
              <a:rPr lang="hu-HU" dirty="0"/>
              <a:t>Lehet – E a vízen járni?</a:t>
            </a:r>
            <a:br>
              <a:rPr lang="hu-HU" dirty="0"/>
            </a:br>
            <a:r>
              <a:rPr lang="hu-HU" dirty="0"/>
              <a:t>A víz felületi feszültségének csökkentése 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462066D-A9FF-45A7-AD6D-C540E9FEFA4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1731" y="1725469"/>
            <a:ext cx="10363826" cy="4820575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hu-HU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hu-HU" u="sng" dirty="0">
                <a:latin typeface="Arial" panose="020B0604020202020204" pitchFamily="34" charset="0"/>
                <a:cs typeface="Arial" panose="020B0604020202020204" pitchFamily="34" charset="0"/>
              </a:rPr>
              <a:t>nyagok, </a:t>
            </a:r>
            <a:r>
              <a:rPr lang="hu-HU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hu-HU" u="sng" dirty="0">
                <a:latin typeface="Arial" panose="020B0604020202020204" pitchFamily="34" charset="0"/>
                <a:cs typeface="Arial" panose="020B0604020202020204" pitchFamily="34" charset="0"/>
              </a:rPr>
              <a:t>szközök: </a:t>
            </a:r>
          </a:p>
          <a:p>
            <a:pPr lvl="0" fontAlgn="base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hu-HU" dirty="0"/>
              <a:t>Átlátszó pohár</a:t>
            </a:r>
          </a:p>
          <a:p>
            <a:pPr lvl="0" fontAlgn="base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hu-HU" dirty="0"/>
              <a:t> fültisztító</a:t>
            </a:r>
          </a:p>
          <a:p>
            <a:pPr lvl="0" fontAlgn="base">
              <a:lnSpc>
                <a:spcPct val="150000"/>
              </a:lnSpc>
              <a:spcBef>
                <a:spcPts val="0"/>
              </a:spcBef>
            </a:pPr>
            <a:r>
              <a:rPr lang="hu-HU" dirty="0"/>
              <a:t>Hintőpor, </a:t>
            </a:r>
          </a:p>
          <a:p>
            <a:pPr lvl="0" fontAlgn="base">
              <a:lnSpc>
                <a:spcPct val="150000"/>
              </a:lnSpc>
              <a:spcBef>
                <a:spcPts val="0"/>
              </a:spcBef>
            </a:pPr>
            <a:r>
              <a:rPr lang="hu-HU" dirty="0"/>
              <a:t>víz, </a:t>
            </a:r>
          </a:p>
          <a:p>
            <a:pPr lvl="0" fontAlgn="base">
              <a:lnSpc>
                <a:spcPct val="150000"/>
              </a:lnSpc>
              <a:spcBef>
                <a:spcPts val="0"/>
              </a:spcBef>
            </a:pPr>
            <a:r>
              <a:rPr lang="hu-HU" dirty="0"/>
              <a:t>mosogatószer</a:t>
            </a:r>
          </a:p>
          <a:p>
            <a:pPr marL="0" indent="0">
              <a:buNone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hu-HU" u="sng" cap="none" dirty="0">
                <a:latin typeface="Arial" panose="020B0604020202020204" pitchFamily="34" charset="0"/>
                <a:cs typeface="Arial" panose="020B0604020202020204" pitchFamily="34" charset="0"/>
              </a:rPr>
              <a:t>A feltételezések meghallgatása</a:t>
            </a:r>
            <a:endParaRPr lang="hu-H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72FC380-57E4-4741-A5BF-4C864261B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325" y="1725469"/>
            <a:ext cx="4367334" cy="2916298"/>
          </a:xfrm>
          <a:prstGeom prst="rect">
            <a:avLst/>
          </a:prstGeom>
        </p:spPr>
      </p:pic>
      <p:sp>
        <p:nvSpPr>
          <p:cNvPr id="5" name="Akciógomb: Súgó 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4ADCB1F-DEE2-4462-A482-E0AC94F785C2}"/>
              </a:ext>
            </a:extLst>
          </p:cNvPr>
          <p:cNvSpPr/>
          <p:nvPr/>
        </p:nvSpPr>
        <p:spPr>
          <a:xfrm>
            <a:off x="1331311" y="5475830"/>
            <a:ext cx="1042416" cy="1042416"/>
          </a:xfrm>
          <a:prstGeom prst="actionButtonHelp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Nyíl: felfelé mutató 5">
            <a:extLst>
              <a:ext uri="{FF2B5EF4-FFF2-40B4-BE49-F238E27FC236}">
                <a16:creationId xmlns:a16="http://schemas.microsoft.com/office/drawing/2014/main" id="{FC845329-D492-43A9-B61F-A14569ED241B}"/>
              </a:ext>
            </a:extLst>
          </p:cNvPr>
          <p:cNvSpPr/>
          <p:nvPr/>
        </p:nvSpPr>
        <p:spPr>
          <a:xfrm>
            <a:off x="3695404" y="5493136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Nyíl: lefelé mutató 6">
            <a:extLst>
              <a:ext uri="{FF2B5EF4-FFF2-40B4-BE49-F238E27FC236}">
                <a16:creationId xmlns:a16="http://schemas.microsoft.com/office/drawing/2014/main" id="{4FDAD0AB-0272-418C-9FE1-B67D17100FFF}"/>
              </a:ext>
            </a:extLst>
          </p:cNvPr>
          <p:cNvSpPr/>
          <p:nvPr/>
        </p:nvSpPr>
        <p:spPr>
          <a:xfrm>
            <a:off x="4824524" y="552621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Nyíl: balra-jobbra mutató 7">
            <a:extLst>
              <a:ext uri="{FF2B5EF4-FFF2-40B4-BE49-F238E27FC236}">
                <a16:creationId xmlns:a16="http://schemas.microsoft.com/office/drawing/2014/main" id="{F752BCFB-6EBD-40E6-AEFB-53AC40C8CB1C}"/>
              </a:ext>
            </a:extLst>
          </p:cNvPr>
          <p:cNvSpPr/>
          <p:nvPr/>
        </p:nvSpPr>
        <p:spPr>
          <a:xfrm>
            <a:off x="5953644" y="5740024"/>
            <a:ext cx="1216152" cy="4846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682DF9C-AC86-4711-8254-75CA0F4CAFE4}"/>
              </a:ext>
            </a:extLst>
          </p:cNvPr>
          <p:cNvSpPr txBox="1"/>
          <p:nvPr/>
        </p:nvSpPr>
        <p:spPr>
          <a:xfrm>
            <a:off x="303648" y="80471"/>
            <a:ext cx="3634072" cy="3693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dirty="0"/>
              <a:t>II. Kísérlet – kooperatív csoportmunka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38CF901E-99E8-4982-9B75-906F6E1D445F}"/>
              </a:ext>
            </a:extLst>
          </p:cNvPr>
          <p:cNvSpPr txBox="1"/>
          <p:nvPr/>
        </p:nvSpPr>
        <p:spPr>
          <a:xfrm>
            <a:off x="333335" y="1172157"/>
            <a:ext cx="360438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dirty="0"/>
              <a:t>a) A kísérleti jegyzőkönyv elkészítése</a:t>
            </a:r>
          </a:p>
        </p:txBody>
      </p:sp>
    </p:spTree>
    <p:extLst>
      <p:ext uri="{BB962C8B-B14F-4D97-AF65-F5344CB8AC3E}">
        <p14:creationId xmlns:p14="http://schemas.microsoft.com/office/powerpoint/2010/main" val="3799394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BCE969C-8D20-40B9-B425-38689B721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55176"/>
          </a:xfrm>
        </p:spPr>
        <p:txBody>
          <a:bodyPr>
            <a:normAutofit fontScale="90000"/>
          </a:bodyPr>
          <a:lstStyle/>
          <a:p>
            <a:r>
              <a:rPr lang="hu-HU" dirty="0"/>
              <a:t>Lehet a vízen járni?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2853DF4-A2AC-4C09-B326-555C3EEF90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269508"/>
            <a:ext cx="10363826" cy="5246702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3</a:t>
            </a:r>
            <a:r>
              <a:rPr lang="hu-HU" dirty="0">
                <a:solidFill>
                  <a:srgbClr val="FF0000"/>
                </a:solidFill>
              </a:rPr>
              <a:t>. </a:t>
            </a:r>
            <a:r>
              <a:rPr lang="hu-HU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hu-HU" u="sng" dirty="0">
                <a:latin typeface="Arial" panose="020B0604020202020204" pitchFamily="34" charset="0"/>
                <a:cs typeface="Arial" panose="020B0604020202020204" pitchFamily="34" charset="0"/>
              </a:rPr>
              <a:t>álasz:</a:t>
            </a:r>
          </a:p>
          <a:p>
            <a:pPr marL="0" indent="0">
              <a:buNone/>
            </a:pPr>
            <a:r>
              <a:rPr lang="hu-HU" dirty="0"/>
              <a:t>A víz kicsi részecskékből áll. A </a:t>
            </a:r>
            <a:r>
              <a:rPr lang="hu-HU" dirty="0" err="1"/>
              <a:t>belsejében</a:t>
            </a:r>
            <a:r>
              <a:rPr lang="hu-HU" dirty="0"/>
              <a:t> egy ilyen részecskét minden oldalról ugyanolyan részecske vesz körül. A felszínen lévőket viszont </a:t>
            </a:r>
            <a:r>
              <a:rPr lang="hu-HU" dirty="0" err="1"/>
              <a:t>felülről</a:t>
            </a:r>
            <a:r>
              <a:rPr lang="hu-HU" dirty="0"/>
              <a:t> a levegő részecskéi határolják, amik kisebb erővel húzzák, mint a vízrészecskék alulról, illetve oldalról. Ezért a víz felszínén létrejön egy rugalmas hártya, ami elég erős ahhoz, hogy megtartsa a hintőpor részecskéit. A mosószer ezt a rugalmas hártyát töri meg, a hintőpor </a:t>
            </a:r>
            <a:r>
              <a:rPr lang="hu-HU" dirty="0" err="1"/>
              <a:t>hóesésszerűen</a:t>
            </a:r>
            <a:r>
              <a:rPr lang="hu-HU" dirty="0"/>
              <a:t> hullik le az edény aljára.</a:t>
            </a:r>
            <a:endParaRPr lang="hu-H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E9DE8DF-355A-4748-9450-7EDA227D7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379" y="4215891"/>
            <a:ext cx="1742727" cy="2607638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5E3B894C-3360-4F85-9459-D2BABA7AC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7053" y="4074795"/>
            <a:ext cx="1831323" cy="27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30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EA72E92-87F4-4E2C-8EC8-43516F29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149" y="191901"/>
            <a:ext cx="10364451" cy="1596177"/>
          </a:xfrm>
        </p:spPr>
        <p:txBody>
          <a:bodyPr/>
          <a:lstStyle/>
          <a:p>
            <a:r>
              <a:rPr lang="hu-HU" dirty="0"/>
              <a:t>Ki marad felül? </a:t>
            </a:r>
            <a:br>
              <a:rPr lang="hu-HU" dirty="0"/>
            </a:br>
            <a:r>
              <a:rPr lang="hu-HU" dirty="0"/>
              <a:t>Az olaj és a víz sűrűségének összehasonlítása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AC19259-C55C-4C49-8296-B3249CDF32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785133"/>
          </a:xfrm>
        </p:spPr>
        <p:txBody>
          <a:bodyPr/>
          <a:lstStyle/>
          <a:p>
            <a:pPr marL="0" indent="0">
              <a:buNone/>
            </a:pPr>
            <a:r>
              <a:rPr lang="hu-HU" u="sng" dirty="0"/>
              <a:t>1.</a:t>
            </a:r>
            <a:r>
              <a:rPr lang="hu-HU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hu-HU" u="sng" dirty="0">
                <a:latin typeface="Arial" panose="020B0604020202020204" pitchFamily="34" charset="0"/>
                <a:cs typeface="Arial" panose="020B0604020202020204" pitchFamily="34" charset="0"/>
              </a:rPr>
              <a:t>nyagok, </a:t>
            </a:r>
            <a:r>
              <a:rPr lang="hu-HU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hu-HU" u="sng" dirty="0">
                <a:latin typeface="Arial" panose="020B0604020202020204" pitchFamily="34" charset="0"/>
                <a:cs typeface="Arial" panose="020B0604020202020204" pitchFamily="34" charset="0"/>
              </a:rPr>
              <a:t>szközök:</a:t>
            </a:r>
          </a:p>
          <a:p>
            <a:pPr>
              <a:buFontTx/>
              <a:buChar char="-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1 üveg</a:t>
            </a:r>
          </a:p>
          <a:p>
            <a:pPr>
              <a:buFontTx/>
              <a:buChar char="-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Víz</a:t>
            </a:r>
          </a:p>
          <a:p>
            <a:pPr>
              <a:buFontTx/>
              <a:buChar char="-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Olaj</a:t>
            </a:r>
          </a:p>
          <a:p>
            <a:pPr>
              <a:buFontTx/>
              <a:buChar char="-"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dirty="0"/>
              <a:t>2.</a:t>
            </a:r>
            <a:r>
              <a:rPr lang="hu-HU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u="sng" cap="none" dirty="0">
                <a:latin typeface="Arial" panose="020B0604020202020204" pitchFamily="34" charset="0"/>
                <a:cs typeface="Arial" panose="020B0604020202020204" pitchFamily="34" charset="0"/>
              </a:rPr>
              <a:t>A feltételezések meghallgatása</a:t>
            </a:r>
            <a:endParaRPr lang="hu-HU" u="sng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1159078-3862-42C7-A623-33E974E11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241" y="5535271"/>
            <a:ext cx="1060796" cy="1060796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39B6130B-D4B8-4972-9705-2F1119786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1706" y="2651048"/>
            <a:ext cx="2152650" cy="212407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58C9D5EF-7B6D-4B3A-9483-E0CFCDCC6C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46" y="2651049"/>
            <a:ext cx="3347722" cy="2124074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EBE3A46B-EE81-4A6D-B8AC-A216937F2C3A}"/>
              </a:ext>
            </a:extLst>
          </p:cNvPr>
          <p:cNvSpPr txBox="1"/>
          <p:nvPr/>
        </p:nvSpPr>
        <p:spPr>
          <a:xfrm>
            <a:off x="303648" y="80471"/>
            <a:ext cx="3685368" cy="36933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dirty="0"/>
              <a:t>III. Kísérlet – kooperatív csoportmunka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D15AB12E-1957-4537-BD68-3E04BA0D232C}"/>
              </a:ext>
            </a:extLst>
          </p:cNvPr>
          <p:cNvSpPr txBox="1"/>
          <p:nvPr/>
        </p:nvSpPr>
        <p:spPr>
          <a:xfrm>
            <a:off x="303648" y="1714842"/>
            <a:ext cx="360438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dirty="0"/>
              <a:t>a) A kísérleti jegyzőkönyv elkészítése</a:t>
            </a:r>
          </a:p>
        </p:txBody>
      </p:sp>
    </p:spTree>
    <p:extLst>
      <p:ext uri="{BB962C8B-B14F-4D97-AF65-F5344CB8AC3E}">
        <p14:creationId xmlns:p14="http://schemas.microsoft.com/office/powerpoint/2010/main" val="3500159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1AB5C8-EB89-47B7-A03C-7F1AA19B1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872932"/>
          </a:xfrm>
        </p:spPr>
        <p:txBody>
          <a:bodyPr/>
          <a:lstStyle/>
          <a:p>
            <a:r>
              <a:rPr lang="hu-HU" dirty="0"/>
              <a:t>Ki marad felül?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6F13E4F-8DD0-433A-B153-09399FC21E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491450"/>
            <a:ext cx="10363826" cy="4299749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3. </a:t>
            </a:r>
            <a:r>
              <a:rPr lang="hu-HU" u="sng" dirty="0">
                <a:solidFill>
                  <a:srgbClr val="FF0000"/>
                </a:solidFill>
              </a:rPr>
              <a:t>V</a:t>
            </a:r>
            <a:r>
              <a:rPr lang="hu-HU" u="sng" dirty="0"/>
              <a:t>álasz: </a:t>
            </a:r>
          </a:p>
          <a:p>
            <a:pPr marL="0" indent="0">
              <a:buNone/>
            </a:pPr>
            <a:r>
              <a:rPr lang="hu-HU" dirty="0"/>
              <a:t>Az olaj nem keveredik a vízzel, mert más a szerkezete, és kisebb a sűrűsége.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4BCD523-321E-4650-A2D3-83FEC8B35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2" y="2557462"/>
            <a:ext cx="3017160" cy="296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82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53E77D-A6CD-47F1-973B-7BC88D82E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19" y="618517"/>
            <a:ext cx="11461072" cy="1596177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hu-HU" sz="2800" dirty="0">
                <a:latin typeface="+mn-lt"/>
                <a:cs typeface="Arial" panose="020B0604020202020204" pitchFamily="34" charset="0"/>
              </a:rPr>
              <a:t>Az olajról mindenki tudja, hogy a víz felszínén összegyűlve sok bosszúságot okozhat. Ha az élővizekbe, tengerekbe kerül, akkor el is zárhatja a levegőt a vízi élőlényektől.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CFFB9B03-C3E4-4395-A2AA-907BC23A195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3775" y="2441798"/>
            <a:ext cx="4492726" cy="2989705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F47EB03B-8071-4192-8661-C19F27982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077" y="2400223"/>
            <a:ext cx="5475120" cy="298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61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DBD2BB33-1B84-4E39-A1E3-59075021C1DC}"/>
              </a:ext>
            </a:extLst>
          </p:cNvPr>
          <p:cNvSpPr txBox="1"/>
          <p:nvPr/>
        </p:nvSpPr>
        <p:spPr>
          <a:xfrm>
            <a:off x="4518734" y="177554"/>
            <a:ext cx="2305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/>
              <a:t>Szivárványhíd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D0C0A955-0422-4F50-8062-697858A46365}"/>
              </a:ext>
            </a:extLst>
          </p:cNvPr>
          <p:cNvSpPr txBox="1"/>
          <p:nvPr/>
        </p:nvSpPr>
        <p:spPr>
          <a:xfrm>
            <a:off x="189389" y="700774"/>
            <a:ext cx="8601009" cy="46166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400" dirty="0"/>
              <a:t>0. Kísérlet eredményének megfigyelése, a következtetések levonása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C404487-2687-4AD3-BA66-961EE9669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734" y="1580917"/>
            <a:ext cx="7569748" cy="3696166"/>
          </a:xfrm>
          <a:prstGeom prst="rect">
            <a:avLst/>
          </a:prstGeom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57754B61-7494-4722-A984-88B99CB20E64}"/>
              </a:ext>
            </a:extLst>
          </p:cNvPr>
          <p:cNvSpPr/>
          <p:nvPr/>
        </p:nvSpPr>
        <p:spPr>
          <a:xfrm>
            <a:off x="5124164" y="5344314"/>
            <a:ext cx="6043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i="1" dirty="0">
                <a:hlinkClick r:id="rId3"/>
              </a:rPr>
              <a:t>https://erzsebettaborok.hu/kiserletezzuk-egyutt-szivarvanyhid/</a:t>
            </a:r>
            <a:r>
              <a:rPr lang="hu-HU" i="1" dirty="0"/>
              <a:t> </a:t>
            </a:r>
          </a:p>
        </p:txBody>
      </p:sp>
      <p:sp>
        <p:nvSpPr>
          <p:cNvPr id="10" name="Akciógomb: Súgó 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09C03DB-2001-4BA3-841C-B88EE85D5FC6}"/>
              </a:ext>
            </a:extLst>
          </p:cNvPr>
          <p:cNvSpPr/>
          <p:nvPr/>
        </p:nvSpPr>
        <p:spPr>
          <a:xfrm>
            <a:off x="189389" y="2199361"/>
            <a:ext cx="1042416" cy="1042416"/>
          </a:xfrm>
          <a:prstGeom prst="actionButtonHelp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1650E417-D12A-4BD0-8BBA-F75B48490BD7}"/>
              </a:ext>
            </a:extLst>
          </p:cNvPr>
          <p:cNvSpPr txBox="1"/>
          <p:nvPr/>
        </p:nvSpPr>
        <p:spPr>
          <a:xfrm>
            <a:off x="189389" y="1580917"/>
            <a:ext cx="50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/>
              <a:t>2. 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5DFC7E43-6E70-4FC2-8F43-85E67BCA027E}"/>
              </a:ext>
            </a:extLst>
          </p:cNvPr>
          <p:cNvSpPr txBox="1"/>
          <p:nvPr/>
        </p:nvSpPr>
        <p:spPr>
          <a:xfrm>
            <a:off x="103518" y="3693110"/>
            <a:ext cx="3638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3. Következtetések levonása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D761B6E7-D711-4E4C-B82C-862179C1DE99}"/>
              </a:ext>
            </a:extLst>
          </p:cNvPr>
          <p:cNvSpPr txBox="1"/>
          <p:nvPr/>
        </p:nvSpPr>
        <p:spPr>
          <a:xfrm>
            <a:off x="103518" y="4342420"/>
            <a:ext cx="41577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i="1" dirty="0"/>
              <a:t>(A papírtörlő hajszálerei felszívják a vizet és továbbítják a középső pohárba. Ott a két színezett víz összekeveredik.)</a:t>
            </a:r>
          </a:p>
        </p:txBody>
      </p:sp>
    </p:spTree>
    <p:extLst>
      <p:ext uri="{BB962C8B-B14F-4D97-AF65-F5344CB8AC3E}">
        <p14:creationId xmlns:p14="http://schemas.microsoft.com/office/powerpoint/2010/main" val="388506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179E22A6-F9A0-40EE-9D7C-36398DA92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741" y="1678878"/>
            <a:ext cx="9554518" cy="2529137"/>
          </a:xfrm>
          <a:prstGeom prst="rect">
            <a:avLst/>
          </a:prstGeom>
        </p:spPr>
      </p:pic>
      <p:grpSp>
        <p:nvGrpSpPr>
          <p:cNvPr id="8" name="Csoportba foglalás 7">
            <a:extLst>
              <a:ext uri="{FF2B5EF4-FFF2-40B4-BE49-F238E27FC236}">
                <a16:creationId xmlns:a16="http://schemas.microsoft.com/office/drawing/2014/main" id="{0570DB47-362F-4DA0-B4C1-D49BC825F5FD}"/>
              </a:ext>
            </a:extLst>
          </p:cNvPr>
          <p:cNvGrpSpPr/>
          <p:nvPr/>
        </p:nvGrpSpPr>
        <p:grpSpPr>
          <a:xfrm>
            <a:off x="2411766" y="2683277"/>
            <a:ext cx="7368468" cy="745723"/>
            <a:chOff x="2361459" y="1944210"/>
            <a:chExt cx="7368468" cy="745723"/>
          </a:xfrm>
        </p:grpSpPr>
        <p:sp>
          <p:nvSpPr>
            <p:cNvPr id="4" name="Trapezoid 3">
              <a:extLst>
                <a:ext uri="{FF2B5EF4-FFF2-40B4-BE49-F238E27FC236}">
                  <a16:creationId xmlns:a16="http://schemas.microsoft.com/office/drawing/2014/main" id="{E2379875-9673-4A31-B024-ED7E4CF17045}"/>
                </a:ext>
              </a:extLst>
            </p:cNvPr>
            <p:cNvSpPr/>
            <p:nvPr/>
          </p:nvSpPr>
          <p:spPr>
            <a:xfrm rot="10800000">
              <a:off x="2361459" y="1944210"/>
              <a:ext cx="1162974" cy="692458"/>
            </a:xfrm>
            <a:prstGeom prst="trapezoi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5" name="Trapezoid 4">
              <a:extLst>
                <a:ext uri="{FF2B5EF4-FFF2-40B4-BE49-F238E27FC236}">
                  <a16:creationId xmlns:a16="http://schemas.microsoft.com/office/drawing/2014/main" id="{603EA1EE-319A-46AB-BCE4-35EA5C385461}"/>
                </a:ext>
              </a:extLst>
            </p:cNvPr>
            <p:cNvSpPr/>
            <p:nvPr/>
          </p:nvSpPr>
          <p:spPr>
            <a:xfrm rot="10800000">
              <a:off x="5708342" y="2139515"/>
              <a:ext cx="1020932" cy="497151"/>
            </a:xfrm>
            <a:prstGeom prst="trapezoi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" name="Trapezoid 5">
              <a:extLst>
                <a:ext uri="{FF2B5EF4-FFF2-40B4-BE49-F238E27FC236}">
                  <a16:creationId xmlns:a16="http://schemas.microsoft.com/office/drawing/2014/main" id="{B6B3CF48-39B0-4612-8E21-8E8C520D8DE3}"/>
                </a:ext>
              </a:extLst>
            </p:cNvPr>
            <p:cNvSpPr/>
            <p:nvPr/>
          </p:nvSpPr>
          <p:spPr>
            <a:xfrm rot="10800000">
              <a:off x="8771140" y="2290439"/>
              <a:ext cx="958787" cy="399494"/>
            </a:xfrm>
            <a:prstGeom prst="trapezoid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9" name="Szövegdoboz 8">
            <a:extLst>
              <a:ext uri="{FF2B5EF4-FFF2-40B4-BE49-F238E27FC236}">
                <a16:creationId xmlns:a16="http://schemas.microsoft.com/office/drawing/2014/main" id="{59C1C251-4E78-4FE3-B7A2-D84F98E5007F}"/>
              </a:ext>
            </a:extLst>
          </p:cNvPr>
          <p:cNvSpPr txBox="1"/>
          <p:nvPr/>
        </p:nvSpPr>
        <p:spPr>
          <a:xfrm>
            <a:off x="746219" y="846596"/>
            <a:ext cx="1002486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400" dirty="0"/>
              <a:t>Az első foglalkozáson elindított kísérlet megtekintése, a feltételezések igazolása</a:t>
            </a:r>
          </a:p>
        </p:txBody>
      </p:sp>
    </p:spTree>
    <p:extLst>
      <p:ext uri="{BB962C8B-B14F-4D97-AF65-F5344CB8AC3E}">
        <p14:creationId xmlns:p14="http://schemas.microsoft.com/office/powerpoint/2010/main" val="4024534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D03AE2F-02A5-4F87-BEB0-CF3B3F57F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278" y="84950"/>
            <a:ext cx="10364451" cy="1596177"/>
          </a:xfrm>
        </p:spPr>
        <p:txBody>
          <a:bodyPr/>
          <a:lstStyle/>
          <a:p>
            <a:r>
              <a:rPr lang="hu-HU" dirty="0"/>
              <a:t>Védd a vizeinket, életed múlik rajta!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1BB213CD-8BDE-4E88-AD6E-616AF861C53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127478" y="1228282"/>
            <a:ext cx="8146049" cy="539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82679"/>
      </p:ext>
    </p:extLst>
  </p:cSld>
  <p:clrMapOvr>
    <a:masterClrMapping/>
  </p:clrMapOvr>
</p:sld>
</file>

<file path=ppt/theme/theme1.xml><?xml version="1.0" encoding="utf-8"?>
<a:theme xmlns:a="http://schemas.openxmlformats.org/drawingml/2006/main" name="Cseppecske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417</TotalTime>
  <Words>608</Words>
  <Application>Microsoft Office PowerPoint</Application>
  <PresentationFormat>Szélesvásznú</PresentationFormat>
  <Paragraphs>93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Times New Roman</vt:lpstr>
      <vt:lpstr>Tw Cen MT</vt:lpstr>
      <vt:lpstr>Cseppecske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Tojás Tóbiás a vízben  A víz sűrűségének vizsgálata</vt:lpstr>
      <vt:lpstr>Tojás Tóbiás a vízben </vt:lpstr>
      <vt:lpstr>Lehet – E a vízen járni? A víz felületi feszültségének csökkentése  </vt:lpstr>
      <vt:lpstr>Lehet a vízen járni? </vt:lpstr>
      <vt:lpstr>Ki marad felül?  Az olaj és a víz sűrűségének összehasonlítása</vt:lpstr>
      <vt:lpstr>Ki marad felül? </vt:lpstr>
      <vt:lpstr>Az olajról mindenki tudja, hogy a víz felszínén összegyűlve sok bosszúságot okozhat. Ha az élővizekbe, tengerekbe kerül, akkor el is zárhatja a levegőt a vízi élőlényektől.</vt:lpstr>
      <vt:lpstr>PowerPoint-bemutató</vt:lpstr>
      <vt:lpstr>PowerPoint-bemutató</vt:lpstr>
      <vt:lpstr>Védd a vizeinket, életed múlik rajta!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RRF356</dc:creator>
  <cp:lastModifiedBy>bartha.ila@outlook.hu</cp:lastModifiedBy>
  <cp:revision>50</cp:revision>
  <dcterms:created xsi:type="dcterms:W3CDTF">2023-03-27T20:44:07Z</dcterms:created>
  <dcterms:modified xsi:type="dcterms:W3CDTF">2025-11-09T09:49:31Z</dcterms:modified>
</cp:coreProperties>
</file>