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59" r:id="rId6"/>
    <p:sldId id="264" r:id="rId7"/>
    <p:sldId id="260" r:id="rId8"/>
    <p:sldId id="265" r:id="rId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Közepesen sötét stílus 4 – 6. jelölőszín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E1B2850-E996-441C-A1FE-7A0827DEDE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1687E726-15F4-4F12-B759-EECB60A8ED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A16822F-5279-4474-865C-86EE41885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E31E-254B-4C01-8C7A-BF4E91756D32}" type="datetimeFigureOut">
              <a:rPr lang="hu-HU" smtClean="0"/>
              <a:t>2025. 09. 23.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7C12233-2B58-4499-BDC8-BA205743F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AB8AC44-65E8-4717-B423-8616B2F3C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9A77-CE10-4365-8F7E-C17015A8C5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7872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CD0EBB0-B5E9-412A-B616-7E6137931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62AA62E8-5165-421D-A672-9701B84EC7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71C846A-3D9D-4795-BEB2-5C0192B13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E31E-254B-4C01-8C7A-BF4E91756D32}" type="datetimeFigureOut">
              <a:rPr lang="hu-HU" smtClean="0"/>
              <a:t>2025. 09. 23.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B589728-8A95-4F98-9D87-C2904EF69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C723185-0C45-4A2B-ABEE-46559B094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9A77-CE10-4365-8F7E-C17015A8C5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8490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FC5C5FFC-F9C7-428E-AFD1-74EBA42C5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2D159457-3C1C-4C4B-9CCF-51CC04B511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201059D-9F9F-4760-BAA2-CA0988B85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E31E-254B-4C01-8C7A-BF4E91756D32}" type="datetimeFigureOut">
              <a:rPr lang="hu-HU" smtClean="0"/>
              <a:t>2025. 09. 23.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FBF700E-0C0B-4C54-A8F2-044C4B281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D5B44A0-7B37-47A1-B6E7-4E50E7B59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9A77-CE10-4365-8F7E-C17015A8C5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26165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B34C284-16B5-4073-9F9D-6B9F7A500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3424C03-6116-41CB-A87E-BC9A9FF3E7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E8A4955-03CE-41F3-A7BD-5EFDCD746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E31E-254B-4C01-8C7A-BF4E91756D32}" type="datetimeFigureOut">
              <a:rPr lang="hu-HU" smtClean="0"/>
              <a:t>2025. 09. 23.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7684168-71BC-4AE2-90C8-1D1079A14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34627DF-8210-4541-BF33-6611ED42A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9A77-CE10-4365-8F7E-C17015A8C5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1326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4C913B2-7EE1-43AE-8782-0C17B803D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B36E472-C5BA-40CE-8A89-B266D3B2D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6E23384-2654-4298-B658-FC38ED05F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E31E-254B-4C01-8C7A-BF4E91756D32}" type="datetimeFigureOut">
              <a:rPr lang="hu-HU" smtClean="0"/>
              <a:t>2025. 09. 23.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7221DEF-730E-42E2-9319-3A1B66E89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A784580-5AB6-4E78-9CEE-744809D59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9A77-CE10-4365-8F7E-C17015A8C5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67327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8C1DB08-74A1-4559-8C9D-785CE5151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695F54A-8C18-49FE-B5C9-069911FA37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5B32FEC3-C0DE-4D4D-ADD5-D15EF5A289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E7AE1B5-BBFC-4A1D-AFC5-F415EBE7E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E31E-254B-4C01-8C7A-BF4E91756D32}" type="datetimeFigureOut">
              <a:rPr lang="hu-HU" smtClean="0"/>
              <a:t>2025. 09. 23.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941BE71-63EE-4E5F-A35D-83438CB83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EEEFEAA-9189-4B67-9C0E-C07AF3240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9A77-CE10-4365-8F7E-C17015A8C5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2386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5220C4A-EE8D-4237-A62A-2EEADA29D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C65B363-AABD-490C-87EB-7671499C2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81AE734F-A5BA-4EBD-8C53-DD58F769EE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51492A95-0695-44BD-B9EB-0597BB7BA0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D2D5F4EF-1C90-4514-B8BA-4E5075D11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1C97E3AD-7AF9-4C1F-A01E-E983AA8C5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E31E-254B-4C01-8C7A-BF4E91756D32}" type="datetimeFigureOut">
              <a:rPr lang="hu-HU" smtClean="0"/>
              <a:t>2025. 09. 23.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13BDDFCB-F25F-4D18-954A-B1BB931A3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9D466DC1-3E6A-4E99-86A2-D7DED9EBB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9A77-CE10-4365-8F7E-C17015A8C5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9513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58924E5-7F26-40AC-90F1-133309856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BABA45FC-F95C-408F-8E2B-D3E85612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E31E-254B-4C01-8C7A-BF4E91756D32}" type="datetimeFigureOut">
              <a:rPr lang="hu-HU" smtClean="0"/>
              <a:t>2025. 09. 23.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ADB401D9-EE50-4CF8-AD36-28E45BDD4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18A8F71E-A175-420F-AB07-EEAAB467A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9A77-CE10-4365-8F7E-C17015A8C5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5257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FD67CE10-57ED-4CBB-9DC6-E64C1A66F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E31E-254B-4C01-8C7A-BF4E91756D32}" type="datetimeFigureOut">
              <a:rPr lang="hu-HU" smtClean="0"/>
              <a:t>2025. 09. 23.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198AEBDD-C283-4430-8E14-54442323C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C075547-7422-4F6C-AA33-00BCCF845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9A77-CE10-4365-8F7E-C17015A8C5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7548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A9B770C-2A0F-4E17-AF55-5970B1DAC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7779716-B14D-42D4-A531-A6133267E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D70DF7AA-67B1-4411-847B-CD487D2B7C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3ED438F-DBDA-4E0A-806A-B0D332643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E31E-254B-4C01-8C7A-BF4E91756D32}" type="datetimeFigureOut">
              <a:rPr lang="hu-HU" smtClean="0"/>
              <a:t>2025. 09. 23.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86B9626-D55B-4E14-A6D5-52F69B63E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5CA2E2F3-896A-4B42-9396-6A59D7E4B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9A77-CE10-4365-8F7E-C17015A8C5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4630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2AA115D-88E2-4BF6-BCFB-6B9BBA20F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FC340F11-70DD-4239-AAD9-379C1ED5CD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82DCC5A5-C9C1-4BF0-9478-B2FC93BA34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06209B3-ACC1-4965-B15E-0D9C2E40C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E31E-254B-4C01-8C7A-BF4E91756D32}" type="datetimeFigureOut">
              <a:rPr lang="hu-HU" smtClean="0"/>
              <a:t>2025. 09. 23.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E02004A2-1C10-4A98-97C6-1DCB70B25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6F28142C-32E0-43D1-88CC-BEC1F2F71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9A77-CE10-4365-8F7E-C17015A8C5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3142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4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1B318C20-4E37-4C07-B123-01010F3B5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22EEFE1-667C-40E8-B62B-1EDDED78F8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B4848E9-7D5D-4AE9-A04B-BF1EC1EB25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5E31E-254B-4C01-8C7A-BF4E91756D32}" type="datetimeFigureOut">
              <a:rPr lang="hu-HU" smtClean="0"/>
              <a:t>2025. 09. 23.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FD82388-6789-410D-9708-BEB48FD416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624C362-2588-4114-9E5B-AC317E46F5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09A77-CE10-4365-8F7E-C17015A8C5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9204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F20D39F-CC41-40BD-B1AE-EE6970D99D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MTA-DE korai természettudomány-tanulás kutatócsoport</a:t>
            </a:r>
            <a:br>
              <a:rPr lang="hu-H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kutatások az integrált természettudományos tudás és szemlélet kialakítására az általános iskola 1-4. évfolyamán </a:t>
            </a:r>
            <a:br>
              <a:rPr lang="hu-H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évfolyam / 2. félév Táplálkozás</a:t>
            </a:r>
            <a:br>
              <a:rPr lang="hu-H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foglalkozásterv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24230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C4741524-6CA3-4060-8CFB-6AB2A2B2BAA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0" t="4213" r="20208" b="-3541"/>
          <a:stretch/>
        </p:blipFill>
        <p:spPr bwMode="auto">
          <a:xfrm>
            <a:off x="0" y="75162"/>
            <a:ext cx="3358415" cy="32716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68BC7288-659A-4596-9534-24D3C09C4640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5" t="3926" r="18733" b="816"/>
          <a:stretch/>
        </p:blipFill>
        <p:spPr bwMode="auto">
          <a:xfrm>
            <a:off x="3493311" y="119762"/>
            <a:ext cx="3061118" cy="31071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Kép 5" descr="Mókus, Rágcsáló, Állat, Emlős, Vadvilág">
            <a:extLst>
              <a:ext uri="{FF2B5EF4-FFF2-40B4-BE49-F238E27FC236}">
                <a16:creationId xmlns:a16="http://schemas.microsoft.com/office/drawing/2014/main" id="{A4FC521E-9493-4CDC-A11E-9BB47CEC9AC9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" r="32315" b="-251"/>
          <a:stretch/>
        </p:blipFill>
        <p:spPr bwMode="auto">
          <a:xfrm>
            <a:off x="9602195" y="270154"/>
            <a:ext cx="2370699" cy="29567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2FDF6612-3202-436D-BD82-8E83532DE716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0" t="10208" r="24374" b="6458"/>
          <a:stretch/>
        </p:blipFill>
        <p:spPr bwMode="auto">
          <a:xfrm>
            <a:off x="6689325" y="119762"/>
            <a:ext cx="2501328" cy="31071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1AB11C73-F9BF-40FE-848C-94E958D52015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9" t="3776" r="29676" b="15138"/>
          <a:stretch/>
        </p:blipFill>
        <p:spPr bwMode="auto">
          <a:xfrm>
            <a:off x="80211" y="3429000"/>
            <a:ext cx="3278204" cy="33538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Kép 8" descr="Kopasz Sas, Madár, Vadvilág, Állat">
            <a:extLst>
              <a:ext uri="{FF2B5EF4-FFF2-40B4-BE49-F238E27FC236}">
                <a16:creationId xmlns:a16="http://schemas.microsoft.com/office/drawing/2014/main" id="{2F0F5116-2A53-4A12-9646-FA3B4B1EDE3E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 t="11749" r="24050"/>
          <a:stretch/>
        </p:blipFill>
        <p:spPr bwMode="auto">
          <a:xfrm>
            <a:off x="3411121" y="3429000"/>
            <a:ext cx="3278204" cy="33538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Kép 9" descr="négy tasán fehér alapon - hedgehog témájú stock jellegű vizuális alkotások, jogdíjmentes fotók és képek">
            <a:extLst>
              <a:ext uri="{FF2B5EF4-FFF2-40B4-BE49-F238E27FC236}">
                <a16:creationId xmlns:a16="http://schemas.microsoft.com/office/drawing/2014/main" id="{CE676118-4526-4591-B6EA-2164A8AE3176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1" t="10207" r="14409" b="635"/>
          <a:stretch/>
        </p:blipFill>
        <p:spPr bwMode="auto">
          <a:xfrm>
            <a:off x="9602195" y="3631051"/>
            <a:ext cx="2589805" cy="24868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4C0223F1-81BE-496A-8F7A-7A1FCF46F1C6}"/>
              </a:ext>
            </a:extLst>
          </p:cNvPr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5" t="12583" r="26795" b="-509"/>
          <a:stretch/>
        </p:blipFill>
        <p:spPr bwMode="auto">
          <a:xfrm>
            <a:off x="6742031" y="3429000"/>
            <a:ext cx="2724234" cy="33538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2340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D2C1126A-F44F-4F12-8CA7-4F6DAD3CE9A7}"/>
              </a:ext>
            </a:extLst>
          </p:cNvPr>
          <p:cNvSpPr/>
          <p:nvPr/>
        </p:nvSpPr>
        <p:spPr>
          <a:xfrm>
            <a:off x="514819" y="989499"/>
            <a:ext cx="10411328" cy="7425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hu-H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sárgarépa – mezei nyúl – farkas </a:t>
            </a:r>
            <a:endParaRPr lang="hu-H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0F84D25E-756B-40D1-98A2-E151D59197BC}"/>
              </a:ext>
            </a:extLst>
          </p:cNvPr>
          <p:cNvSpPr/>
          <p:nvPr/>
        </p:nvSpPr>
        <p:spPr>
          <a:xfrm>
            <a:off x="514819" y="2000466"/>
            <a:ext cx="10411328" cy="7425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hu-HU" sz="3200" b="1" dirty="0">
                <a:solidFill>
                  <a:srgbClr val="008E4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búza – egér – bagoly </a:t>
            </a:r>
            <a:endParaRPr lang="hu-H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20813094-4197-4845-9499-8B30EBC704E3}"/>
              </a:ext>
            </a:extLst>
          </p:cNvPr>
          <p:cNvSpPr/>
          <p:nvPr/>
        </p:nvSpPr>
        <p:spPr>
          <a:xfrm>
            <a:off x="514819" y="3011433"/>
            <a:ext cx="10411328" cy="7425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hu-HU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falevél – hernyó – énekesmadár </a:t>
            </a:r>
            <a:endParaRPr lang="hu-H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11A918B1-A18C-4F04-8B73-80F8B61B3633}"/>
              </a:ext>
            </a:extLst>
          </p:cNvPr>
          <p:cNvSpPr/>
          <p:nvPr/>
        </p:nvSpPr>
        <p:spPr>
          <a:xfrm>
            <a:off x="514819" y="4022400"/>
            <a:ext cx="10411328" cy="7425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hu-HU" sz="3200" b="1" dirty="0">
                <a:solidFill>
                  <a:srgbClr val="806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kukorica – tyúk – róka </a:t>
            </a:r>
            <a:endParaRPr lang="hu-H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663BA94E-F716-47BA-8DA1-12890F8F4777}"/>
              </a:ext>
            </a:extLst>
          </p:cNvPr>
          <p:cNvSpPr/>
          <p:nvPr/>
        </p:nvSpPr>
        <p:spPr>
          <a:xfrm>
            <a:off x="514819" y="5062877"/>
            <a:ext cx="10411328" cy="7425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hu-HU" sz="32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alma – seregély – sólyom   </a:t>
            </a:r>
            <a:endParaRPr lang="hu-H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ECF024F4-6163-4C1D-B738-299B020416E0}"/>
              </a:ext>
            </a:extLst>
          </p:cNvPr>
          <p:cNvSpPr txBox="1"/>
          <p:nvPr/>
        </p:nvSpPr>
        <p:spPr>
          <a:xfrm>
            <a:off x="158621" y="93306"/>
            <a:ext cx="1834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Táplálékláncok:</a:t>
            </a:r>
          </a:p>
        </p:txBody>
      </p:sp>
    </p:spTree>
    <p:extLst>
      <p:ext uri="{BB962C8B-B14F-4D97-AF65-F5344CB8AC3E}">
        <p14:creationId xmlns:p14="http://schemas.microsoft.com/office/powerpoint/2010/main" val="3803850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D2C1126A-F44F-4F12-8CA7-4F6DAD3CE9A7}"/>
              </a:ext>
            </a:extLst>
          </p:cNvPr>
          <p:cNvSpPr/>
          <p:nvPr/>
        </p:nvSpPr>
        <p:spPr>
          <a:xfrm>
            <a:off x="458836" y="317693"/>
            <a:ext cx="10411328" cy="7425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hu-HU" sz="3200" b="1" dirty="0">
                <a:solidFill>
                  <a:srgbClr val="92D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mogyoró – mókus – héja </a:t>
            </a:r>
            <a:endParaRPr lang="hu-H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86B49F4C-2FA0-47C9-A4E7-9B8BD2F6E4FC}"/>
              </a:ext>
            </a:extLst>
          </p:cNvPr>
          <p:cNvSpPr/>
          <p:nvPr/>
        </p:nvSpPr>
        <p:spPr>
          <a:xfrm>
            <a:off x="458836" y="1379782"/>
            <a:ext cx="10411328" cy="7425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hu-HU" sz="3200" b="1" dirty="0">
                <a:solidFill>
                  <a:srgbClr val="B026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növényi részek – giliszta – vakond  </a:t>
            </a:r>
            <a:endParaRPr lang="hu-H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3A3CC67C-8998-4354-8BF4-3EC53B813440}"/>
              </a:ext>
            </a:extLst>
          </p:cNvPr>
          <p:cNvSpPr/>
          <p:nvPr/>
        </p:nvSpPr>
        <p:spPr>
          <a:xfrm>
            <a:off x="479133" y="3320550"/>
            <a:ext cx="10411328" cy="7425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hu-HU" sz="3200" b="1" dirty="0">
                <a:solidFill>
                  <a:srgbClr val="76717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levélnedv – levéltetű – katicabogár – mezei veréb – ölyv </a:t>
            </a:r>
            <a:endParaRPr lang="hu-H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6CD35DA3-3E59-4ADC-AB2E-7D90B69722B0}"/>
              </a:ext>
            </a:extLst>
          </p:cNvPr>
          <p:cNvSpPr/>
          <p:nvPr/>
        </p:nvSpPr>
        <p:spPr>
          <a:xfrm>
            <a:off x="458836" y="2316736"/>
            <a:ext cx="10411328" cy="7425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hu-HU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növényi nedv – szúnyog – béka – gólya </a:t>
            </a:r>
            <a:endParaRPr lang="hu-H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571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B5B8DC1D-1568-4B61-A7F2-9B6523374417}"/>
              </a:ext>
            </a:extLst>
          </p:cNvPr>
          <p:cNvSpPr/>
          <p:nvPr/>
        </p:nvSpPr>
        <p:spPr>
          <a:xfrm>
            <a:off x="223084" y="120385"/>
            <a:ext cx="11102641" cy="674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hu-H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mondatpárokból húzzátok alá azt a mondatot, amelyik igaz!</a:t>
            </a:r>
            <a:endParaRPr lang="hu-HU" sz="28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áblázat 2">
            <a:extLst>
              <a:ext uri="{FF2B5EF4-FFF2-40B4-BE49-F238E27FC236}">
                <a16:creationId xmlns:a16="http://schemas.microsoft.com/office/drawing/2014/main" id="{64E08CD2-F152-4CB5-8302-C4EAE0ED4C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099989"/>
              </p:ext>
            </p:extLst>
          </p:nvPr>
        </p:nvGraphicFramePr>
        <p:xfrm>
          <a:off x="744749" y="952303"/>
          <a:ext cx="9360000" cy="1080000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9360000">
                  <a:extLst>
                    <a:ext uri="{9D8B030D-6E8A-4147-A177-3AD203B41FA5}">
                      <a16:colId xmlns:a16="http://schemas.microsoft.com/office/drawing/2014/main" val="1216645459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Minden élőlénynek szüksége van táplálékra. </a:t>
                      </a:r>
                      <a:endParaRPr lang="hu-HU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426908280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Csak az állatoknak van szüksége táplálékra.</a:t>
                      </a:r>
                      <a:endParaRPr lang="hu-HU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2321534746"/>
                  </a:ext>
                </a:extLst>
              </a:tr>
            </a:tbl>
          </a:graphicData>
        </a:graphic>
      </p:graphicFrame>
      <p:graphicFrame>
        <p:nvGraphicFramePr>
          <p:cNvPr id="4" name="Táblázat 3">
            <a:extLst>
              <a:ext uri="{FF2B5EF4-FFF2-40B4-BE49-F238E27FC236}">
                <a16:creationId xmlns:a16="http://schemas.microsoft.com/office/drawing/2014/main" id="{47461931-A1B3-4713-A435-7F496FA574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2176264"/>
              </p:ext>
            </p:extLst>
          </p:nvPr>
        </p:nvGraphicFramePr>
        <p:xfrm>
          <a:off x="744749" y="2186530"/>
          <a:ext cx="9360000" cy="1080000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9360000">
                  <a:extLst>
                    <a:ext uri="{9D8B030D-6E8A-4147-A177-3AD203B41FA5}">
                      <a16:colId xmlns:a16="http://schemas.microsoft.com/office/drawing/2014/main" val="947522704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Nincsenek olyan élőlények, amelyek csak növényekkel táplálkoznak.</a:t>
                      </a:r>
                      <a:endParaRPr lang="hu-HU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1925380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Vannak olyan élőlények, amelyek csak növényekkel táplálkoznak.</a:t>
                      </a:r>
                      <a:endParaRPr lang="hu-HU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56873194"/>
                  </a:ext>
                </a:extLst>
              </a:tr>
            </a:tbl>
          </a:graphicData>
        </a:graphic>
      </p:graphicFrame>
      <p:graphicFrame>
        <p:nvGraphicFramePr>
          <p:cNvPr id="5" name="Táblázat 4">
            <a:extLst>
              <a:ext uri="{FF2B5EF4-FFF2-40B4-BE49-F238E27FC236}">
                <a16:creationId xmlns:a16="http://schemas.microsoft.com/office/drawing/2014/main" id="{F3C24D92-69D4-4208-B145-30A732A510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2488262"/>
              </p:ext>
            </p:extLst>
          </p:nvPr>
        </p:nvGraphicFramePr>
        <p:xfrm>
          <a:off x="744749" y="3420757"/>
          <a:ext cx="9360000" cy="1080000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9360000">
                  <a:extLst>
                    <a:ext uri="{9D8B030D-6E8A-4147-A177-3AD203B41FA5}">
                      <a16:colId xmlns:a16="http://schemas.microsoft.com/office/drawing/2014/main" val="1696777621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növényevő állatokat a növényevő állatok eszik meg.</a:t>
                      </a:r>
                      <a:endParaRPr lang="hu-HU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2741765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növényevő állatokat a ragadozó állatok eszik meg.</a:t>
                      </a:r>
                      <a:endParaRPr lang="hu-HU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3713279"/>
                  </a:ext>
                </a:extLst>
              </a:tr>
            </a:tbl>
          </a:graphicData>
        </a:graphic>
      </p:graphicFrame>
      <p:graphicFrame>
        <p:nvGraphicFramePr>
          <p:cNvPr id="6" name="Táblázat 5">
            <a:extLst>
              <a:ext uri="{FF2B5EF4-FFF2-40B4-BE49-F238E27FC236}">
                <a16:creationId xmlns:a16="http://schemas.microsoft.com/office/drawing/2014/main" id="{39A5BE6E-D977-4D38-A8F6-D36968A5B7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735551"/>
              </p:ext>
            </p:extLst>
          </p:nvPr>
        </p:nvGraphicFramePr>
        <p:xfrm>
          <a:off x="744749" y="4813605"/>
          <a:ext cx="9360000" cy="1080000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9360000">
                  <a:extLst>
                    <a:ext uri="{9D8B030D-6E8A-4147-A177-3AD203B41FA5}">
                      <a16:colId xmlns:a16="http://schemas.microsoft.com/office/drawing/2014/main" val="479445319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tápláléklánc első tagja mindig növényevő állat.</a:t>
                      </a:r>
                      <a:endParaRPr lang="hu-HU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9872339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tápláléklánc első tagja mindig ragadozó állat.</a:t>
                      </a:r>
                      <a:endParaRPr lang="hu-HU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87486227"/>
                  </a:ext>
                </a:extLst>
              </a:tr>
            </a:tbl>
          </a:graphicData>
        </a:graphic>
      </p:graphicFrame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id="{9FE64795-B744-47A2-B0D4-7AAF6E88CCAB}"/>
              </a:ext>
            </a:extLst>
          </p:cNvPr>
          <p:cNvCxnSpPr/>
          <p:nvPr/>
        </p:nvCxnSpPr>
        <p:spPr>
          <a:xfrm>
            <a:off x="1026367" y="1418253"/>
            <a:ext cx="61208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39D7497C-9F73-4991-9822-E9DDCD101E84}"/>
              </a:ext>
            </a:extLst>
          </p:cNvPr>
          <p:cNvCxnSpPr>
            <a:cxnSpLocks/>
          </p:cNvCxnSpPr>
          <p:nvPr/>
        </p:nvCxnSpPr>
        <p:spPr>
          <a:xfrm>
            <a:off x="1156995" y="3135086"/>
            <a:ext cx="825759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>
            <a:extLst>
              <a:ext uri="{FF2B5EF4-FFF2-40B4-BE49-F238E27FC236}">
                <a16:creationId xmlns:a16="http://schemas.microsoft.com/office/drawing/2014/main" id="{393C1A66-5C6E-43F4-BF8C-B3BE4CFCFBD7}"/>
              </a:ext>
            </a:extLst>
          </p:cNvPr>
          <p:cNvCxnSpPr>
            <a:cxnSpLocks/>
          </p:cNvCxnSpPr>
          <p:nvPr/>
        </p:nvCxnSpPr>
        <p:spPr>
          <a:xfrm>
            <a:off x="1296954" y="4385388"/>
            <a:ext cx="66993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>
            <a:extLst>
              <a:ext uri="{FF2B5EF4-FFF2-40B4-BE49-F238E27FC236}">
                <a16:creationId xmlns:a16="http://schemas.microsoft.com/office/drawing/2014/main" id="{E6D01255-16FF-41B9-A6DE-27209B8703DE}"/>
              </a:ext>
            </a:extLst>
          </p:cNvPr>
          <p:cNvCxnSpPr>
            <a:cxnSpLocks/>
          </p:cNvCxnSpPr>
          <p:nvPr/>
        </p:nvCxnSpPr>
        <p:spPr>
          <a:xfrm>
            <a:off x="1156995" y="5281126"/>
            <a:ext cx="66993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911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B5B8DC1D-1568-4B61-A7F2-9B6523374417}"/>
              </a:ext>
            </a:extLst>
          </p:cNvPr>
          <p:cNvSpPr/>
          <p:nvPr/>
        </p:nvSpPr>
        <p:spPr>
          <a:xfrm>
            <a:off x="223084" y="120385"/>
            <a:ext cx="11102641" cy="674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hu-H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mondatpárokból húzzátok alá azt a mondatot, amelyik igaz!</a:t>
            </a:r>
            <a:endParaRPr lang="hu-HU" sz="28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áblázat 2">
            <a:extLst>
              <a:ext uri="{FF2B5EF4-FFF2-40B4-BE49-F238E27FC236}">
                <a16:creationId xmlns:a16="http://schemas.microsoft.com/office/drawing/2014/main" id="{64E08CD2-F152-4CB5-8302-C4EAE0ED4C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7614324"/>
              </p:ext>
            </p:extLst>
          </p:nvPr>
        </p:nvGraphicFramePr>
        <p:xfrm>
          <a:off x="659732" y="1312341"/>
          <a:ext cx="9360000" cy="936000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9360000">
                  <a:extLst>
                    <a:ext uri="{9D8B030D-6E8A-4147-A177-3AD203B41FA5}">
                      <a16:colId xmlns:a16="http://schemas.microsoft.com/office/drawing/2014/main" val="1216645459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Minden élőlény egyszer táplálékká válik.</a:t>
                      </a:r>
                      <a:endParaRPr lang="hu-HU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0514518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Csak néhány élőlény válik táplálékká.</a:t>
                      </a:r>
                      <a:endParaRPr lang="hu-HU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2840084"/>
                  </a:ext>
                </a:extLst>
              </a:tr>
            </a:tbl>
          </a:graphicData>
        </a:graphic>
      </p:graphicFrame>
      <p:graphicFrame>
        <p:nvGraphicFramePr>
          <p:cNvPr id="4" name="Táblázat 3">
            <a:extLst>
              <a:ext uri="{FF2B5EF4-FFF2-40B4-BE49-F238E27FC236}">
                <a16:creationId xmlns:a16="http://schemas.microsoft.com/office/drawing/2014/main" id="{D0C19582-F3C4-4655-B83D-A88E3503AF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7801506"/>
              </p:ext>
            </p:extLst>
          </p:nvPr>
        </p:nvGraphicFramePr>
        <p:xfrm>
          <a:off x="659732" y="2725488"/>
          <a:ext cx="9360000" cy="936000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9360000">
                  <a:extLst>
                    <a:ext uri="{9D8B030D-6E8A-4147-A177-3AD203B41FA5}">
                      <a16:colId xmlns:a16="http://schemas.microsoft.com/office/drawing/2014/main" val="463731670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tápláléklánc utolsó tagja mindig egy ragadozó állat.</a:t>
                      </a:r>
                      <a:endParaRPr lang="hu-HU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4942603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tápláléklánc utolsó tagja mindig egy növényevő állat.</a:t>
                      </a:r>
                      <a:endParaRPr lang="hu-HU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7253677"/>
                  </a:ext>
                </a:extLst>
              </a:tr>
            </a:tbl>
          </a:graphicData>
        </a:graphic>
      </p:graphicFrame>
      <p:cxnSp>
        <p:nvCxnSpPr>
          <p:cNvPr id="5" name="Egyenes összekötő 4">
            <a:extLst>
              <a:ext uri="{FF2B5EF4-FFF2-40B4-BE49-F238E27FC236}">
                <a16:creationId xmlns:a16="http://schemas.microsoft.com/office/drawing/2014/main" id="{53121113-EE84-4130-8279-67712CB934F8}"/>
              </a:ext>
            </a:extLst>
          </p:cNvPr>
          <p:cNvCxnSpPr>
            <a:cxnSpLocks/>
          </p:cNvCxnSpPr>
          <p:nvPr/>
        </p:nvCxnSpPr>
        <p:spPr>
          <a:xfrm>
            <a:off x="1119673" y="1735494"/>
            <a:ext cx="561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39460497-1027-49E1-9015-51210B81C2B5}"/>
              </a:ext>
            </a:extLst>
          </p:cNvPr>
          <p:cNvCxnSpPr>
            <a:cxnSpLocks/>
          </p:cNvCxnSpPr>
          <p:nvPr/>
        </p:nvCxnSpPr>
        <p:spPr>
          <a:xfrm>
            <a:off x="1147665" y="3125755"/>
            <a:ext cx="66807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044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AF8FE450-FFA9-49F4-8DCE-AEADEF4C564E}"/>
              </a:ext>
            </a:extLst>
          </p:cNvPr>
          <p:cNvSpPr/>
          <p:nvPr/>
        </p:nvSpPr>
        <p:spPr>
          <a:xfrm>
            <a:off x="128001" y="124716"/>
            <a:ext cx="11711073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580">
              <a:lnSpc>
                <a:spcPct val="115000"/>
              </a:lnSpc>
              <a:spcAft>
                <a:spcPts val="0"/>
              </a:spcAft>
            </a:pPr>
            <a:r>
              <a:rPr lang="hu-H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Mi történik, ha a tápláléklánc valahol megszakad? Beszéljetek róla!</a:t>
            </a:r>
            <a:endParaRPr lang="hu-H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Kép 2" descr="Hernyó, Természet, Levél Növényen">
            <a:extLst>
              <a:ext uri="{FF2B5EF4-FFF2-40B4-BE49-F238E27FC236}">
                <a16:creationId xmlns:a16="http://schemas.microsoft.com/office/drawing/2014/main" id="{D0F52905-324B-4A2E-BAE1-600467016208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" t="12950"/>
          <a:stretch/>
        </p:blipFill>
        <p:spPr bwMode="auto">
          <a:xfrm rot="16200000">
            <a:off x="662498" y="747577"/>
            <a:ext cx="1826695" cy="21491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273E48F1-2599-4DC2-8F62-578EAAC97896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7" t="23571" r="15476" b="8001"/>
          <a:stretch/>
        </p:blipFill>
        <p:spPr bwMode="auto">
          <a:xfrm>
            <a:off x="1790718" y="2855807"/>
            <a:ext cx="2183823" cy="18188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75892C20-3CDF-406A-898C-F94CF71537C5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9" t="19787" r="13652" b="-528"/>
          <a:stretch/>
        </p:blipFill>
        <p:spPr bwMode="auto">
          <a:xfrm>
            <a:off x="6567716" y="890438"/>
            <a:ext cx="2875514" cy="18634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Kép 5" descr="Aus die Maus - Wie richtige Katzenernährung wirklich geht - AGILA">
            <a:extLst>
              <a:ext uri="{FF2B5EF4-FFF2-40B4-BE49-F238E27FC236}">
                <a16:creationId xmlns:a16="http://schemas.microsoft.com/office/drawing/2014/main" id="{431716B8-C15D-4D8C-8B68-CDC03E19B2DD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8" t="2317"/>
          <a:stretch/>
        </p:blipFill>
        <p:spPr bwMode="auto">
          <a:xfrm>
            <a:off x="8572900" y="2847942"/>
            <a:ext cx="2183822" cy="18266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0" name="Csoportba foglalás 9">
            <a:extLst>
              <a:ext uri="{FF2B5EF4-FFF2-40B4-BE49-F238E27FC236}">
                <a16:creationId xmlns:a16="http://schemas.microsoft.com/office/drawing/2014/main" id="{0215750F-E854-4A05-A0E6-8D2B419527C1}"/>
              </a:ext>
            </a:extLst>
          </p:cNvPr>
          <p:cNvGrpSpPr/>
          <p:nvPr/>
        </p:nvGrpSpPr>
        <p:grpSpPr>
          <a:xfrm>
            <a:off x="3191070" y="4794940"/>
            <a:ext cx="2118048" cy="1818831"/>
            <a:chOff x="3191070" y="4794940"/>
            <a:chExt cx="2118048" cy="1818831"/>
          </a:xfrm>
        </p:grpSpPr>
        <p:sp>
          <p:nvSpPr>
            <p:cNvPr id="8" name="Téglalap 7">
              <a:extLst>
                <a:ext uri="{FF2B5EF4-FFF2-40B4-BE49-F238E27FC236}">
                  <a16:creationId xmlns:a16="http://schemas.microsoft.com/office/drawing/2014/main" id="{9972D648-829E-486F-9778-E001331211C9}"/>
                </a:ext>
              </a:extLst>
            </p:cNvPr>
            <p:cNvSpPr/>
            <p:nvPr/>
          </p:nvSpPr>
          <p:spPr>
            <a:xfrm>
              <a:off x="3191070" y="4794940"/>
              <a:ext cx="2118048" cy="181883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" name="Akciógomb: Súgó 8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EAD18DDD-E0E9-42E2-A840-02EBC07F4D34}"/>
                </a:ext>
              </a:extLst>
            </p:cNvPr>
            <p:cNvSpPr/>
            <p:nvPr/>
          </p:nvSpPr>
          <p:spPr>
            <a:xfrm>
              <a:off x="3802225" y="5321800"/>
              <a:ext cx="830424" cy="765110"/>
            </a:xfrm>
            <a:prstGeom prst="actionButtonHelp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1" name="Csoportba foglalás 10">
            <a:extLst>
              <a:ext uri="{FF2B5EF4-FFF2-40B4-BE49-F238E27FC236}">
                <a16:creationId xmlns:a16="http://schemas.microsoft.com/office/drawing/2014/main" id="{BE03CD3D-6399-40FE-8D66-465C841AD514}"/>
              </a:ext>
            </a:extLst>
          </p:cNvPr>
          <p:cNvGrpSpPr/>
          <p:nvPr/>
        </p:nvGrpSpPr>
        <p:grpSpPr>
          <a:xfrm>
            <a:off x="9664811" y="4768704"/>
            <a:ext cx="2118048" cy="1818831"/>
            <a:chOff x="3191070" y="4794940"/>
            <a:chExt cx="2118048" cy="1818831"/>
          </a:xfrm>
        </p:grpSpPr>
        <p:sp>
          <p:nvSpPr>
            <p:cNvPr id="12" name="Téglalap 11">
              <a:extLst>
                <a:ext uri="{FF2B5EF4-FFF2-40B4-BE49-F238E27FC236}">
                  <a16:creationId xmlns:a16="http://schemas.microsoft.com/office/drawing/2014/main" id="{03AB72F7-FAEF-4A77-88C5-93BE460AFB18}"/>
                </a:ext>
              </a:extLst>
            </p:cNvPr>
            <p:cNvSpPr/>
            <p:nvPr/>
          </p:nvSpPr>
          <p:spPr>
            <a:xfrm>
              <a:off x="3191070" y="4794940"/>
              <a:ext cx="2118048" cy="181883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3" name="Akciógomb: Súgó 12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839B2A14-4487-47CF-B248-BF33801D67A9}"/>
                </a:ext>
              </a:extLst>
            </p:cNvPr>
            <p:cNvSpPr/>
            <p:nvPr/>
          </p:nvSpPr>
          <p:spPr>
            <a:xfrm>
              <a:off x="3802225" y="5321800"/>
              <a:ext cx="830424" cy="765110"/>
            </a:xfrm>
            <a:prstGeom prst="actionButtonHelp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110102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Ábra 9" descr="Ceruza">
            <a:extLst>
              <a:ext uri="{FF2B5EF4-FFF2-40B4-BE49-F238E27FC236}">
                <a16:creationId xmlns:a16="http://schemas.microsoft.com/office/drawing/2014/main" id="{7533F771-0AA9-4F30-B491-147F80D9B82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8545" y="811763"/>
            <a:ext cx="1548000" cy="1620000"/>
          </a:xfrm>
          <a:prstGeom prst="rect">
            <a:avLst/>
          </a:prstGeom>
        </p:spPr>
      </p:pic>
      <p:pic>
        <p:nvPicPr>
          <p:cNvPr id="3" name="Ábra 2" descr="Ceruza">
            <a:extLst>
              <a:ext uri="{FF2B5EF4-FFF2-40B4-BE49-F238E27FC236}">
                <a16:creationId xmlns:a16="http://schemas.microsoft.com/office/drawing/2014/main" id="{E00234A8-C69A-44BF-A16F-874BBAD0BE2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5999" y="954054"/>
            <a:ext cx="1548000" cy="1620000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6FD2A44C-C460-4B30-A58F-61906BFE08F9}"/>
              </a:ext>
            </a:extLst>
          </p:cNvPr>
          <p:cNvSpPr/>
          <p:nvPr/>
        </p:nvSpPr>
        <p:spPr>
          <a:xfrm>
            <a:off x="138404" y="3249384"/>
            <a:ext cx="11915191" cy="20097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hu-H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A foglalkozáson érdekes feladatok voltak.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hu-H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Megértettem a tápláléklánc fontosságát.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hu-H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Megtudtam, hogy a természet körforgásában minden élőlénynek szerepe van!</a:t>
            </a:r>
          </a:p>
          <a:p>
            <a:r>
              <a:rPr lang="hu-H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Vigyázok a természeti egyensúly fenntarthatóságára! </a:t>
            </a:r>
            <a:endParaRPr lang="hu-H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99D0FCF2-4E89-4EFC-8BE0-ED134180609C}"/>
              </a:ext>
            </a:extLst>
          </p:cNvPr>
          <p:cNvSpPr txBox="1"/>
          <p:nvPr/>
        </p:nvSpPr>
        <p:spPr>
          <a:xfrm>
            <a:off x="2752531" y="1229503"/>
            <a:ext cx="7809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igaz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6A2372CB-F9ED-4ECF-8390-189778A82E64}"/>
              </a:ext>
            </a:extLst>
          </p:cNvPr>
          <p:cNvSpPr txBox="1"/>
          <p:nvPr/>
        </p:nvSpPr>
        <p:spPr>
          <a:xfrm>
            <a:off x="8257592" y="1222770"/>
            <a:ext cx="1040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hamis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52FE3FB4-8EFA-4C3B-9C13-DCF499BCED7B}"/>
              </a:ext>
            </a:extLst>
          </p:cNvPr>
          <p:cNvSpPr txBox="1"/>
          <p:nvPr/>
        </p:nvSpPr>
        <p:spPr>
          <a:xfrm>
            <a:off x="0" y="71346"/>
            <a:ext cx="1653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Önértékelés</a:t>
            </a:r>
          </a:p>
        </p:txBody>
      </p:sp>
    </p:spTree>
    <p:extLst>
      <p:ext uri="{BB962C8B-B14F-4D97-AF65-F5344CB8AC3E}">
        <p14:creationId xmlns:p14="http://schemas.microsoft.com/office/powerpoint/2010/main" val="19300562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259</Words>
  <Application>Microsoft Office PowerPoint</Application>
  <PresentationFormat>Widescreen</PresentationFormat>
  <Paragraphs>33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Office-téma</vt:lpstr>
      <vt:lpstr>MTA-DE korai természettudomány-tanulás kutatócsoport kutatások az integrált természettudományos tudás és szemlélet kialakítására az általános iskola 1-4. évfolyamán   2. évfolyam / 2. félév Táplálkozás   foglalkozásterv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MTA-DE korai természettudomány-tanulás kutatócsoport kutatások az integrált természettudományos tudás és szemlélet kialakítására az általános iskola 1-4. évfolyamán   2. évfolyam / 2. félév Táplálkozás   foglalkozásterv.</dc:title>
  <dc:creator>Szalay Mária</dc:creator>
  <cp:lastModifiedBy>Revák Gyuláné</cp:lastModifiedBy>
  <cp:revision>13</cp:revision>
  <dcterms:created xsi:type="dcterms:W3CDTF">2024-03-11T17:30:41Z</dcterms:created>
  <dcterms:modified xsi:type="dcterms:W3CDTF">2025-09-23T12:37:55Z</dcterms:modified>
</cp:coreProperties>
</file>