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sldIdLst>
    <p:sldId id="266" r:id="rId2"/>
    <p:sldId id="258" r:id="rId3"/>
    <p:sldId id="260" r:id="rId4"/>
    <p:sldId id="263" r:id="rId5"/>
    <p:sldId id="267" r:id="rId6"/>
    <p:sldId id="262" r:id="rId7"/>
    <p:sldId id="264" r:id="rId8"/>
    <p:sldId id="261" r:id="rId9"/>
    <p:sldId id="271" r:id="rId10"/>
    <p:sldId id="272" r:id="rId11"/>
    <p:sldId id="269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30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9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9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4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48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7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03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9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01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3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3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6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3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6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0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1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Gyermekrajz, művészet, rajz, festmény látható&#10;&#10;Automatikusan generált leírás">
            <a:extLst>
              <a:ext uri="{FF2B5EF4-FFF2-40B4-BE49-F238E27FC236}">
                <a16:creationId xmlns:a16="http://schemas.microsoft.com/office/drawing/2014/main" id="{0397A4C8-942D-6FA1-5BD4-B4A5501AE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" t="3044" r="3085" b="2754"/>
          <a:stretch/>
        </p:blipFill>
        <p:spPr>
          <a:xfrm>
            <a:off x="3965971" y="152390"/>
            <a:ext cx="4406624" cy="4326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2890A13D-2F54-D1EE-9CB6-906338B4C520}"/>
              </a:ext>
            </a:extLst>
          </p:cNvPr>
          <p:cNvSpPr txBox="1">
            <a:spLocks/>
          </p:cNvSpPr>
          <p:nvPr/>
        </p:nvSpPr>
        <p:spPr>
          <a:xfrm>
            <a:off x="539961" y="4631525"/>
            <a:ext cx="10916365" cy="11375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NAP-CSALOGATÓ</a:t>
            </a:r>
            <a:br>
              <a:rPr lang="hu-HU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B642AA00-033C-3689-9A1D-BB929CE72B9C}"/>
              </a:ext>
            </a:extLst>
          </p:cNvPr>
          <p:cNvSpPr txBox="1">
            <a:spLocks/>
          </p:cNvSpPr>
          <p:nvPr/>
        </p:nvSpPr>
        <p:spPr>
          <a:xfrm>
            <a:off x="635211" y="5591175"/>
            <a:ext cx="10916365" cy="625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6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KOLLEKTÍV RAJZ ALKOTÁSA</a:t>
            </a:r>
          </a:p>
          <a:p>
            <a:pPr algn="ctr">
              <a:lnSpc>
                <a:spcPct val="110000"/>
              </a:lnSpc>
            </a:pPr>
            <a:r>
              <a:rPr lang="hu-HU" sz="16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2.osztály</a:t>
            </a:r>
            <a:endParaRPr lang="hu-HU" sz="16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74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C2C7FB7-A788-907B-9A8B-55C5681F2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7588263-2D56-A761-32C1-3C746D4A97F1}"/>
              </a:ext>
            </a:extLst>
          </p:cNvPr>
          <p:cNvSpPr txBox="1"/>
          <p:nvPr/>
        </p:nvSpPr>
        <p:spPr>
          <a:xfrm>
            <a:off x="1731146" y="458617"/>
            <a:ext cx="8194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4. TÁBLAI KOMPOZÍCIÓ</a:t>
            </a:r>
            <a:r>
              <a:rPr kumimoji="0" lang="hu-HU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</a:rPr>
              <a:t> </a:t>
            </a:r>
            <a:r>
              <a:rPr lang="hu-HU" sz="36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LÉTREHOZÁSA</a:t>
            </a:r>
            <a:endParaRPr kumimoji="0" lang="hu-H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</a:endParaRPr>
          </a:p>
          <a:p>
            <a:pPr algn="ctr"/>
            <a:r>
              <a:rPr lang="hu-HU" sz="2800" b="1" cap="all" dirty="0">
                <a:solidFill>
                  <a:prstClr val="black"/>
                </a:solidFill>
                <a:latin typeface="Tw Cen MT" panose="020B0602020104020603"/>
              </a:rPr>
              <a:t>KOLLEKTÍV ALKOTÁS</a:t>
            </a:r>
            <a:endParaRPr lang="hu-HU" sz="2800" dirty="0"/>
          </a:p>
        </p:txBody>
      </p:sp>
      <p:pic>
        <p:nvPicPr>
          <p:cNvPr id="5" name="Kép 4" descr="A képen ruházat, személy, lány, festmény látható&#10;&#10;Automatikusan generált leírás">
            <a:extLst>
              <a:ext uri="{FF2B5EF4-FFF2-40B4-BE49-F238E27FC236}">
                <a16:creationId xmlns:a16="http://schemas.microsoft.com/office/drawing/2014/main" id="{C3DB5037-7E55-8E88-5165-178675CA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41" y="3371916"/>
            <a:ext cx="5824054" cy="3277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 descr="A képen szöveg, Gyermekrajz, fedett pályás, fal látható&#10;&#10;Automatikusan generált leírás">
            <a:extLst>
              <a:ext uri="{FF2B5EF4-FFF2-40B4-BE49-F238E27FC236}">
                <a16:creationId xmlns:a16="http://schemas.microsoft.com/office/drawing/2014/main" id="{D6A33C06-D970-A07C-828B-55837F19F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454" y="1535835"/>
            <a:ext cx="2877619" cy="5113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B5BF94D-9D19-54C1-E64B-AE13773ACDAE}"/>
              </a:ext>
            </a:extLst>
          </p:cNvPr>
          <p:cNvSpPr txBox="1"/>
          <p:nvPr/>
        </p:nvSpPr>
        <p:spPr>
          <a:xfrm>
            <a:off x="532660" y="1861291"/>
            <a:ext cx="7581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- KÖRBEN, A TÁBLA SZÉLEI MENTÉN KIALAKÍTJUK A KÖZÖS TELEPÜLÉSÜNKET</a:t>
            </a:r>
          </a:p>
          <a:p>
            <a:r>
              <a:rPr lang="hu-HU" dirty="0"/>
              <a:t>- GYERTEK, EGÉSZÍTSÉTEK KI A MŰVET! </a:t>
            </a:r>
          </a:p>
          <a:p>
            <a:r>
              <a:rPr lang="hu-HU" dirty="0"/>
              <a:t>- RAJZOLJATOK HÁTTERET, FEJEZZÉTEK KI, HOGYAN „SIMOGATJÁK, DÉDELGETIK” A NAP SUGARAI A FALU HÁZAIT, LAKÓIT!</a:t>
            </a:r>
          </a:p>
        </p:txBody>
      </p:sp>
    </p:spTree>
    <p:extLst>
      <p:ext uri="{BB962C8B-B14F-4D97-AF65-F5344CB8AC3E}">
        <p14:creationId xmlns:p14="http://schemas.microsoft.com/office/powerpoint/2010/main" val="273710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518" y="223083"/>
            <a:ext cx="10515600" cy="1325563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3" y="1690688"/>
            <a:ext cx="10895049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MESÉLJETEK A KÖZÖS RAJZUNKRÓL!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MI A KÖZPONTI ELEM? HOGYAN FEJEZTÜK KI? (SZÍN, FORMA, TÉR)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MIT JELENT SZÁMUNKRA A NAP? </a:t>
            </a: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MIT AD A FÖLD LAKÓINAK?</a:t>
            </a:r>
            <a:endParaRPr lang="hu-HU" sz="2400" b="1" cap="none" dirty="0">
              <a:latin typeface="+mj-lt"/>
            </a:endParaRP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MILYEN A KÉPÜNK HANGULATA? MIVEL SIKERÜLT ELÉRNÜNK?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SZERETNÉTEK-E EGY ILYEN TELEPÜLÉSEN ÉLNI? MIÉRT?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HOGYAN SIKERÜLT A KÖZÖS MUNKA? HOGYAN ÉREZTÉTEK MAGATOKAT?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919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538728-76C8-4795-EF47-EEE4541E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Gyermekrajz, művészet, rajz, festmény látható&#10;&#10;Automatikusan generált leírás">
            <a:extLst>
              <a:ext uri="{FF2B5EF4-FFF2-40B4-BE49-F238E27FC236}">
                <a16:creationId xmlns:a16="http://schemas.microsoft.com/office/drawing/2014/main" id="{C1D066B2-CEF8-FCD9-B734-1758E2FB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4" y="234223"/>
            <a:ext cx="6309267" cy="6233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031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2609" y="855929"/>
            <a:ext cx="3397623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ESZKÖZÖK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51110" y="2193560"/>
            <a:ext cx="71578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ISKOLAI FALITÁBLA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SZÍNES TÁBLAKRÉTÁK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TÁBLAI MÁGNESEK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SMART TÁBLA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CSOMAGOLÓPAPÍR VAGY MŰSZAKI RAJZLAP 30X15 CM-ES DARABOKRA SZABVA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FEKETE ÉS SZÍNES ZSÍRKRÉTA VAGY OLAJPASZTELL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OLLÓ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b="1" dirty="0">
              <a:latin typeface="+mj-lt"/>
            </a:endParaRPr>
          </a:p>
          <a:p>
            <a:endParaRPr lang="hu-HU" sz="24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4" name="Kép 3" descr="A képen irodaszerek, írószer, Irodai eszköz, Általános készlet látható&#10;&#10;Automatikusan generált leírás">
            <a:extLst>
              <a:ext uri="{FF2B5EF4-FFF2-40B4-BE49-F238E27FC236}">
                <a16:creationId xmlns:a16="http://schemas.microsoft.com/office/drawing/2014/main" id="{9B67028A-8C01-D3D2-5A73-F84946F4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43665" y="100478"/>
            <a:ext cx="3682876" cy="4703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02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410" y="0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PEDAGÓGIAI CÉLOK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E2D340D-D885-208A-F522-B50D3CF4E2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261" y="1596178"/>
            <a:ext cx="12314582" cy="4854318"/>
          </a:xfrm>
        </p:spPr>
        <p:txBody>
          <a:bodyPr>
            <a:normAutofit fontScale="92500" lnSpcReduction="20000"/>
          </a:bodyPr>
          <a:lstStyle/>
          <a:p>
            <a:pPr marL="0" indent="0" algn="l" rtl="0" fontAlgn="base">
              <a:buNone/>
            </a:pPr>
            <a:r>
              <a:rPr lang="hu-HU" sz="2600" b="1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VIZUÁLIS NEVELÉS: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Tudatos színhasználat 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Forma- és karakterérzék fejlesztése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Egymáshoz viszonyított méretek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  <a:r>
              <a:rPr lang="hu-HU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Arányérzék fejlesztése</a:t>
            </a:r>
            <a:endParaRPr lang="en-US" sz="1900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fontAlgn="base"/>
            <a:r>
              <a:rPr lang="hu-HU" sz="1900" b="0" i="0" u="none" strike="noStrike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Finommotorika</a:t>
            </a:r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</a:t>
            </a:r>
            <a:r>
              <a:rPr lang="hu-HU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FEJLESZTÉSE</a:t>
            </a:r>
          </a:p>
          <a:p>
            <a:pPr fontAlgn="base"/>
            <a:r>
              <a:rPr lang="hu-HU" sz="19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 GRAFIKAI JELRENDSZER BŐVÍTÉSE</a:t>
            </a:r>
            <a:endParaRPr lang="en-US" sz="1900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Térrendezés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Központi elem hangsúlyozása, kiemelése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marL="0" indent="0" algn="l" rtl="0" fontAlgn="base">
              <a:buNone/>
            </a:pPr>
            <a:r>
              <a:rPr lang="hu-HU" sz="1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  <a:endParaRPr lang="hu-HU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marL="0" indent="0" algn="l" rtl="0" fontAlgn="base">
              <a:buNone/>
            </a:pPr>
            <a:r>
              <a:rPr lang="hu-HU" sz="2600" b="1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SZOCIÁLIS KOMPETENCIAFEJLESZTÉS: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Az egyéni látásmódok összehangolt megjelenítése 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​​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99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7983" y="400594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óra menete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38977" y="1888122"/>
            <a:ext cx="10363826" cy="4573639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ráhangolódás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az alkotófolyamat lépései:</a:t>
            </a:r>
          </a:p>
          <a:p>
            <a:pPr marL="457200" lvl="1" indent="0">
              <a:buNone/>
            </a:pPr>
            <a:r>
              <a:rPr lang="hu-HU" sz="2800" dirty="0">
                <a:latin typeface="+mj-lt"/>
              </a:rPr>
              <a:t>     </a:t>
            </a:r>
            <a:r>
              <a:rPr lang="hu-HU" sz="2400" b="1" dirty="0">
                <a:latin typeface="+mj-lt"/>
              </a:rPr>
              <a:t>1. NAP – MOTÍVUMOK ÖNÁLLÓ ALKOTÁSA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 2. KIVÁLASZTOTT NAP – RAJZ TÁBLAI MEGJELENÍTÉSE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	3. FALURÉSZLETEK ALKOTÁSA PÁRBAN: TERVEZÉS, SZÍNEZÉS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	4. TÁBLAI KOMPOZÍCIÓ LÉTREHOZÁSA</a:t>
            </a:r>
          </a:p>
          <a:p>
            <a:pPr marL="457200" lvl="1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reflexió</a:t>
            </a:r>
          </a:p>
          <a:p>
            <a:pPr lvl="1"/>
            <a:endParaRPr lang="hu-HU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095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4086" y="1882066"/>
            <a:ext cx="10161233" cy="89664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dirty="0"/>
            </a:br>
            <a:br>
              <a:rPr lang="hu-HU" sz="2400" dirty="0"/>
            </a:b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F34BBF0-B9FE-E0A7-B18A-F49D37F2F8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2441" y="1384916"/>
            <a:ext cx="10562834" cy="4580877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buNone/>
            </a:pPr>
            <a:r>
              <a:rPr lang="hu-HU" sz="2600" dirty="0">
                <a:latin typeface="+mj-lt"/>
              </a:rPr>
              <a:t>- </a:t>
            </a:r>
            <a:r>
              <a:rPr lang="hu-HU" sz="4400" b="0" i="0" dirty="0">
                <a:effectLst/>
                <a:latin typeface="+mj-lt"/>
              </a:rPr>
              <a:t>HALLGASSÁTOK MEG Petőfi sándor versét! </a:t>
            </a:r>
          </a:p>
          <a:p>
            <a:pPr marL="0" indent="0" algn="l">
              <a:buNone/>
            </a:pPr>
            <a:r>
              <a:rPr lang="hu-HU" sz="4400" dirty="0">
                <a:latin typeface="+mj-lt"/>
              </a:rPr>
              <a:t>- </a:t>
            </a:r>
            <a:r>
              <a:rPr lang="hu-HU" sz="4400" b="0" i="0" dirty="0">
                <a:effectLst/>
                <a:latin typeface="+mj-lt"/>
              </a:rPr>
              <a:t>MILYENNEK KÉPZELI A KÖLTŐ A NAPOT?</a:t>
            </a:r>
          </a:p>
          <a:p>
            <a:pPr marL="0" indent="0" algn="l">
              <a:buNone/>
            </a:pPr>
            <a:r>
              <a:rPr lang="hu-HU" sz="4400" b="0" i="0" dirty="0">
                <a:effectLst/>
                <a:latin typeface="+mj-lt"/>
              </a:rPr>
              <a:t>- GYERTEK KI A SMART TÁBLÁHOZ, ÉS RAJZOLJÁTOK LE A TI NAPOTOKAT! DÍSZÍTSÉTEK KÍVÜL, BELÜL!</a:t>
            </a:r>
          </a:p>
          <a:p>
            <a:pPr marL="0" indent="0" algn="l">
              <a:buNone/>
            </a:pPr>
            <a:endParaRPr lang="hu-HU" sz="2600" b="1" i="0" dirty="0">
              <a:effectLst/>
              <a:latin typeface="+mj-lt"/>
            </a:endParaRPr>
          </a:p>
          <a:p>
            <a:pPr marL="0" indent="0" algn="l">
              <a:buNone/>
            </a:pPr>
            <a:r>
              <a:rPr lang="hu-HU" sz="3600" b="1" i="0" dirty="0">
                <a:effectLst/>
                <a:latin typeface="+mj-lt"/>
              </a:rPr>
              <a:t>PETŐFI SÁNDOR: A NAP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 </a:t>
            </a:r>
            <a:endParaRPr lang="hu-HU" sz="3600" b="0" i="0" dirty="0">
              <a:effectLst/>
              <a:latin typeface="+mj-lt"/>
            </a:endParaRPr>
          </a:p>
          <a:p>
            <a:pPr marL="0" indent="0" algn="l">
              <a:buNone/>
            </a:pPr>
            <a:r>
              <a:rPr lang="hu-HU" sz="3600" b="1" i="0" dirty="0">
                <a:effectLst/>
                <a:latin typeface="+mj-lt"/>
              </a:rPr>
              <a:t>Mi az a nap? mi az a nap?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Nem is nap az tulajdonkép.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Ugyan mi hát?... hát semmi más,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Mint egy nagy szappanbuborék.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 </a:t>
            </a:r>
          </a:p>
          <a:p>
            <a:pPr marL="0" indent="0" algn="l">
              <a:buNone/>
            </a:pPr>
            <a:r>
              <a:rPr lang="hu-HU" sz="3600" b="1" i="0" dirty="0">
                <a:effectLst/>
                <a:latin typeface="+mj-lt"/>
              </a:rPr>
              <a:t>Valami óriásfiú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Kifúja reggel keleten,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S szétpattan este nyúgaton. -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És ez minden nap így megyen.</a:t>
            </a:r>
            <a:br>
              <a:rPr lang="hu-HU" sz="18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</a:br>
            <a:r>
              <a:rPr lang="hu-HU" sz="18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hu-HU" b="1" i="0" dirty="0">
              <a:solidFill>
                <a:srgbClr val="212529"/>
              </a:solidFill>
              <a:effectLst/>
              <a:latin typeface="opensans_semibold"/>
            </a:endParaRPr>
          </a:p>
          <a:p>
            <a:endParaRPr lang="hu-HU" dirty="0"/>
          </a:p>
        </p:txBody>
      </p:sp>
      <p:pic>
        <p:nvPicPr>
          <p:cNvPr id="7" name="Kép 6" descr="A képen szöveg, számítógép, fedett pályás, Megjelenítőeszköz látható&#10;&#10;Automatikusan generált leírás">
            <a:extLst>
              <a:ext uri="{FF2B5EF4-FFF2-40B4-BE49-F238E27FC236}">
                <a16:creationId xmlns:a16="http://schemas.microsoft.com/office/drawing/2014/main" id="{BB3A91A9-8A6B-689D-B951-02889CADA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41106"/>
            <a:ext cx="5371673" cy="382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621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9269" y="113211"/>
            <a:ext cx="6679474" cy="1776548"/>
          </a:xfrm>
        </p:spPr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Az alkotófolyamat lépései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 </a:t>
            </a:r>
            <a:r>
              <a:rPr lang="hu-HU" sz="2400" b="1" dirty="0">
                <a:latin typeface="+mj-lt"/>
              </a:rPr>
              <a:t>NAP – MOTÍVUMOK ÖNÁLLÓ ALKOTÁSA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1701" y="3296374"/>
            <a:ext cx="6339840" cy="31583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MÁR SOKSZOR RAJZOLTATOK NAPOT.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ALKOSSATOK ÚJAT, KÜLÖNLEGESET!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FOLYTATHATJÁTOK EGYMÁS MEGKEZDETT RAJZAIT IS.</a:t>
            </a:r>
          </a:p>
        </p:txBody>
      </p:sp>
      <p:pic>
        <p:nvPicPr>
          <p:cNvPr id="6" name="Kép 5" descr="A képen fal, személy, fehér tábla, rajz látható&#10;&#10;Automatikusan generált leírás">
            <a:extLst>
              <a:ext uri="{FF2B5EF4-FFF2-40B4-BE49-F238E27FC236}">
                <a16:creationId xmlns:a16="http://schemas.microsoft.com/office/drawing/2014/main" id="{EDE9964C-F17F-B4E4-FEBA-675A4080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763" y="2126289"/>
            <a:ext cx="5072109" cy="260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612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6600" y="465356"/>
            <a:ext cx="8434412" cy="995641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A KIVÁLASZTOTT NAP – RAJZ 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TÁBLAI MEGJELENÍTÉSE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26600" y="2002827"/>
            <a:ext cx="10454430" cy="3158348"/>
          </a:xfrm>
        </p:spPr>
        <p:txBody>
          <a:bodyPr>
            <a:noAutofit/>
          </a:bodyPr>
          <a:lstStyle/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MA A HAGYOMÁNYOS TÁBLÁN FOGUNK ALKOTNI EGY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 KÖZÖS RAJZOT. 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AZ ÚJ NAP – ÖTLETEITEK KÖZÜL KIVÁLASZTUNK EGYET,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 ÉS A MEGALKOTÓJA A TÁBLÁRA NAGYBAN, KRÉTÁVAL IS FELRAJZOLHATJA A NAPJÁT SZÍNESBEN. 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HOVÁ HELYEZNÉTEK EL A NAPOT, HOGY BETÖLTSE A LEGFONTOSABB SZEREPÉT, HELYÉT? MUTASSÁTOK MEG! INDOKOLJÁTOK MEG A VÁLASZTÁSOTOKAT!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AZÉRT HELYEZZÜK KÖZÉPRE, MERT PÁRBAN TI FOGJÁTOK MEGRAJZOLNI A FALU HÁZAIT, KÖRNYEZETÉT, AMI A NAP RAGYOGÁSÁBAN ÉL, NŐ, FEJLŐDIK. </a:t>
            </a:r>
          </a:p>
        </p:txBody>
      </p:sp>
      <p:pic>
        <p:nvPicPr>
          <p:cNvPr id="6" name="Kép 5" descr="A képen kézírás, Gyermekrajz, szöveg, iskolatábla látható&#10;&#10;Automatikusan generált leírás">
            <a:extLst>
              <a:ext uri="{FF2B5EF4-FFF2-40B4-BE49-F238E27FC236}">
                <a16:creationId xmlns:a16="http://schemas.microsoft.com/office/drawing/2014/main" id="{FADE681C-6C02-E62D-DCB3-472B9CA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164" y="270651"/>
            <a:ext cx="1909632" cy="3158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448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3223" y="94268"/>
            <a:ext cx="8235424" cy="1260975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FALURÉSZLETEK ALKOTÁSA PÁRBAN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TERVEZÉS, VÁZOLÁS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4435" y="1789590"/>
            <a:ext cx="6013816" cy="3278819"/>
          </a:xfrm>
        </p:spPr>
        <p:txBody>
          <a:bodyPr>
            <a:noAutofit/>
          </a:bodyPr>
          <a:lstStyle/>
          <a:p>
            <a:pPr algn="l"/>
            <a:r>
              <a:rPr lang="hu-HU" sz="2400" cap="none" dirty="0">
                <a:latin typeface="+mj-lt"/>
              </a:rPr>
              <a:t>- VÁLASSZATOK PADTÁRSAT, AKIVEL EGYÜTT SZERETNÉTEK RAJZOLNI!</a:t>
            </a:r>
          </a:p>
          <a:p>
            <a:pPr algn="l"/>
            <a:r>
              <a:rPr lang="hu-HU" sz="2400" cap="none" dirty="0">
                <a:latin typeface="+mj-lt"/>
              </a:rPr>
              <a:t>- A KAPOTT PAPÍRCSÍKRA TERVEZZETEK EGY UTCARÉSZLETET HÁZAKKAL, NÖVÉNYEKKEL, ÁLLATOKKAL, AKÁR EMBEREKKEL!</a:t>
            </a:r>
          </a:p>
          <a:p>
            <a:pPr algn="l"/>
            <a:r>
              <a:rPr lang="hu-HU" sz="2400" cap="none" dirty="0">
                <a:latin typeface="+mj-lt"/>
              </a:rPr>
              <a:t>- HASZNÁLJÁTOK KI AZ EGÉSZ FELÜLETET, A HÁZAK, FÁK A PAPÍR FELSŐ RÉSZÉIG ÉRJENEK!</a:t>
            </a:r>
          </a:p>
          <a:p>
            <a:pPr algn="l"/>
            <a:endParaRPr lang="hu-HU" sz="2400" cap="none" dirty="0">
              <a:latin typeface="+mj-lt"/>
            </a:endParaRPr>
          </a:p>
        </p:txBody>
      </p:sp>
      <p:pic>
        <p:nvPicPr>
          <p:cNvPr id="8" name="Kép 7" descr="A képen személy, szeg, ruházat, Ujj látható&#10;&#10;Automatikusan generált leírás">
            <a:extLst>
              <a:ext uri="{FF2B5EF4-FFF2-40B4-BE49-F238E27FC236}">
                <a16:creationId xmlns:a16="http://schemas.microsoft.com/office/drawing/2014/main" id="{EE18E043-4EE2-CED1-66E3-93157E45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74677" y="1782302"/>
            <a:ext cx="5852378" cy="3293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451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2AC4279A-68EB-E957-5DBE-322E600A6858}"/>
              </a:ext>
            </a:extLst>
          </p:cNvPr>
          <p:cNvSpPr txBox="1"/>
          <p:nvPr/>
        </p:nvSpPr>
        <p:spPr>
          <a:xfrm>
            <a:off x="2026327" y="380229"/>
            <a:ext cx="7623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j-ea"/>
                <a:cs typeface="+mj-cs"/>
              </a:rPr>
              <a:t>3. FALURÉSZLETEK ALKOTÁSA PÁRBAN</a:t>
            </a:r>
          </a:p>
          <a:p>
            <a:pPr algn="ctr"/>
            <a:r>
              <a:rPr lang="hu-HU" sz="2800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j-ea"/>
                <a:cs typeface="+mj-cs"/>
              </a:rPr>
              <a:t>KIEMELÉS, SZÍNEZÉS</a:t>
            </a:r>
            <a:endParaRPr lang="hu-HU" sz="2800" dirty="0"/>
          </a:p>
        </p:txBody>
      </p:sp>
      <p:pic>
        <p:nvPicPr>
          <p:cNvPr id="8" name="Kép 7" descr="A képen szöveg, rajz, személy, Gyermekrajz látható&#10;&#10;Automatikusan generált leírás">
            <a:extLst>
              <a:ext uri="{FF2B5EF4-FFF2-40B4-BE49-F238E27FC236}">
                <a16:creationId xmlns:a16="http://schemas.microsoft.com/office/drawing/2014/main" id="{2ED9B02B-5317-51FF-4F33-08A4F856F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27" y="3208860"/>
            <a:ext cx="5808864" cy="326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165994C-5330-8BEF-F2A2-96FD85219934}"/>
              </a:ext>
            </a:extLst>
          </p:cNvPr>
          <p:cNvSpPr txBox="1"/>
          <p:nvPr/>
        </p:nvSpPr>
        <p:spPr>
          <a:xfrm>
            <a:off x="1003177" y="1533245"/>
            <a:ext cx="9525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- FEKETE KRÉTÁVAL EMELJÉTEK KI A KÖRVONALAKAT!</a:t>
            </a:r>
          </a:p>
          <a:p>
            <a:endParaRPr lang="hu-HU" sz="2000" dirty="0"/>
          </a:p>
          <a:p>
            <a:r>
              <a:rPr lang="hu-HU" sz="2000" dirty="0"/>
              <a:t>- SZÍNEZZÉTEK TETSZÉS SZERINT A FORMÁKAT! </a:t>
            </a:r>
          </a:p>
          <a:p>
            <a:r>
              <a:rPr lang="hu-HU" sz="2000" dirty="0"/>
              <a:t>- HÁTTERET MOST NE FESSETEK, AZT A TÁBLÁN FOGJUK KIALAKÍTANI!</a:t>
            </a:r>
          </a:p>
          <a:p>
            <a:r>
              <a:rPr lang="hu-HU" sz="2000" dirty="0"/>
              <a:t>- HA ELKÉSZÜLTETEK, KÖRBE IS NYÍRHATJÁTOK A RAJZOTOKAT. </a:t>
            </a:r>
          </a:p>
        </p:txBody>
      </p:sp>
    </p:spTree>
    <p:extLst>
      <p:ext uri="{BB962C8B-B14F-4D97-AF65-F5344CB8AC3E}">
        <p14:creationId xmlns:p14="http://schemas.microsoft.com/office/powerpoint/2010/main" val="1115911243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591</TotalTime>
  <Words>574</Words>
  <Application>Microsoft Office PowerPoint</Application>
  <PresentationFormat>Szélesvásznú</PresentationFormat>
  <Paragraphs>76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opensans_semibold</vt:lpstr>
      <vt:lpstr>Times New Roman</vt:lpstr>
      <vt:lpstr>Tw Cen MT</vt:lpstr>
      <vt:lpstr>Cseppecske</vt:lpstr>
      <vt:lpstr>PowerPoint-bemutató</vt:lpstr>
      <vt:lpstr> ESZKÖZÖK</vt:lpstr>
      <vt:lpstr>PEDAGÓGIAI CÉLOK</vt:lpstr>
      <vt:lpstr>Az óra menete</vt:lpstr>
      <vt:lpstr>Ráhangolódás       </vt:lpstr>
      <vt:lpstr>Az alkotófolyamat lépései  1. NAP – MOTÍVUMOK ÖNÁLLÓ ALKOTÁSA</vt:lpstr>
      <vt:lpstr>2. A KIVÁLASZTOTT NAP – RAJZ  TÁBLAI MEGJELENÍTÉSE </vt:lpstr>
      <vt:lpstr>3. FALURÉSZLETEK ALKOTÁSA PÁRBAN TERVEZÉS, VÁZOLÁS </vt:lpstr>
      <vt:lpstr>PowerPoint-bemutató</vt:lpstr>
      <vt:lpstr>PowerPoint-bemutató</vt:lpstr>
      <vt:lpstr>reflexió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Vízi birodalom</dc:title>
  <dc:creator>Kiss Sára</dc:creator>
  <cp:lastModifiedBy>Revák Gyuláné</cp:lastModifiedBy>
  <cp:revision>88</cp:revision>
  <dcterms:created xsi:type="dcterms:W3CDTF">2023-01-31T15:41:25Z</dcterms:created>
  <dcterms:modified xsi:type="dcterms:W3CDTF">2024-02-27T20:27:18Z</dcterms:modified>
</cp:coreProperties>
</file>