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137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4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769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77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532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82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846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21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550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851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67C33-0751-4D26-90D6-0D719DAB5CC8}" type="datetimeFigureOut">
              <a:rPr lang="hu-HU" smtClean="0"/>
              <a:t>2024. 02. 01.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A18EF-5975-4401-A953-4976BA3163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595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94764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hu-HU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MTA-DE korai természettudomány-tanulás kutatócsoport</a:t>
            </a:r>
            <a:br>
              <a:rPr lang="hu-HU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hu-HU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kutatások az integrált természettudományos tudás és szemlélet kialakítására az általános iskola 1-4. évfolyamán </a:t>
            </a:r>
            <a:br>
              <a:rPr lang="hu-HU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hu-HU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hu-HU" sz="24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évfolyam / 2. félév  </a:t>
            </a:r>
            <a:br>
              <a:rPr lang="hu-HU" sz="24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hu-HU" sz="24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Föld – foglalkozásterv1.</a:t>
            </a:r>
            <a:br>
              <a:rPr lang="hu-HU" sz="24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965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0" y="332509"/>
            <a:ext cx="11892583" cy="3920836"/>
          </a:xfrm>
          <a:prstGeom prst="rect">
            <a:avLst/>
          </a:prstGeom>
        </p:spPr>
      </p:pic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327159"/>
              </p:ext>
            </p:extLst>
          </p:nvPr>
        </p:nvGraphicFramePr>
        <p:xfrm>
          <a:off x="680257" y="4761890"/>
          <a:ext cx="10997739" cy="1001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97739">
                  <a:extLst>
                    <a:ext uri="{9D8B030D-6E8A-4147-A177-3AD203B41FA5}">
                      <a16:colId xmlns:a16="http://schemas.microsoft.com/office/drawing/2014/main" val="2956832137"/>
                    </a:ext>
                  </a:extLst>
                </a:gridCol>
              </a:tblGrid>
              <a:tr h="1001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400" b="1" baseline="0" dirty="0"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lang="hu-HU" sz="24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hu-H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 állítások alapján írd a számokat 1-8 –</a:t>
                      </a:r>
                      <a:r>
                        <a:rPr lang="hu-HU" sz="2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hu-H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megfelelő bolygó mellé!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a). A számok növekvő sorrendjében olvasd össze a betűket!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66310"/>
                  </a:ext>
                </a:extLst>
              </a:tr>
            </a:tbl>
          </a:graphicData>
        </a:graphic>
      </p:graphicFrame>
      <p:grpSp>
        <p:nvGrpSpPr>
          <p:cNvPr id="8" name="Csoportba foglalás 7"/>
          <p:cNvGrpSpPr/>
          <p:nvPr/>
        </p:nvGrpSpPr>
        <p:grpSpPr>
          <a:xfrm>
            <a:off x="235527" y="1454728"/>
            <a:ext cx="11756806" cy="2466975"/>
            <a:chOff x="0" y="0"/>
            <a:chExt cx="9725025" cy="2466975"/>
          </a:xfrm>
        </p:grpSpPr>
        <p:sp>
          <p:nvSpPr>
            <p:cNvPr id="9" name="Szövegdoboz 4"/>
            <p:cNvSpPr txBox="1"/>
            <p:nvPr/>
          </p:nvSpPr>
          <p:spPr>
            <a:xfrm>
              <a:off x="0" y="1628775"/>
              <a:ext cx="481330" cy="323850"/>
            </a:xfrm>
            <a:prstGeom prst="rect">
              <a:avLst/>
            </a:prstGeom>
            <a:solidFill>
              <a:srgbClr val="FF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Nap</a:t>
              </a:r>
              <a:endParaRPr kumimoji="0" lang="hu-HU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Szövegdoboz 10"/>
            <p:cNvSpPr txBox="1"/>
            <p:nvPr/>
          </p:nvSpPr>
          <p:spPr>
            <a:xfrm>
              <a:off x="1146024" y="228599"/>
              <a:ext cx="607393" cy="406289"/>
            </a:xfrm>
            <a:prstGeom prst="rect">
              <a:avLst/>
            </a:prstGeom>
            <a:solidFill>
              <a:sysClr val="windowText" lastClr="00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Vénusz</a:t>
              </a:r>
              <a:endParaRPr kumimoji="0" lang="hu-HU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Szövegdoboz 11"/>
            <p:cNvSpPr txBox="1"/>
            <p:nvPr/>
          </p:nvSpPr>
          <p:spPr>
            <a:xfrm>
              <a:off x="1971675" y="1343892"/>
              <a:ext cx="552450" cy="333375"/>
            </a:xfrm>
            <a:prstGeom prst="rect">
              <a:avLst/>
            </a:prstGeom>
            <a:solidFill>
              <a:sysClr val="windowText" lastClr="00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Föld</a:t>
              </a:r>
              <a:endParaRPr kumimoji="0" lang="hu-H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Szövegdoboz 12"/>
            <p:cNvSpPr txBox="1"/>
            <p:nvPr/>
          </p:nvSpPr>
          <p:spPr>
            <a:xfrm>
              <a:off x="647658" y="1143434"/>
              <a:ext cx="680365" cy="342900"/>
            </a:xfrm>
            <a:prstGeom prst="rect">
              <a:avLst/>
            </a:prstGeom>
            <a:solidFill>
              <a:sysClr val="windowText" lastClr="00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Merkúr</a:t>
              </a:r>
              <a:endParaRPr kumimoji="0" lang="hu-HU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Szövegdoboz 13"/>
            <p:cNvSpPr txBox="1"/>
            <p:nvPr/>
          </p:nvSpPr>
          <p:spPr>
            <a:xfrm>
              <a:off x="2463754" y="1114425"/>
              <a:ext cx="561975" cy="333375"/>
            </a:xfrm>
            <a:prstGeom prst="rect">
              <a:avLst/>
            </a:prstGeom>
            <a:solidFill>
              <a:sysClr val="windowText" lastClr="00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Mars</a:t>
              </a:r>
              <a:endParaRPr kumimoji="0" lang="hu-H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Szövegdoboz 14"/>
            <p:cNvSpPr txBox="1"/>
            <p:nvPr/>
          </p:nvSpPr>
          <p:spPr>
            <a:xfrm>
              <a:off x="3638441" y="2124075"/>
              <a:ext cx="714375" cy="342900"/>
            </a:xfrm>
            <a:prstGeom prst="rect">
              <a:avLst/>
            </a:prstGeom>
            <a:solidFill>
              <a:sysClr val="windowText" lastClr="00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Jupiter</a:t>
              </a:r>
              <a:endParaRPr kumimoji="0" lang="hu-H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Szövegdoboz 15"/>
            <p:cNvSpPr txBox="1"/>
            <p:nvPr/>
          </p:nvSpPr>
          <p:spPr>
            <a:xfrm>
              <a:off x="5776813" y="1952625"/>
              <a:ext cx="1000125" cy="342900"/>
            </a:xfrm>
            <a:prstGeom prst="rect">
              <a:avLst/>
            </a:prstGeom>
            <a:solidFill>
              <a:sysClr val="windowText" lastClr="00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Szaturnusz</a:t>
              </a:r>
              <a:endParaRPr kumimoji="0" lang="hu-H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Szövegdoboz 17"/>
            <p:cNvSpPr txBox="1"/>
            <p:nvPr/>
          </p:nvSpPr>
          <p:spPr>
            <a:xfrm>
              <a:off x="7524750" y="0"/>
              <a:ext cx="857250" cy="342900"/>
            </a:xfrm>
            <a:prstGeom prst="rect">
              <a:avLst/>
            </a:prstGeom>
            <a:solidFill>
              <a:sysClr val="windowText" lastClr="00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Uránusz</a:t>
              </a:r>
              <a:endParaRPr kumimoji="0" lang="hu-HU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Szövegdoboz 18"/>
            <p:cNvSpPr txBox="1"/>
            <p:nvPr/>
          </p:nvSpPr>
          <p:spPr>
            <a:xfrm>
              <a:off x="8715375" y="1543050"/>
              <a:ext cx="1009650" cy="342900"/>
            </a:xfrm>
            <a:prstGeom prst="rect">
              <a:avLst/>
            </a:prstGeom>
            <a:solidFill>
              <a:sysClr val="windowText" lastClr="00000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u-HU" sz="1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Neptunusz</a:t>
              </a:r>
              <a:endParaRPr kumimoji="0" lang="hu-HU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693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7306" y="307171"/>
            <a:ext cx="9576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Én vagyok a legkisebb bolygó, én állok legközelebb a Naphoz.</a:t>
            </a:r>
          </a:p>
        </p:txBody>
      </p:sp>
      <p:sp>
        <p:nvSpPr>
          <p:cNvPr id="3" name="Téglalap 2"/>
          <p:cNvSpPr/>
          <p:nvPr/>
        </p:nvSpPr>
        <p:spPr>
          <a:xfrm>
            <a:off x="227306" y="1052945"/>
            <a:ext cx="8259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Én vagyok a legfényesebb az éjszakai égbolton.</a:t>
            </a:r>
          </a:p>
        </p:txBody>
      </p:sp>
      <p:sp>
        <p:nvSpPr>
          <p:cNvPr id="4" name="Téglalap 3"/>
          <p:cNvSpPr/>
          <p:nvPr/>
        </p:nvSpPr>
        <p:spPr>
          <a:xfrm>
            <a:off x="227306" y="1798719"/>
            <a:ext cx="8271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Én vagyok a te lakhelyed, „kék bolygónak” is hívnak.</a:t>
            </a:r>
          </a:p>
        </p:txBody>
      </p:sp>
      <p:sp>
        <p:nvSpPr>
          <p:cNvPr id="5" name="Téglalap 4"/>
          <p:cNvSpPr/>
          <p:nvPr/>
        </p:nvSpPr>
        <p:spPr>
          <a:xfrm>
            <a:off x="227305" y="2544493"/>
            <a:ext cx="100389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 Naptól számítva negyedik vagyok, vörös bolygónak is hívnak.</a:t>
            </a:r>
          </a:p>
        </p:txBody>
      </p:sp>
      <p:sp>
        <p:nvSpPr>
          <p:cNvPr id="6" name="Téglalap 5"/>
          <p:cNvSpPr/>
          <p:nvPr/>
        </p:nvSpPr>
        <p:spPr>
          <a:xfrm>
            <a:off x="227305" y="3290267"/>
            <a:ext cx="76420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Én vagyok a legnagyobb a Naprendszerben.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227305" y="4036041"/>
            <a:ext cx="6999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Jégből és törmelékből álló gyűrű vesz körül. </a:t>
            </a:r>
          </a:p>
        </p:txBody>
      </p:sp>
      <p:sp>
        <p:nvSpPr>
          <p:cNvPr id="8" name="Téglalap 7"/>
          <p:cNvSpPr/>
          <p:nvPr/>
        </p:nvSpPr>
        <p:spPr>
          <a:xfrm>
            <a:off x="275014" y="4830118"/>
            <a:ext cx="7611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Csak nekem kezdődik a nevem magánhangzóval.</a:t>
            </a:r>
          </a:p>
        </p:txBody>
      </p:sp>
      <p:sp>
        <p:nvSpPr>
          <p:cNvPr id="9" name="Téglalap 8"/>
          <p:cNvSpPr/>
          <p:nvPr/>
        </p:nvSpPr>
        <p:spPr>
          <a:xfrm>
            <a:off x="275014" y="5637674"/>
            <a:ext cx="8515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A legmesszebb vagyok a Naptól, folyton csak didergek.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828769"/>
              </p:ext>
            </p:extLst>
          </p:nvPr>
        </p:nvGraphicFramePr>
        <p:xfrm>
          <a:off x="721823" y="508544"/>
          <a:ext cx="5760000" cy="493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000">
                  <a:extLst>
                    <a:ext uri="{9D8B030D-6E8A-4147-A177-3AD203B41FA5}">
                      <a16:colId xmlns:a16="http://schemas.microsoft.com/office/drawing/2014/main" val="512545757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18168577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1093983575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bolygók</a:t>
                      </a:r>
                      <a:endParaRPr lang="hu-HU" sz="2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betű</a:t>
                      </a:r>
                      <a:endParaRPr lang="hu-HU" sz="2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szám</a:t>
                      </a:r>
                      <a:endParaRPr lang="hu-HU" sz="2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663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Uránusz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7.  </a:t>
                      </a:r>
                      <a:endParaRPr lang="hu-H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93224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Jupiter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5.  </a:t>
                      </a:r>
                      <a:endParaRPr lang="hu-H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865952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Szaturnusz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6.  </a:t>
                      </a:r>
                      <a:endParaRPr lang="hu-H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168485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Vénusz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2.  </a:t>
                      </a:r>
                      <a:endParaRPr lang="hu-H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16951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Föld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3.  </a:t>
                      </a:r>
                      <a:endParaRPr lang="hu-H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36122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Merkúr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1.  </a:t>
                      </a:r>
                      <a:endParaRPr lang="hu-H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06446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Neptunusz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8.  </a:t>
                      </a:r>
                      <a:endParaRPr lang="hu-H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458516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Mars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hu-H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4.  </a:t>
                      </a:r>
                      <a:endParaRPr lang="hu-H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4998764"/>
                  </a:ext>
                </a:extLst>
              </a:tr>
            </a:tbl>
          </a:graphicData>
        </a:graphic>
      </p:graphicFrame>
      <p:sp>
        <p:nvSpPr>
          <p:cNvPr id="2" name="Téglalap 1"/>
          <p:cNvSpPr/>
          <p:nvPr/>
        </p:nvSpPr>
        <p:spPr>
          <a:xfrm>
            <a:off x="7182929" y="4918285"/>
            <a:ext cx="4440639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1618615" algn="l"/>
              </a:tabLst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megoldás: _______________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9074728" y="4779819"/>
            <a:ext cx="2355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KERINGÉS</a:t>
            </a:r>
          </a:p>
        </p:txBody>
      </p:sp>
      <p:sp>
        <p:nvSpPr>
          <p:cNvPr id="4" name="Téglalap 3"/>
          <p:cNvSpPr/>
          <p:nvPr/>
        </p:nvSpPr>
        <p:spPr>
          <a:xfrm>
            <a:off x="5292436" y="3893127"/>
            <a:ext cx="803564" cy="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292436" y="2775201"/>
            <a:ext cx="803564" cy="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5292436" y="3334163"/>
            <a:ext cx="803564" cy="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5292436" y="4918285"/>
            <a:ext cx="803564" cy="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292436" y="4405706"/>
            <a:ext cx="803564" cy="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5292436" y="2262622"/>
            <a:ext cx="803564" cy="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5292436" y="1740363"/>
            <a:ext cx="803564" cy="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5292436" y="1218104"/>
            <a:ext cx="803564" cy="429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30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63236" y="1062880"/>
            <a:ext cx="11734800" cy="483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1618615" algn="l"/>
              </a:tabLst>
            </a:pPr>
            <a:r>
              <a:rPr lang="hu-H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 a Földről</a:t>
            </a:r>
            <a:endParaRPr lang="hu-H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618615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Tudjátok, hogy mit gondoltak réges-régen az emberek a Földről? Elmesélem. Üljetek fel a padra! Lógassátok le róla a lábatokat! 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618615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Nézzetek körbe! Bólogassatok, ha látjátok egymást? Vigyázzatok, le ne essetek a Földről. 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618615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Régen úgy képzelték az emberek, hogy a Föld egy óriási lapos korong. Még Kolumbusz Kristóf sem tudott a hajójára legénységet toborozni, mert a matrózok attól féltek, hogy erről a tányér alakú Földről egyszer csak leesnek a semmibe. Végül a hajó csak elindult, hogy Kolumbusz bebizonyítsa a gömbölyű bolygón vissza fog érni oda, ahonnan elindult. Igen ám, de útját állta egy másik szárazföld. Ezt a földrészt hívják ma Amerikának. Telt múlt az idő, már több kalandvágyó kapitány körbehajózta a Földet. Elterjedt a híre, hogy a Föld a világmindenség közepe, még a Nap is körülötte kering. Mígnem egy nagyhírű tudós, Kopernikusz bebizonyította, hogy a Naprendszerben mind a nyolc bolygó a Nap körül kering.  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2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Kép 26"/>
          <p:cNvPicPr>
            <a:picLocks noChangeAspect="1"/>
          </p:cNvPicPr>
          <p:nvPr/>
        </p:nvPicPr>
        <p:blipFill rotWithShape="1">
          <a:blip r:embed="rId2"/>
          <a:srcRect l="2603" t="18189" r="1265" b="18312"/>
          <a:stretch/>
        </p:blipFill>
        <p:spPr>
          <a:xfrm>
            <a:off x="124795" y="1676401"/>
            <a:ext cx="11942410" cy="1911927"/>
          </a:xfrm>
          <a:prstGeom prst="rect">
            <a:avLst/>
          </a:prstGeom>
        </p:spPr>
      </p:pic>
      <p:sp>
        <p:nvSpPr>
          <p:cNvPr id="28" name="Téglalap 27"/>
          <p:cNvSpPr/>
          <p:nvPr/>
        </p:nvSpPr>
        <p:spPr>
          <a:xfrm>
            <a:off x="249380" y="861399"/>
            <a:ext cx="11291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Számozással állítsd időrendi sorrendbe a Földről szóló elképzeléseket!</a:t>
            </a:r>
          </a:p>
        </p:txBody>
      </p:sp>
      <p:sp>
        <p:nvSpPr>
          <p:cNvPr id="29" name="Szövegdoboz 28"/>
          <p:cNvSpPr txBox="1"/>
          <p:nvPr/>
        </p:nvSpPr>
        <p:spPr>
          <a:xfrm>
            <a:off x="1416050" y="294938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</p:txBody>
      </p:sp>
      <p:sp>
        <p:nvSpPr>
          <p:cNvPr id="30" name="Szövegdoboz 29"/>
          <p:cNvSpPr txBox="1"/>
          <p:nvPr/>
        </p:nvSpPr>
        <p:spPr>
          <a:xfrm>
            <a:off x="5638800" y="294938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</p:txBody>
      </p:sp>
      <p:sp>
        <p:nvSpPr>
          <p:cNvPr id="31" name="Szövegdoboz 30"/>
          <p:cNvSpPr txBox="1"/>
          <p:nvPr/>
        </p:nvSpPr>
        <p:spPr>
          <a:xfrm>
            <a:off x="9906000" y="294938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</p:txBody>
      </p:sp>
      <p:grpSp>
        <p:nvGrpSpPr>
          <p:cNvPr id="2060" name="Csoportba foglalás 21"/>
          <p:cNvGrpSpPr>
            <a:grpSpLocks/>
          </p:cNvGrpSpPr>
          <p:nvPr/>
        </p:nvGrpSpPr>
        <p:grpSpPr bwMode="auto">
          <a:xfrm>
            <a:off x="506413" y="31750"/>
            <a:ext cx="1819275" cy="447675"/>
            <a:chOff x="0" y="0"/>
            <a:chExt cx="18201" cy="4485"/>
          </a:xfrm>
        </p:grpSpPr>
      </p:grpSp>
    </p:spTree>
    <p:extLst>
      <p:ext uri="{BB962C8B-B14F-4D97-AF65-F5344CB8AC3E}">
        <p14:creationId xmlns:p14="http://schemas.microsoft.com/office/powerpoint/2010/main" val="246907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942109" y="360218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Értékelés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026" y="1114858"/>
            <a:ext cx="9451228" cy="4769916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605913" y="5916139"/>
            <a:ext cx="1961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Hold fázisai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1652720" y="1114858"/>
            <a:ext cx="1867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növekvő hold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5493762" y="726931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telihold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8075986" y="131618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fogyóhold</a:t>
            </a:r>
          </a:p>
        </p:txBody>
      </p:sp>
    </p:spTree>
    <p:extLst>
      <p:ext uri="{BB962C8B-B14F-4D97-AF65-F5344CB8AC3E}">
        <p14:creationId xmlns:p14="http://schemas.microsoft.com/office/powerpoint/2010/main" val="782607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403</Words>
  <Application>Microsoft Office PowerPoint</Application>
  <PresentationFormat>Szélesvásznú</PresentationFormat>
  <Paragraphs>62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Office-téma</vt:lpstr>
      <vt:lpstr>MTA-DE korai természettudomány-tanulás kutatócsoport kutatások az integrált természettudományos tudás és szemlélet kialakítására az általános iskola 1-4. évfolyamán   2. évfolyam / 2. félév   A Föld – foglalkozásterv1.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Mária Szalay</dc:creator>
  <cp:lastModifiedBy>Revák Gyuláné</cp:lastModifiedBy>
  <cp:revision>12</cp:revision>
  <dcterms:created xsi:type="dcterms:W3CDTF">2024-01-29T13:34:08Z</dcterms:created>
  <dcterms:modified xsi:type="dcterms:W3CDTF">2024-02-01T18:36:14Z</dcterms:modified>
</cp:coreProperties>
</file>