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4" r:id="rId1"/>
  </p:sldMasterIdLst>
  <p:sldIdLst>
    <p:sldId id="256" r:id="rId2"/>
    <p:sldId id="265" r:id="rId3"/>
    <p:sldId id="275" r:id="rId4"/>
    <p:sldId id="273" r:id="rId5"/>
    <p:sldId id="272" r:id="rId6"/>
    <p:sldId id="266" r:id="rId7"/>
    <p:sldId id="271" r:id="rId8"/>
    <p:sldId id="267" r:id="rId9"/>
    <p:sldId id="268" r:id="rId10"/>
    <p:sldId id="270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FF00"/>
    <a:srgbClr val="FFFF99"/>
    <a:srgbClr val="DAF5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Világos stílus 3 – 6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D083AE6-46FA-4A59-8FB0-9F97EB10719F}" styleName="Világos stílus 3 – 4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Világos stílus 1 – 6. jelölőszín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8344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620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051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6741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9834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7942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5959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0734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3262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7848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2679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3509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4470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0289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2429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97466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210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469CEEC-BDE8-4A45-B691-0B4AB5061C6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E09ADC0-431E-4F50-939E-F9ED7E513EE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1113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hu/resource/12210367/k%c3%b6rnyezetismeret/vir%c3%a1gos-n%c3%b6v%c3%a9ny-r%c3%a9szei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341326" y="5373187"/>
            <a:ext cx="4772297" cy="563307"/>
          </a:xfrm>
        </p:spPr>
        <p:txBody>
          <a:bodyPr>
            <a:noAutofit/>
          </a:bodyPr>
          <a:lstStyle/>
          <a:p>
            <a:r>
              <a:rPr lang="hu-H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víz a hétköznapokban </a:t>
            </a:r>
            <a:endParaRPr lang="hu-H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50" y="-303133"/>
            <a:ext cx="4409075" cy="390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ím 1"/>
          <p:cNvSpPr txBox="1">
            <a:spLocks/>
          </p:cNvSpPr>
          <p:nvPr/>
        </p:nvSpPr>
        <p:spPr>
          <a:xfrm>
            <a:off x="7219406" y="4670543"/>
            <a:ext cx="2987040" cy="56330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6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u-H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foglalkozás</a:t>
            </a:r>
            <a:endParaRPr lang="hu-H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08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309091"/>
              </p:ext>
            </p:extLst>
          </p:nvPr>
        </p:nvGraphicFramePr>
        <p:xfrm>
          <a:off x="2088107" y="1091819"/>
          <a:ext cx="9072000" cy="388800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268000">
                  <a:extLst>
                    <a:ext uri="{9D8B030D-6E8A-4147-A177-3AD203B41FA5}">
                      <a16:colId xmlns:a16="http://schemas.microsoft.com/office/drawing/2014/main" val="3358560887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54474915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204597827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3032862564"/>
                    </a:ext>
                  </a:extLst>
                </a:gridCol>
              </a:tblGrid>
              <a:tr h="97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vízcsepp</a:t>
                      </a:r>
                      <a:endParaRPr lang="hu-HU" sz="3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felhő</a:t>
                      </a:r>
                      <a:endParaRPr lang="hu-HU" sz="3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hó</a:t>
                      </a:r>
                      <a:endParaRPr lang="hu-HU" sz="3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harmat</a:t>
                      </a:r>
                      <a:endParaRPr lang="hu-HU" sz="3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6478369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pára</a:t>
                      </a:r>
                      <a:endParaRPr lang="hu-HU" sz="3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forrás</a:t>
                      </a:r>
                      <a:endParaRPr lang="hu-HU" sz="3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dér</a:t>
                      </a:r>
                      <a:endParaRPr lang="hu-HU" sz="3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szél</a:t>
                      </a:r>
                      <a:endParaRPr lang="hu-HU" sz="3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4972829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patak</a:t>
                      </a:r>
                      <a:endParaRPr lang="hu-HU" sz="3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ivóvíz</a:t>
                      </a:r>
                      <a:endParaRPr lang="hu-HU" sz="3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köd </a:t>
                      </a:r>
                      <a:endParaRPr lang="hu-HU" sz="3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napsütés</a:t>
                      </a:r>
                      <a:endParaRPr lang="hu-HU" sz="3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8216084"/>
                  </a:ext>
                </a:extLst>
              </a:tr>
              <a:tr h="97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folyó </a:t>
                      </a:r>
                      <a:endParaRPr lang="hu-HU" sz="3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3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eső </a:t>
                      </a:r>
                      <a:endParaRPr lang="hu-HU" sz="32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zúzmara</a:t>
                      </a:r>
                      <a:endParaRPr lang="hu-HU" sz="3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32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levegő</a:t>
                      </a:r>
                      <a:endParaRPr lang="hu-HU" sz="32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98" marR="56598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6500579"/>
                  </a:ext>
                </a:extLst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2088107" y="5336275"/>
            <a:ext cx="907200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 .... lennék, akkor...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2033515" y="36429"/>
            <a:ext cx="9072000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Mit mondanál el magadról, ha ...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232012" y="144150"/>
            <a:ext cx="154561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Ráhangolódá</a:t>
            </a:r>
            <a:r>
              <a:rPr lang="hu-HU" dirty="0" smtClean="0"/>
              <a:t>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3244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705969" y="423080"/>
            <a:ext cx="2629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Játsszunk a vízzel!</a:t>
            </a:r>
            <a:endParaRPr lang="hu-H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705969" y="1146411"/>
            <a:ext cx="3879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Szóljon a vízi „hangzenekar”!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rapezoid 3"/>
          <p:cNvSpPr/>
          <p:nvPr/>
        </p:nvSpPr>
        <p:spPr>
          <a:xfrm flipV="1">
            <a:off x="2538483" y="2142695"/>
            <a:ext cx="1201003" cy="1461812"/>
          </a:xfrm>
          <a:prstGeom prst="trapezoid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rapezoid 4"/>
          <p:cNvSpPr/>
          <p:nvPr/>
        </p:nvSpPr>
        <p:spPr>
          <a:xfrm flipV="1">
            <a:off x="4653886" y="2142695"/>
            <a:ext cx="1201003" cy="1461812"/>
          </a:xfrm>
          <a:prstGeom prst="trapezoid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rapezoid 5"/>
          <p:cNvSpPr/>
          <p:nvPr/>
        </p:nvSpPr>
        <p:spPr>
          <a:xfrm flipV="1">
            <a:off x="6578221" y="2142695"/>
            <a:ext cx="1201003" cy="1461812"/>
          </a:xfrm>
          <a:prstGeom prst="trapezoid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rapezoid 6"/>
          <p:cNvSpPr/>
          <p:nvPr/>
        </p:nvSpPr>
        <p:spPr>
          <a:xfrm flipV="1">
            <a:off x="8502556" y="2142695"/>
            <a:ext cx="1201003" cy="1461812"/>
          </a:xfrm>
          <a:prstGeom prst="trapezoid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rapezoid 7"/>
          <p:cNvSpPr/>
          <p:nvPr/>
        </p:nvSpPr>
        <p:spPr>
          <a:xfrm flipV="1">
            <a:off x="10249469" y="2142695"/>
            <a:ext cx="1201003" cy="1461812"/>
          </a:xfrm>
          <a:prstGeom prst="trapezoid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/>
          <p:cNvSpPr txBox="1"/>
          <p:nvPr/>
        </p:nvSpPr>
        <p:spPr>
          <a:xfrm>
            <a:off x="1374799" y="4339987"/>
            <a:ext cx="255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Legmélyebb hang: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1374799" y="5075467"/>
            <a:ext cx="2728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Legmagasabb hang: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rapezoid 11"/>
          <p:cNvSpPr/>
          <p:nvPr/>
        </p:nvSpPr>
        <p:spPr>
          <a:xfrm flipV="1">
            <a:off x="2778984" y="3289110"/>
            <a:ext cx="720000" cy="327546"/>
          </a:xfrm>
          <a:prstGeom prst="trapezoid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Trapezoid 12"/>
          <p:cNvSpPr/>
          <p:nvPr/>
        </p:nvSpPr>
        <p:spPr>
          <a:xfrm flipV="1">
            <a:off x="4839795" y="2975212"/>
            <a:ext cx="828000" cy="629295"/>
          </a:xfrm>
          <a:prstGeom prst="trapezoid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Trapezoid 13"/>
          <p:cNvSpPr/>
          <p:nvPr/>
        </p:nvSpPr>
        <p:spPr>
          <a:xfrm flipV="1">
            <a:off x="6750482" y="2852382"/>
            <a:ext cx="864000" cy="764274"/>
          </a:xfrm>
          <a:prstGeom prst="trapezoid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Trapezoid 14"/>
          <p:cNvSpPr/>
          <p:nvPr/>
        </p:nvSpPr>
        <p:spPr>
          <a:xfrm flipV="1">
            <a:off x="8610717" y="2605224"/>
            <a:ext cx="972000" cy="1011432"/>
          </a:xfrm>
          <a:prstGeom prst="trapezoid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Trapezoid 15"/>
          <p:cNvSpPr/>
          <p:nvPr/>
        </p:nvSpPr>
        <p:spPr>
          <a:xfrm flipV="1">
            <a:off x="10343980" y="2356656"/>
            <a:ext cx="1044000" cy="1260000"/>
          </a:xfrm>
          <a:prstGeom prst="trapezoid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454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" t="2945" r="1890" b="4184"/>
          <a:stretch/>
        </p:blipFill>
        <p:spPr>
          <a:xfrm rot="5400000">
            <a:off x="1491911" y="2187950"/>
            <a:ext cx="3835024" cy="2843766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388358" y="668740"/>
            <a:ext cx="1598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ísérlet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6196084" y="668740"/>
            <a:ext cx="2536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 fog történni?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 rotWithShape="1">
          <a:blip r:embed="rId3"/>
          <a:srcRect l="10529" t="1741"/>
          <a:stretch/>
        </p:blipFill>
        <p:spPr>
          <a:xfrm>
            <a:off x="5104263" y="1692321"/>
            <a:ext cx="2997767" cy="3835024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4"/>
          <a:srcRect l="12370" t="3169" r="10313" b="3251"/>
          <a:stretch/>
        </p:blipFill>
        <p:spPr>
          <a:xfrm>
            <a:off x="8374987" y="1692322"/>
            <a:ext cx="3220626" cy="3835024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1987540" y="5766096"/>
            <a:ext cx="2007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Első lépés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5192443" y="5766096"/>
            <a:ext cx="2595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perc múlva ...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327546" y="122830"/>
            <a:ext cx="183255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dirty="0" smtClean="0"/>
              <a:t>Jelentésteremtés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8592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631790"/>
              </p:ext>
            </p:extLst>
          </p:nvPr>
        </p:nvGraphicFramePr>
        <p:xfrm>
          <a:off x="1665027" y="2656253"/>
          <a:ext cx="9949218" cy="841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49218">
                  <a:extLst>
                    <a:ext uri="{9D8B030D-6E8A-4147-A177-3AD203B41FA5}">
                      <a16:colId xmlns:a16="http://schemas.microsoft.com/office/drawing/2014/main" val="1261841018"/>
                    </a:ext>
                  </a:extLst>
                </a:gridCol>
              </a:tblGrid>
              <a:tr h="5782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https://wordwall.net/hu/resource/12210367/k%c3%b6rnyezetismeret/vir%c3%a1gos-n%c3%b6v%c3%a9ny-r%c3%a9szei</a:t>
                      </a: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624214"/>
                  </a:ext>
                </a:extLst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1828800" y="423080"/>
            <a:ext cx="3741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virágos növény részei: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31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573" y="0"/>
            <a:ext cx="5232811" cy="6886778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1" y="1283022"/>
            <a:ext cx="6564572" cy="4875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2400" b="1" kern="100" dirty="0" smtClean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Meddig élnek a virágos növény részei a vízben? </a:t>
            </a:r>
            <a:endParaRPr lang="hu-HU" sz="24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0" y="521098"/>
            <a:ext cx="2444900" cy="5533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hu-HU" sz="2800" b="1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Megfigyelések </a:t>
            </a:r>
          </a:p>
        </p:txBody>
      </p:sp>
      <p:sp>
        <p:nvSpPr>
          <p:cNvPr id="6" name="Téglalap 5"/>
          <p:cNvSpPr/>
          <p:nvPr/>
        </p:nvSpPr>
        <p:spPr>
          <a:xfrm>
            <a:off x="0" y="3044866"/>
            <a:ext cx="6141493" cy="4875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hu-HU" sz="2400" kern="100" dirty="0" smtClean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Mitől függ a növényi részek életben maradása?</a:t>
            </a:r>
            <a:endParaRPr lang="hu-HU" sz="24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0" y="2187662"/>
            <a:ext cx="4619134" cy="4875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hu-HU" sz="2400" kern="100" dirty="0" smtClean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Melyik növényi rész él tovább?</a:t>
            </a:r>
            <a:endParaRPr lang="hu-HU" sz="24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112851" y="34612"/>
            <a:ext cx="109517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kísérlet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202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0125" y="633761"/>
            <a:ext cx="11018293" cy="147540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hu-HU" sz="2800" b="1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2. Kísérlet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hu-HU" sz="2800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Hogyan születhet még új növényke, a víz közvetítésével?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hu-HU" sz="2800" kern="100" dirty="0">
                <a:latin typeface="Times New Roman" panose="02020603050405020304" pitchFamily="18" charset="0"/>
                <a:ea typeface="Aptos"/>
                <a:cs typeface="Times New Roman" panose="02020603050405020304" pitchFamily="18" charset="0"/>
              </a:rPr>
              <a:t>Mit gondoltok, melyik növényi rész tud tovább élni, gyökeret ereszteni?  </a:t>
            </a:r>
            <a:endParaRPr lang="hu-H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48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46997" y="409433"/>
            <a:ext cx="9644418" cy="59647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hu-H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Megfigyelési napló  </a:t>
            </a:r>
            <a:endParaRPr lang="hu-H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hu-H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u-H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4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Eszközök:</a:t>
            </a: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műanyag pohár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víz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növényi részek (szárrész, levél, virág</a:t>
            </a: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             </a:t>
            </a:r>
            <a:endParaRPr lang="hu-H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4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Kérdés</a:t>
            </a:r>
            <a:r>
              <a:rPr lang="hu-H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Melyik növényi rész tud tovább élni, gyökeret ereszteni</a:t>
            </a: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hu-H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4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Feltételezés:</a:t>
            </a:r>
            <a:r>
              <a:rPr lang="hu-H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</a:t>
            </a:r>
            <a:endParaRPr lang="hu-H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Megfigyelés:</a:t>
            </a: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1. hét ________________________________________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Rajzold le!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u-HU" sz="1100" dirty="0"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hu-HU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u-HU" sz="1100" dirty="0">
              <a:effectLst/>
              <a:latin typeface="Garamond" panose="020204040303010108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09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110018" y="1129943"/>
            <a:ext cx="10194878" cy="437042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Megfigyelés: 2. hét ________________________________________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Rajzold le!</a:t>
            </a:r>
          </a:p>
          <a:p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Megfigyelés: 3. hét ________________________________________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</a:t>
            </a:r>
          </a:p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Rajzold le!</a:t>
            </a:r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6646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901589" y="1380150"/>
            <a:ext cx="913945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mai órán azt tudtam meg a vízről, hogy ...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Arra emlékszem a legszívesebben...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Arra vagyok még kíváncsi a vízzel kapcsolatban, hogy...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Abból tanulok a legtöbbet, ha...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Azt el tudnám képzelni...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36479" y="136477"/>
            <a:ext cx="1406154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Reflektálás: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70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1"/>
          <p:cNvGrpSpPr/>
          <p:nvPr/>
        </p:nvGrpSpPr>
        <p:grpSpPr>
          <a:xfrm>
            <a:off x="2456046" y="587853"/>
            <a:ext cx="5772312" cy="1834125"/>
            <a:chOff x="0" y="-1"/>
            <a:chExt cx="2719069" cy="946041"/>
          </a:xfrm>
        </p:grpSpPr>
        <p:grpSp>
          <p:nvGrpSpPr>
            <p:cNvPr id="3" name="Csoportba foglalás 2"/>
            <p:cNvGrpSpPr/>
            <p:nvPr/>
          </p:nvGrpSpPr>
          <p:grpSpPr>
            <a:xfrm>
              <a:off x="0" y="302150"/>
              <a:ext cx="2719069" cy="643890"/>
              <a:chOff x="0" y="18004"/>
              <a:chExt cx="4705350" cy="734471"/>
            </a:xfrm>
          </p:grpSpPr>
          <p:sp>
            <p:nvSpPr>
              <p:cNvPr id="8" name="Trapezoid 7"/>
              <p:cNvSpPr/>
              <p:nvPr/>
            </p:nvSpPr>
            <p:spPr>
              <a:xfrm rot="10800000">
                <a:off x="0" y="19050"/>
                <a:ext cx="914400" cy="733425"/>
              </a:xfrm>
              <a:prstGeom prst="trapezoid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Trapezoid 8"/>
              <p:cNvSpPr/>
              <p:nvPr/>
            </p:nvSpPr>
            <p:spPr>
              <a:xfrm rot="10800000">
                <a:off x="1898290" y="36087"/>
                <a:ext cx="914400" cy="715343"/>
              </a:xfrm>
              <a:prstGeom prst="trapezoid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Trapezoid 9"/>
              <p:cNvSpPr/>
              <p:nvPr/>
            </p:nvSpPr>
            <p:spPr>
              <a:xfrm rot="10800000">
                <a:off x="3790950" y="18004"/>
                <a:ext cx="914400" cy="733425"/>
              </a:xfrm>
              <a:prstGeom prst="trapezoid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u-HU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" name="Csoportba foglalás 3"/>
            <p:cNvGrpSpPr/>
            <p:nvPr/>
          </p:nvGrpSpPr>
          <p:grpSpPr>
            <a:xfrm>
              <a:off x="162554" y="-1"/>
              <a:ext cx="2396378" cy="257575"/>
              <a:chOff x="-4423" y="-1"/>
              <a:chExt cx="2396378" cy="257575"/>
            </a:xfrm>
          </p:grpSpPr>
          <p:sp>
            <p:nvSpPr>
              <p:cNvPr id="5" name="Szövegdoboz 17"/>
              <p:cNvSpPr txBox="1"/>
              <p:nvPr/>
            </p:nvSpPr>
            <p:spPr>
              <a:xfrm>
                <a:off x="-4423" y="-1"/>
                <a:ext cx="216456" cy="257575"/>
              </a:xfrm>
              <a:prstGeom prst="round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u-HU" sz="2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1. </a:t>
                </a:r>
                <a:endParaRPr kumimoji="0" lang="hu-HU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Szövegdoboz 18"/>
              <p:cNvSpPr txBox="1"/>
              <p:nvPr/>
            </p:nvSpPr>
            <p:spPr>
              <a:xfrm>
                <a:off x="1073427" y="7951"/>
                <a:ext cx="225044" cy="233680"/>
              </a:xfrm>
              <a:prstGeom prst="round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u-HU" sz="2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2. </a:t>
                </a:r>
                <a:endParaRPr kumimoji="0" lang="hu-HU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Szövegdoboz 19"/>
              <p:cNvSpPr txBox="1"/>
              <p:nvPr/>
            </p:nvSpPr>
            <p:spPr>
              <a:xfrm>
                <a:off x="2159864" y="-1"/>
                <a:ext cx="232091" cy="233680"/>
              </a:xfrm>
              <a:prstGeom prst="round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u-HU" sz="24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3. </a:t>
                </a:r>
                <a:endParaRPr kumimoji="0" lang="hu-HU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3" name="Téglalap 12"/>
          <p:cNvSpPr/>
          <p:nvPr/>
        </p:nvSpPr>
        <p:spPr>
          <a:xfrm>
            <a:off x="1396304" y="3715978"/>
            <a:ext cx="7891797" cy="5878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amennyire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jól éreztem magam a foglalkozáson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1396304" y="4552593"/>
            <a:ext cx="7891797" cy="58785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dirty="0" smtClean="0">
                <a:latin typeface="Garamond" panose="020204040303010108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amennyire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érdekeseknek tartottad a feladatokat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u-H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églalap 14"/>
          <p:cNvSpPr/>
          <p:nvPr/>
        </p:nvSpPr>
        <p:spPr>
          <a:xfrm>
            <a:off x="1396304" y="5389208"/>
            <a:ext cx="7891797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hu-H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amennyire </a:t>
            </a:r>
            <a:r>
              <a:rPr lang="hu-H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jól tudtál a csoporttal együtt dolgozni. 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églalap 15"/>
          <p:cNvSpPr/>
          <p:nvPr/>
        </p:nvSpPr>
        <p:spPr>
          <a:xfrm>
            <a:off x="185195" y="0"/>
            <a:ext cx="1907144" cy="41787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hu-H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Értékelés:</a:t>
            </a:r>
            <a:endParaRPr lang="hu-H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Szövegdoboz 16"/>
          <p:cNvSpPr txBox="1"/>
          <p:nvPr/>
        </p:nvSpPr>
        <p:spPr>
          <a:xfrm>
            <a:off x="0" y="2921521"/>
            <a:ext cx="6776214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Azt jelölöm a pohárban lévő víz szintjével...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95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is">
  <a:themeElements>
    <a:clrScheme name="Parallaxis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is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is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1837</TotalTime>
  <Words>282</Words>
  <Application>Microsoft Office PowerPoint</Application>
  <PresentationFormat>Szélesvásznú</PresentationFormat>
  <Paragraphs>76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9" baseType="lpstr">
      <vt:lpstr>Aptos</vt:lpstr>
      <vt:lpstr>Arial</vt:lpstr>
      <vt:lpstr>Calibri</vt:lpstr>
      <vt:lpstr>Corbel</vt:lpstr>
      <vt:lpstr>Garamond</vt:lpstr>
      <vt:lpstr>Times New Roman</vt:lpstr>
      <vt:lpstr>Wingdings</vt:lpstr>
      <vt:lpstr>Parallaxis</vt:lpstr>
      <vt:lpstr>A víz a hétköznapokban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Évfolyam  A víz</dc:title>
  <dc:creator>Mária Szalay</dc:creator>
  <cp:lastModifiedBy>bartha.ila@outlook.hu</cp:lastModifiedBy>
  <cp:revision>98</cp:revision>
  <dcterms:created xsi:type="dcterms:W3CDTF">2023-11-03T16:40:19Z</dcterms:created>
  <dcterms:modified xsi:type="dcterms:W3CDTF">2025-12-10T08:37:16Z</dcterms:modified>
</cp:coreProperties>
</file>