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8" r:id="rId3"/>
    <p:sldId id="260" r:id="rId4"/>
    <p:sldId id="263" r:id="rId5"/>
    <p:sldId id="267" r:id="rId6"/>
    <p:sldId id="262" r:id="rId7"/>
    <p:sldId id="264" r:id="rId8"/>
    <p:sldId id="275" r:id="rId9"/>
    <p:sldId id="265" r:id="rId10"/>
    <p:sldId id="261" r:id="rId11"/>
    <p:sldId id="273" r:id="rId12"/>
    <p:sldId id="274" r:id="rId13"/>
    <p:sldId id="269" r:id="rId1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0B2DBD5-66F2-993E-F1BE-CAF6C65E22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6455351-D74C-94F1-C016-0851F52116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0BD06C3-A084-80E0-336C-C8FFF7DC6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11/9/2025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079E32F-02DC-3141-0F82-0DD00C01B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3BDD18F-6762-DFF1-D4C0-E60FE9C64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572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9042E3B-EE69-D357-3BCB-30AC24ABA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105D6B8-94C0-5690-04C9-0E9941C7D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FB16E9C-63CC-92EF-E336-8CC969534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E7AC43F-4A0B-7A33-7954-CA3F571FC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8726EC8-86FE-096C-EF9D-6983EDA4D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57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26B277E-4DE4-ECAB-A2C2-0002F1ECD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A6AB0D8-3B33-F046-3346-DD61DB4FC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328D958-9211-7110-B826-DD4793BCC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11/9/2025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4B370CC-30EE-2340-E150-A3A7CB8E3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AC69512-105E-184D-AC56-620BBA736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971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59FD433-1BC3-5A8E-CE40-5EE3F9B69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4B897B6-AFB2-376C-2C38-DD3B63541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F2CD00C4-488D-360E-C1D7-DCC65801F9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BE2B750-078F-25BE-4C50-E1CD388E4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FAB3CCA-A47B-9CC7-8CA8-19AE5E517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6D10E6D-8EF2-96D7-70BA-B23C76E6C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680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6F7269-C53C-F392-4F40-7B57BF8A9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44C2543-3C11-C279-49B3-F03283F46E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2D36B3C-FD64-601F-BFD4-165C3B8B9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39CBCD88-00BF-DE84-84BB-A847464940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5C22C9DC-8105-C078-C585-DF88FF02AD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B0E117F0-E1D9-C2C2-0E5D-B3637A2C5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A8C4D16C-A4B3-844A-67CA-742A109BE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0662D21E-95DE-FD88-F4DD-E57A4E9AD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271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2F2137-D8A9-BD4C-024C-743E93B70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81231BF2-EFB9-2F67-C2F6-EC3550E0C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11/9/2025</a:t>
            </a:fld>
            <a:endParaRPr lang="en-US" dirty="0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EFEF9AE9-2A2A-E7FC-0E70-61C196DDF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1AF56D00-4C21-EEF3-BDA2-FC3BFE625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356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278A0B5A-A8CD-86F3-668D-B96D462B5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11/9/2025</a:t>
            </a:fld>
            <a:endParaRPr lang="en-US" dirty="0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EACE238D-B24F-FF5E-6922-83889A12A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848169F-81B3-8565-5DFE-530C109D4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91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E66C7A-517F-B232-A175-D2DA4CBFA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7D66758-D423-BBE4-776A-FDC052BD1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1DE7382-2273-6733-3616-0EE9257058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A30709B-D473-8723-46BB-45A1DDE9C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DDB86B7-2A68-E465-5506-F262C8EA6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26B823E-B1D8-C7BF-A428-389210B1D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170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D36C3DD-CEEB-0B49-4103-BA4BE1D84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C40A6EED-9A63-4FE9-01EF-5763811A49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 dirty="0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ED5739E-B913-A668-BE6C-B9A7A99529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215E020-75FC-AE61-6285-6BD7C4714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11/9/2025</a:t>
            </a:fld>
            <a:endParaRPr lang="en-US" dirty="0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2BDF12B-9C0D-7624-A2EA-6B610F6A1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A2EF50B-7679-4207-5021-E5B64DBFD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281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05E7DBA-AE91-AC2F-A456-6303BC729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BD59F933-F969-B32B-54AA-FBB5D9206C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476B43D-04A5-815E-D74B-D36B2E0D3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71D07FD-9B99-DF5F-0A47-540F6782C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ED5E600-003B-82CF-81BB-8A7686953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427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B9B7F9C3-71D5-AA32-5A59-0F435BE0E1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D0D814C2-3BEF-2EF2-F6F5-EE1ACFA16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B3F97CE-599D-BDB7-274B-AEC93A3AD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FD619CD-3325-A3E8-201E-AD8D019DD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342CB48-B9C7-5C09-A13A-24705793D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687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371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1_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187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wave">
          <a:fgClr>
            <a:schemeClr val="accent6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1F026223-248B-81F0-BBE7-3F963313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E43FEC6-C72C-C753-1CC9-06F2398B13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0D94756-2D82-D409-11F9-659878B51D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9A49BC2-C83C-C756-E2C6-3C4D7387A2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1208D7-8EF4-F796-D2F6-5136F8BF3B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4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ppopx.com/hu/green-leaves-background-grass-green-grass-green-curly-leaves-background-green-background-background-leaf-222098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884202" y="3539281"/>
            <a:ext cx="4242816" cy="888274"/>
          </a:xfrm>
        </p:spPr>
        <p:txBody>
          <a:bodyPr anchor="b">
            <a:noAutofit/>
          </a:bodyPr>
          <a:lstStyle/>
          <a:p>
            <a:pPr algn="l"/>
            <a:r>
              <a:rPr lang="hu-H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Nyomkeresés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542904" y="5000618"/>
            <a:ext cx="5730239" cy="1478557"/>
          </a:xfrm>
        </p:spPr>
        <p:txBody>
          <a:bodyPr>
            <a:noAutofit/>
          </a:bodyPr>
          <a:lstStyle/>
          <a:p>
            <a:pPr algn="l"/>
            <a:r>
              <a:rPr lang="hu-HU" sz="3200" b="1" dirty="0" smtClean="0"/>
              <a:t>24. foglalkozás</a:t>
            </a:r>
          </a:p>
          <a:p>
            <a:pPr algn="l"/>
            <a:r>
              <a:rPr lang="hu-HU" sz="2800" b="1" dirty="0" smtClean="0"/>
              <a:t>érzékelés útján szerzett tapasztalatok </a:t>
            </a:r>
          </a:p>
          <a:p>
            <a:pPr algn="l"/>
            <a:r>
              <a:rPr lang="hu-HU" sz="2800" b="1" dirty="0" smtClean="0"/>
              <a:t>vizuális megjelenítése</a:t>
            </a:r>
            <a:endParaRPr lang="hu-HU" sz="2800" b="1" dirty="0"/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82580482-BA80-420A-8A05-C58E97F26B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4409267"/>
            <a:ext cx="4242816" cy="18288"/>
          </a:xfrm>
          <a:custGeom>
            <a:avLst/>
            <a:gdLst>
              <a:gd name="connsiteX0" fmla="*/ 0 w 4242816"/>
              <a:gd name="connsiteY0" fmla="*/ 0 h 18288"/>
              <a:gd name="connsiteX1" fmla="*/ 690973 w 4242816"/>
              <a:gd name="connsiteY1" fmla="*/ 0 h 18288"/>
              <a:gd name="connsiteX2" fmla="*/ 1212233 w 4242816"/>
              <a:gd name="connsiteY2" fmla="*/ 0 h 18288"/>
              <a:gd name="connsiteX3" fmla="*/ 1860778 w 4242816"/>
              <a:gd name="connsiteY3" fmla="*/ 0 h 18288"/>
              <a:gd name="connsiteX4" fmla="*/ 2424466 w 4242816"/>
              <a:gd name="connsiteY4" fmla="*/ 0 h 18288"/>
              <a:gd name="connsiteX5" fmla="*/ 3115439 w 4242816"/>
              <a:gd name="connsiteY5" fmla="*/ 0 h 18288"/>
              <a:gd name="connsiteX6" fmla="*/ 3636699 w 4242816"/>
              <a:gd name="connsiteY6" fmla="*/ 0 h 18288"/>
              <a:gd name="connsiteX7" fmla="*/ 4242816 w 4242816"/>
              <a:gd name="connsiteY7" fmla="*/ 0 h 18288"/>
              <a:gd name="connsiteX8" fmla="*/ 4242816 w 4242816"/>
              <a:gd name="connsiteY8" fmla="*/ 18288 h 18288"/>
              <a:gd name="connsiteX9" fmla="*/ 3636699 w 4242816"/>
              <a:gd name="connsiteY9" fmla="*/ 18288 h 18288"/>
              <a:gd name="connsiteX10" fmla="*/ 3030583 w 4242816"/>
              <a:gd name="connsiteY10" fmla="*/ 18288 h 18288"/>
              <a:gd name="connsiteX11" fmla="*/ 2466894 w 4242816"/>
              <a:gd name="connsiteY11" fmla="*/ 18288 h 18288"/>
              <a:gd name="connsiteX12" fmla="*/ 1988062 w 4242816"/>
              <a:gd name="connsiteY12" fmla="*/ 18288 h 18288"/>
              <a:gd name="connsiteX13" fmla="*/ 1466802 w 4242816"/>
              <a:gd name="connsiteY13" fmla="*/ 18288 h 18288"/>
              <a:gd name="connsiteX14" fmla="*/ 860686 w 4242816"/>
              <a:gd name="connsiteY14" fmla="*/ 18288 h 18288"/>
              <a:gd name="connsiteX15" fmla="*/ 0 w 4242816"/>
              <a:gd name="connsiteY15" fmla="*/ 18288 h 18288"/>
              <a:gd name="connsiteX16" fmla="*/ 0 w 4242816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2816" h="18288" fill="none" extrusionOk="0">
                <a:moveTo>
                  <a:pt x="0" y="0"/>
                </a:moveTo>
                <a:cubicBezTo>
                  <a:pt x="249934" y="1471"/>
                  <a:pt x="379877" y="-29444"/>
                  <a:pt x="690973" y="0"/>
                </a:cubicBezTo>
                <a:cubicBezTo>
                  <a:pt x="1002069" y="29444"/>
                  <a:pt x="1021583" y="17501"/>
                  <a:pt x="1212233" y="0"/>
                </a:cubicBezTo>
                <a:cubicBezTo>
                  <a:pt x="1402883" y="-17501"/>
                  <a:pt x="1678760" y="5386"/>
                  <a:pt x="1860778" y="0"/>
                </a:cubicBezTo>
                <a:cubicBezTo>
                  <a:pt x="2042796" y="-5386"/>
                  <a:pt x="2245608" y="-22401"/>
                  <a:pt x="2424466" y="0"/>
                </a:cubicBezTo>
                <a:cubicBezTo>
                  <a:pt x="2603324" y="22401"/>
                  <a:pt x="2890020" y="33806"/>
                  <a:pt x="3115439" y="0"/>
                </a:cubicBezTo>
                <a:cubicBezTo>
                  <a:pt x="3340858" y="-33806"/>
                  <a:pt x="3428300" y="18628"/>
                  <a:pt x="3636699" y="0"/>
                </a:cubicBezTo>
                <a:cubicBezTo>
                  <a:pt x="3845098" y="-18628"/>
                  <a:pt x="4108824" y="5541"/>
                  <a:pt x="4242816" y="0"/>
                </a:cubicBezTo>
                <a:cubicBezTo>
                  <a:pt x="4242066" y="4160"/>
                  <a:pt x="4243125" y="10356"/>
                  <a:pt x="4242816" y="18288"/>
                </a:cubicBezTo>
                <a:cubicBezTo>
                  <a:pt x="4113424" y="32735"/>
                  <a:pt x="3768327" y="47567"/>
                  <a:pt x="3636699" y="18288"/>
                </a:cubicBezTo>
                <a:cubicBezTo>
                  <a:pt x="3505071" y="-10991"/>
                  <a:pt x="3294208" y="-4990"/>
                  <a:pt x="3030583" y="18288"/>
                </a:cubicBezTo>
                <a:cubicBezTo>
                  <a:pt x="2766958" y="41566"/>
                  <a:pt x="2649277" y="20974"/>
                  <a:pt x="2466894" y="18288"/>
                </a:cubicBezTo>
                <a:cubicBezTo>
                  <a:pt x="2284511" y="15602"/>
                  <a:pt x="2151277" y="1154"/>
                  <a:pt x="1988062" y="18288"/>
                </a:cubicBezTo>
                <a:cubicBezTo>
                  <a:pt x="1824847" y="35422"/>
                  <a:pt x="1691359" y="9265"/>
                  <a:pt x="1466802" y="18288"/>
                </a:cubicBezTo>
                <a:cubicBezTo>
                  <a:pt x="1242245" y="27311"/>
                  <a:pt x="1006161" y="36605"/>
                  <a:pt x="860686" y="18288"/>
                </a:cubicBezTo>
                <a:cubicBezTo>
                  <a:pt x="715211" y="-29"/>
                  <a:pt x="242774" y="46538"/>
                  <a:pt x="0" y="18288"/>
                </a:cubicBezTo>
                <a:cubicBezTo>
                  <a:pt x="-146" y="11482"/>
                  <a:pt x="-422" y="5192"/>
                  <a:pt x="0" y="0"/>
                </a:cubicBezTo>
                <a:close/>
              </a:path>
              <a:path w="4242816" h="18288" stroke="0" extrusionOk="0">
                <a:moveTo>
                  <a:pt x="0" y="0"/>
                </a:moveTo>
                <a:cubicBezTo>
                  <a:pt x="259751" y="-14018"/>
                  <a:pt x="356632" y="-15007"/>
                  <a:pt x="521260" y="0"/>
                </a:cubicBezTo>
                <a:cubicBezTo>
                  <a:pt x="685888" y="15007"/>
                  <a:pt x="885786" y="5167"/>
                  <a:pt x="1212233" y="0"/>
                </a:cubicBezTo>
                <a:cubicBezTo>
                  <a:pt x="1538680" y="-5167"/>
                  <a:pt x="1458849" y="7951"/>
                  <a:pt x="1691065" y="0"/>
                </a:cubicBezTo>
                <a:cubicBezTo>
                  <a:pt x="1923281" y="-7951"/>
                  <a:pt x="1985780" y="-16303"/>
                  <a:pt x="2169897" y="0"/>
                </a:cubicBezTo>
                <a:cubicBezTo>
                  <a:pt x="2354014" y="16303"/>
                  <a:pt x="2633054" y="-2739"/>
                  <a:pt x="2776014" y="0"/>
                </a:cubicBezTo>
                <a:cubicBezTo>
                  <a:pt x="2918974" y="2739"/>
                  <a:pt x="3112688" y="-15682"/>
                  <a:pt x="3339702" y="0"/>
                </a:cubicBezTo>
                <a:cubicBezTo>
                  <a:pt x="3566716" y="15682"/>
                  <a:pt x="4015278" y="-28467"/>
                  <a:pt x="4242816" y="0"/>
                </a:cubicBezTo>
                <a:cubicBezTo>
                  <a:pt x="4243501" y="7633"/>
                  <a:pt x="4242294" y="10002"/>
                  <a:pt x="4242816" y="18288"/>
                </a:cubicBezTo>
                <a:cubicBezTo>
                  <a:pt x="3924964" y="16283"/>
                  <a:pt x="3746362" y="-1805"/>
                  <a:pt x="3551843" y="18288"/>
                </a:cubicBezTo>
                <a:cubicBezTo>
                  <a:pt x="3357324" y="38381"/>
                  <a:pt x="3126422" y="47156"/>
                  <a:pt x="2860870" y="18288"/>
                </a:cubicBezTo>
                <a:cubicBezTo>
                  <a:pt x="2595318" y="-10580"/>
                  <a:pt x="2572437" y="11441"/>
                  <a:pt x="2297182" y="18288"/>
                </a:cubicBezTo>
                <a:cubicBezTo>
                  <a:pt x="2021927" y="25135"/>
                  <a:pt x="1916908" y="33601"/>
                  <a:pt x="1733493" y="18288"/>
                </a:cubicBezTo>
                <a:cubicBezTo>
                  <a:pt x="1550078" y="2975"/>
                  <a:pt x="1412440" y="27896"/>
                  <a:pt x="1212233" y="18288"/>
                </a:cubicBezTo>
                <a:cubicBezTo>
                  <a:pt x="1012026" y="8680"/>
                  <a:pt x="914386" y="13859"/>
                  <a:pt x="648545" y="18288"/>
                </a:cubicBezTo>
                <a:cubicBezTo>
                  <a:pt x="382704" y="22717"/>
                  <a:pt x="233522" y="39342"/>
                  <a:pt x="0" y="18288"/>
                </a:cubicBezTo>
                <a:cubicBezTo>
                  <a:pt x="-772" y="13661"/>
                  <a:pt x="-839" y="849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Kép 4" descr="A képen ruházat, személy, fű, nő látható&#10;&#10;Automatikusan generált leírás">
            <a:extLst>
              <a:ext uri="{FF2B5EF4-FFF2-40B4-BE49-F238E27FC236}">
                <a16:creationId xmlns:a16="http://schemas.microsoft.com/office/drawing/2014/main" id="{42CA88A5-38C9-6989-899E-C4C330D77A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743" r="3270"/>
          <a:stretch/>
        </p:blipFill>
        <p:spPr>
          <a:xfrm>
            <a:off x="8129301" y="10"/>
            <a:ext cx="4049786" cy="6857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660" y="0"/>
            <a:ext cx="3679583" cy="326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143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ESZKÖZÖK</a:t>
            </a:r>
          </a:p>
        </p:txBody>
      </p:sp>
      <p:sp>
        <p:nvSpPr>
          <p:cNvPr id="3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zövegdoboz 4"/>
          <p:cNvSpPr txBox="1"/>
          <p:nvPr/>
        </p:nvSpPr>
        <p:spPr>
          <a:xfrm>
            <a:off x="501472" y="3072584"/>
            <a:ext cx="6713552" cy="4119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Írólapok, fehér fénymásolólapok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Grafit és színes ceruzák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Zsírkréta vagy olajpasztell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Olló</a:t>
            </a:r>
            <a:endParaRPr lang="hu-HU" sz="2800" b="1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2800" b="1" dirty="0"/>
              <a:t>A szabadban rajzolást segíti, ha a lapok alá kemény felületet, pl. könyvet teszünk</a:t>
            </a:r>
            <a:endParaRPr lang="en-US" sz="2800" b="1" dirty="0"/>
          </a:p>
        </p:txBody>
      </p:sp>
      <p:pic>
        <p:nvPicPr>
          <p:cNvPr id="7" name="Kép 6" descr="A képen irodaszerek, írószer, íróeszköz, Irodai eszköz látható&#10;&#10;Automatikusan generált leírás">
            <a:extLst>
              <a:ext uri="{FF2B5EF4-FFF2-40B4-BE49-F238E27FC236}">
                <a16:creationId xmlns:a16="http://schemas.microsoft.com/office/drawing/2014/main" id="{61A02CBC-F835-7589-12BD-3299AFB389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94" r="39992" b="2"/>
          <a:stretch/>
        </p:blipFill>
        <p:spPr>
          <a:xfrm>
            <a:off x="6923021" y="835682"/>
            <a:ext cx="4989822" cy="5186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8023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029D5AD-8348-4446-B191-6A9B6FE03F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1" name="Freeform: Shape 20">
            <a:extLst>
              <a:ext uri="{FF2B5EF4-FFF2-40B4-BE49-F238E27FC236}">
                <a16:creationId xmlns:a16="http://schemas.microsoft.com/office/drawing/2014/main" id="{A3F395A2-2B64-4749-BD93-2F159C7E1F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1899601"/>
          </a:xfrm>
          <a:custGeom>
            <a:avLst/>
            <a:gdLst>
              <a:gd name="connsiteX0" fmla="*/ 0 w 12188952"/>
              <a:gd name="connsiteY0" fmla="*/ 0 h 1899601"/>
              <a:gd name="connsiteX1" fmla="*/ 12188952 w 12188952"/>
              <a:gd name="connsiteY1" fmla="*/ 0 h 1899601"/>
              <a:gd name="connsiteX2" fmla="*/ 12188952 w 12188952"/>
              <a:gd name="connsiteY2" fmla="*/ 1635106 h 1899601"/>
              <a:gd name="connsiteX3" fmla="*/ 11356325 w 12188952"/>
              <a:gd name="connsiteY3" fmla="*/ 1707615 h 1899601"/>
              <a:gd name="connsiteX4" fmla="*/ 6096001 w 12188952"/>
              <a:gd name="connsiteY4" fmla="*/ 1899601 h 1899601"/>
              <a:gd name="connsiteX5" fmla="*/ 835678 w 12188952"/>
              <a:gd name="connsiteY5" fmla="*/ 1707615 h 1899601"/>
              <a:gd name="connsiteX6" fmla="*/ 0 w 12188952"/>
              <a:gd name="connsiteY6" fmla="*/ 1634841 h 189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1899601">
                <a:moveTo>
                  <a:pt x="0" y="0"/>
                </a:moveTo>
                <a:lnTo>
                  <a:pt x="12188952" y="0"/>
                </a:lnTo>
                <a:lnTo>
                  <a:pt x="12188952" y="1635106"/>
                </a:lnTo>
                <a:lnTo>
                  <a:pt x="11356325" y="1707615"/>
                </a:lnTo>
                <a:cubicBezTo>
                  <a:pt x="9739512" y="1831240"/>
                  <a:pt x="7961919" y="1899601"/>
                  <a:pt x="6096001" y="1899601"/>
                </a:cubicBezTo>
                <a:cubicBezTo>
                  <a:pt x="4230084" y="1899601"/>
                  <a:pt x="2452490" y="1831240"/>
                  <a:pt x="835678" y="1707615"/>
                </a:cubicBezTo>
                <a:lnTo>
                  <a:pt x="0" y="1634841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5CF0135B-EAB8-4CA0-896C-2D897ECD28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890722"/>
          </a:xfrm>
          <a:custGeom>
            <a:avLst/>
            <a:gdLst>
              <a:gd name="connsiteX0" fmla="*/ 0 w 12192000"/>
              <a:gd name="connsiteY0" fmla="*/ 0 h 1890722"/>
              <a:gd name="connsiteX1" fmla="*/ 12192000 w 12192000"/>
              <a:gd name="connsiteY1" fmla="*/ 0 h 1890722"/>
              <a:gd name="connsiteX2" fmla="*/ 12192000 w 12192000"/>
              <a:gd name="connsiteY2" fmla="*/ 1626227 h 1890722"/>
              <a:gd name="connsiteX3" fmla="*/ 11359165 w 12192000"/>
              <a:gd name="connsiteY3" fmla="*/ 1698736 h 1890722"/>
              <a:gd name="connsiteX4" fmla="*/ 6097526 w 12192000"/>
              <a:gd name="connsiteY4" fmla="*/ 1890722 h 1890722"/>
              <a:gd name="connsiteX5" fmla="*/ 835887 w 12192000"/>
              <a:gd name="connsiteY5" fmla="*/ 1698736 h 1890722"/>
              <a:gd name="connsiteX6" fmla="*/ 0 w 12192000"/>
              <a:gd name="connsiteY6" fmla="*/ 1625962 h 189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890722">
                <a:moveTo>
                  <a:pt x="0" y="0"/>
                </a:moveTo>
                <a:lnTo>
                  <a:pt x="12192000" y="0"/>
                </a:lnTo>
                <a:lnTo>
                  <a:pt x="12192000" y="1626227"/>
                </a:lnTo>
                <a:lnTo>
                  <a:pt x="11359165" y="1698736"/>
                </a:lnTo>
                <a:cubicBezTo>
                  <a:pt x="9741947" y="1822361"/>
                  <a:pt x="7963910" y="1890722"/>
                  <a:pt x="6097526" y="1890722"/>
                </a:cubicBezTo>
                <a:cubicBezTo>
                  <a:pt x="4231142" y="1890722"/>
                  <a:pt x="2453104" y="1822361"/>
                  <a:pt x="835887" y="1698736"/>
                </a:cubicBezTo>
                <a:lnTo>
                  <a:pt x="0" y="1625962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253397"/>
            <a:ext cx="10515600" cy="1273233"/>
          </a:xfrm>
        </p:spPr>
        <p:txBody>
          <a:bodyPr>
            <a:normAutofit/>
          </a:bodyPr>
          <a:lstStyle/>
          <a:p>
            <a:r>
              <a:rPr lang="hu-H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PEDAGÓGIAI CÉLOK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2C3387C-D24F-4737-8A37-1DC5CFF09C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452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838200" y="2478024"/>
            <a:ext cx="10515600" cy="369417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Vizuális nevelés: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Megfigyelés, elemzés</a:t>
            </a:r>
          </a:p>
          <a:p>
            <a:pPr marL="0" indent="0">
              <a:buNone/>
            </a:pPr>
            <a:r>
              <a:rPr lang="hu-HU" sz="2400" dirty="0">
                <a:latin typeface="+mj-lt"/>
              </a:rPr>
              <a:t>Sűrített információ</a:t>
            </a:r>
            <a:endParaRPr lang="hu-HU" sz="2400" cap="none" dirty="0">
              <a:latin typeface="+mj-lt"/>
            </a:endParaRP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Karakterérzék, formaérzék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Tudatos színhasználat</a:t>
            </a:r>
          </a:p>
          <a:p>
            <a:pPr marL="0" indent="0">
              <a:buNone/>
            </a:pPr>
            <a:r>
              <a:rPr lang="hu-HU" sz="2400" dirty="0">
                <a:latin typeface="+mj-lt"/>
              </a:rPr>
              <a:t>Rész és egész viszonya</a:t>
            </a:r>
            <a:endParaRPr lang="hu-HU" sz="2400" cap="none" dirty="0">
              <a:latin typeface="+mj-lt"/>
            </a:endParaRPr>
          </a:p>
          <a:p>
            <a:pPr marL="0" indent="0">
              <a:buNone/>
            </a:pPr>
            <a:r>
              <a:rPr lang="hu-HU" sz="2400" dirty="0">
                <a:latin typeface="+mj-lt"/>
              </a:rPr>
              <a:t>Kompozíciós rend teremtése</a:t>
            </a:r>
            <a:endParaRPr lang="hu-HU" sz="2400" cap="none" dirty="0">
              <a:latin typeface="+mj-lt"/>
            </a:endParaRPr>
          </a:p>
          <a:p>
            <a:pPr marL="0" indent="0">
              <a:buNone/>
            </a:pP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Szociális kompetenciafejlesztés:</a:t>
            </a:r>
          </a:p>
          <a:p>
            <a:pPr marL="0" indent="0">
              <a:buNone/>
            </a:pPr>
            <a:r>
              <a:rPr lang="hu-HU" sz="2400" dirty="0">
                <a:latin typeface="+mj-lt"/>
              </a:rPr>
              <a:t>Kollektív képalkotás, alkalmazkodás</a:t>
            </a:r>
          </a:p>
          <a:p>
            <a:pPr marL="0" indent="0">
              <a:buNone/>
            </a:pPr>
            <a:r>
              <a:rPr lang="hu-HU" sz="2400" dirty="0">
                <a:latin typeface="+mj-lt"/>
              </a:rPr>
              <a:t>Harmóniateremtés</a:t>
            </a:r>
          </a:p>
          <a:p>
            <a:pPr marL="0" indent="0">
              <a:buNone/>
            </a:pPr>
            <a:endParaRPr lang="hu-HU" sz="1700" dirty="0"/>
          </a:p>
          <a:p>
            <a:pPr marL="0" indent="0">
              <a:buNone/>
            </a:pPr>
            <a:endParaRPr lang="hu-HU" sz="1700" dirty="0"/>
          </a:p>
          <a:p>
            <a:pPr marL="0" indent="0">
              <a:buNone/>
            </a:pPr>
            <a:endParaRPr lang="hu-HU" sz="1700" dirty="0"/>
          </a:p>
          <a:p>
            <a:pPr marL="0" indent="0">
              <a:buNone/>
            </a:pPr>
            <a:endParaRPr lang="hu-HU" sz="1700" dirty="0"/>
          </a:p>
        </p:txBody>
      </p:sp>
    </p:spTree>
    <p:extLst>
      <p:ext uri="{BB962C8B-B14F-4D97-AF65-F5344CB8AC3E}">
        <p14:creationId xmlns:p14="http://schemas.microsoft.com/office/powerpoint/2010/main" val="3410990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029D5AD-8348-4446-B191-6A9B6FE03F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3F395A2-2B64-4749-BD93-2F159C7E1F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1899601"/>
          </a:xfrm>
          <a:custGeom>
            <a:avLst/>
            <a:gdLst>
              <a:gd name="connsiteX0" fmla="*/ 0 w 12188952"/>
              <a:gd name="connsiteY0" fmla="*/ 0 h 1899601"/>
              <a:gd name="connsiteX1" fmla="*/ 12188952 w 12188952"/>
              <a:gd name="connsiteY1" fmla="*/ 0 h 1899601"/>
              <a:gd name="connsiteX2" fmla="*/ 12188952 w 12188952"/>
              <a:gd name="connsiteY2" fmla="*/ 1635106 h 1899601"/>
              <a:gd name="connsiteX3" fmla="*/ 11356325 w 12188952"/>
              <a:gd name="connsiteY3" fmla="*/ 1707615 h 1899601"/>
              <a:gd name="connsiteX4" fmla="*/ 6096001 w 12188952"/>
              <a:gd name="connsiteY4" fmla="*/ 1899601 h 1899601"/>
              <a:gd name="connsiteX5" fmla="*/ 835678 w 12188952"/>
              <a:gd name="connsiteY5" fmla="*/ 1707615 h 1899601"/>
              <a:gd name="connsiteX6" fmla="*/ 0 w 12188952"/>
              <a:gd name="connsiteY6" fmla="*/ 1634841 h 189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1899601">
                <a:moveTo>
                  <a:pt x="0" y="0"/>
                </a:moveTo>
                <a:lnTo>
                  <a:pt x="12188952" y="0"/>
                </a:lnTo>
                <a:lnTo>
                  <a:pt x="12188952" y="1635106"/>
                </a:lnTo>
                <a:lnTo>
                  <a:pt x="11356325" y="1707615"/>
                </a:lnTo>
                <a:cubicBezTo>
                  <a:pt x="9739512" y="1831240"/>
                  <a:pt x="7961919" y="1899601"/>
                  <a:pt x="6096001" y="1899601"/>
                </a:cubicBezTo>
                <a:cubicBezTo>
                  <a:pt x="4230084" y="1899601"/>
                  <a:pt x="2452490" y="1831240"/>
                  <a:pt x="835678" y="1707615"/>
                </a:cubicBezTo>
                <a:lnTo>
                  <a:pt x="0" y="1634841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5CF0135B-EAB8-4CA0-896C-2D897ECD28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890722"/>
          </a:xfrm>
          <a:custGeom>
            <a:avLst/>
            <a:gdLst>
              <a:gd name="connsiteX0" fmla="*/ 0 w 12192000"/>
              <a:gd name="connsiteY0" fmla="*/ 0 h 1890722"/>
              <a:gd name="connsiteX1" fmla="*/ 12192000 w 12192000"/>
              <a:gd name="connsiteY1" fmla="*/ 0 h 1890722"/>
              <a:gd name="connsiteX2" fmla="*/ 12192000 w 12192000"/>
              <a:gd name="connsiteY2" fmla="*/ 1626227 h 1890722"/>
              <a:gd name="connsiteX3" fmla="*/ 11359165 w 12192000"/>
              <a:gd name="connsiteY3" fmla="*/ 1698736 h 1890722"/>
              <a:gd name="connsiteX4" fmla="*/ 6097526 w 12192000"/>
              <a:gd name="connsiteY4" fmla="*/ 1890722 h 1890722"/>
              <a:gd name="connsiteX5" fmla="*/ 835887 w 12192000"/>
              <a:gd name="connsiteY5" fmla="*/ 1698736 h 1890722"/>
              <a:gd name="connsiteX6" fmla="*/ 0 w 12192000"/>
              <a:gd name="connsiteY6" fmla="*/ 1625962 h 189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890722">
                <a:moveTo>
                  <a:pt x="0" y="0"/>
                </a:moveTo>
                <a:lnTo>
                  <a:pt x="12192000" y="0"/>
                </a:lnTo>
                <a:lnTo>
                  <a:pt x="12192000" y="1626227"/>
                </a:lnTo>
                <a:lnTo>
                  <a:pt x="11359165" y="1698736"/>
                </a:lnTo>
                <a:cubicBezTo>
                  <a:pt x="9741947" y="1822361"/>
                  <a:pt x="7963910" y="1890722"/>
                  <a:pt x="6097526" y="1890722"/>
                </a:cubicBezTo>
                <a:cubicBezTo>
                  <a:pt x="4231142" y="1890722"/>
                  <a:pt x="2453104" y="1822361"/>
                  <a:pt x="835887" y="1698736"/>
                </a:cubicBezTo>
                <a:lnTo>
                  <a:pt x="0" y="1625962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253397"/>
            <a:ext cx="10515600" cy="1273233"/>
          </a:xfrm>
        </p:spPr>
        <p:txBody>
          <a:bodyPr>
            <a:normAutofit/>
          </a:bodyPr>
          <a:lstStyle/>
          <a:p>
            <a:r>
              <a:rPr lang="hu-H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foglalkozás menete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C3387C-D24F-4737-8A37-1DC5CFF09C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452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838200" y="2478024"/>
            <a:ext cx="10515600" cy="3694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</a:t>
            </a:r>
            <a:r>
              <a:rPr lang="hu-H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1. Ráhangolódás</a:t>
            </a:r>
          </a:p>
          <a:p>
            <a:pPr marL="0" indent="0">
              <a:buNone/>
            </a:pPr>
            <a:r>
              <a:rPr lang="hu-H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</a:t>
            </a:r>
            <a:r>
              <a:rPr lang="hu-H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2. Az alkotófolyamat lépései:</a:t>
            </a:r>
          </a:p>
          <a:p>
            <a:pPr marL="457200" lvl="1" indent="0">
              <a:buNone/>
            </a:pPr>
            <a:r>
              <a:rPr lang="hu-HU" sz="2200" dirty="0">
                <a:latin typeface="+mj-lt"/>
              </a:rPr>
              <a:t>     </a:t>
            </a:r>
            <a:r>
              <a:rPr lang="hu-HU" sz="2200" b="1" dirty="0">
                <a:latin typeface="+mj-lt"/>
              </a:rPr>
              <a:t>1. Kezek, lábak körberajzolása</a:t>
            </a:r>
          </a:p>
          <a:p>
            <a:pPr marL="457200" lvl="1" indent="0">
              <a:buNone/>
            </a:pPr>
            <a:r>
              <a:rPr lang="hu-HU" sz="2200" b="1" dirty="0">
                <a:latin typeface="+mj-lt"/>
              </a:rPr>
              <a:t>     2. Mintázás, díszítés megfigyelés útján</a:t>
            </a:r>
          </a:p>
          <a:p>
            <a:pPr marL="457200" lvl="1" indent="0">
              <a:buNone/>
            </a:pPr>
            <a:r>
              <a:rPr lang="hu-HU" sz="2200" b="1" dirty="0">
                <a:latin typeface="+mj-lt"/>
              </a:rPr>
              <a:t>     3. Nyírás</a:t>
            </a:r>
          </a:p>
          <a:p>
            <a:pPr marL="457200" lvl="1" indent="0">
              <a:buNone/>
            </a:pPr>
            <a:r>
              <a:rPr lang="hu-HU" sz="2200" b="1" dirty="0">
                <a:latin typeface="+mj-lt"/>
              </a:rPr>
              <a:t>     4. Mandala alkotása</a:t>
            </a:r>
          </a:p>
          <a:p>
            <a:pPr marL="457200" lvl="1" indent="0">
              <a:buNone/>
            </a:pPr>
            <a:r>
              <a:rPr lang="hu-H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3. Reflexió</a:t>
            </a:r>
          </a:p>
          <a:p>
            <a:pPr lvl="1"/>
            <a:endParaRPr lang="hu-HU" sz="2200" dirty="0"/>
          </a:p>
          <a:p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2809586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Ráhangolódás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Kép 4" descr="A képen növény, fű, kültéri, mező látható&#10;&#10;Automatikusan generált leírás">
            <a:extLst>
              <a:ext uri="{FF2B5EF4-FFF2-40B4-BE49-F238E27FC236}">
                <a16:creationId xmlns:a16="http://schemas.microsoft.com/office/drawing/2014/main" id="{F096A0AB-C88F-4E3E-8328-5EBCA11586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6985" r="2467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7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F62AE8F-FA5D-EE90-277B-006D360466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64385" y="1430422"/>
            <a:ext cx="6905059" cy="46063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000" dirty="0"/>
              <a:t>A mai foglalkozásunkat is az iskola udvarán (parkban) tartjuk. </a:t>
            </a:r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r>
              <a:rPr lang="hu-HU" sz="2000" dirty="0"/>
              <a:t>4 körvonalat fogunk mintákkal megtölteni: a kezeitek, 1-1 mezítlábas és cipős lábnyomotok vonalát.</a:t>
            </a:r>
          </a:p>
          <a:p>
            <a:pPr marL="0" indent="0">
              <a:buNone/>
            </a:pPr>
            <a:r>
              <a:rPr lang="hu-HU" sz="2000" dirty="0"/>
              <a:t>Figyeljétek meg alaposan a benneteket körülvevő környezetet! Mit tudtok tapintással érzékelni? (fű, levelek, virágszirmok, fakéreg, kavics, föld…</a:t>
            </a:r>
          </a:p>
          <a:p>
            <a:pPr marL="0" indent="0">
              <a:buNone/>
            </a:pPr>
            <a:r>
              <a:rPr lang="hu-HU" sz="2000" dirty="0"/>
              <a:t>Milyen felületekre léptek? Mi kerül a cipőtök, a mezítlábas talpatok alá? (térkő, beton, aszfalt, kavics, homok, föld, fű, mulcs…</a:t>
            </a:r>
          </a:p>
          <a:p>
            <a:pPr marL="0" indent="0">
              <a:buNone/>
            </a:pPr>
            <a:r>
              <a:rPr lang="hu-HU" sz="2000" dirty="0"/>
              <a:t>A mai foglalkozáson ezeket a tapasztalásaitokat fogjuk rajzban kifejezni.</a:t>
            </a:r>
          </a:p>
          <a:p>
            <a:pPr marL="0" indent="0">
              <a:buNone/>
            </a:pPr>
            <a:endParaRPr lang="hu-HU" sz="2000" dirty="0"/>
          </a:p>
          <a:p>
            <a:pPr>
              <a:buFontTx/>
              <a:buChar char="-"/>
            </a:pPr>
            <a:endParaRPr lang="hu-HU" sz="2000" dirty="0"/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endParaRPr lang="hu-HU" sz="2000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18BF6B84-4128-BBB3-DA6D-E0330F2BCB97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576211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 alkotófolyamat lépései</a:t>
            </a:r>
            <a:r>
              <a:rPr lang="en-US" sz="3400" b="1" dirty="0"/>
              <a:t/>
            </a:r>
            <a:br>
              <a:rPr lang="en-US" sz="3400" b="1" dirty="0"/>
            </a:br>
            <a:r>
              <a:rPr lang="en-US" sz="3400" b="1" dirty="0"/>
              <a:t/>
            </a:r>
            <a:br>
              <a:rPr lang="en-US" sz="3400" b="1" dirty="0"/>
            </a:br>
            <a:r>
              <a:rPr 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hu-HU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Kezek, lábak körberajzolása</a:t>
            </a:r>
            <a:endParaRPr lang="en-US" sz="3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40080" y="2706624"/>
            <a:ext cx="6894576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marL="57150" algn="l"/>
            <a:r>
              <a:rPr lang="hu-HU" sz="2400" dirty="0"/>
              <a:t>Mielőtt vizsgálódni kezdünk a szabadban, el kell végeznünk néhány előkészítő feladatot: 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hu-HU" sz="2400" dirty="0"/>
              <a:t>A lapokon rajzoljátok meg a jobb és bal kezetek körvonalát!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hu-HU" sz="2400" dirty="0"/>
              <a:t> Egyik lábatokkal cipővel lépjetek rá egy újabb lapra, azt is rajzoljátok körbe!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hu-HU" sz="2400" dirty="0"/>
              <a:t> Most mezítláb is vázoljátok fel a talpatok vonalát! Később körbe fogjuk nyírni a négy formát.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endParaRPr lang="en-US" sz="2200" b="1" cap="none" dirty="0"/>
          </a:p>
        </p:txBody>
      </p:sp>
      <p:pic>
        <p:nvPicPr>
          <p:cNvPr id="7" name="Kép 6" descr="A képen személy, kültéri, láb, Végtag látható&#10;&#10;Automatikusan generált leírás">
            <a:extLst>
              <a:ext uri="{FF2B5EF4-FFF2-40B4-BE49-F238E27FC236}">
                <a16:creationId xmlns:a16="http://schemas.microsoft.com/office/drawing/2014/main" id="{468EAAF8-CE8C-465A-4859-40711DC1F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171" y="1081396"/>
            <a:ext cx="4245266" cy="51090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66121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3B475F8-50AE-46A0-9943-B2B63183D5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-434455"/>
            <a:ext cx="6986015" cy="177648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hu-H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Mintázás, díszítés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75F6FDB4-2351-48C2-A863-2364A02343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315691"/>
            <a:ext cx="4343400" cy="18288"/>
          </a:xfrm>
          <a:custGeom>
            <a:avLst/>
            <a:gdLst>
              <a:gd name="connsiteX0" fmla="*/ 0 w 4343400"/>
              <a:gd name="connsiteY0" fmla="*/ 0 h 18288"/>
              <a:gd name="connsiteX1" fmla="*/ 577052 w 4343400"/>
              <a:gd name="connsiteY1" fmla="*/ 0 h 18288"/>
              <a:gd name="connsiteX2" fmla="*/ 1067235 w 4343400"/>
              <a:gd name="connsiteY2" fmla="*/ 0 h 18288"/>
              <a:gd name="connsiteX3" fmla="*/ 1600853 w 4343400"/>
              <a:gd name="connsiteY3" fmla="*/ 0 h 18288"/>
              <a:gd name="connsiteX4" fmla="*/ 2264773 w 4343400"/>
              <a:gd name="connsiteY4" fmla="*/ 0 h 18288"/>
              <a:gd name="connsiteX5" fmla="*/ 2841825 w 4343400"/>
              <a:gd name="connsiteY5" fmla="*/ 0 h 18288"/>
              <a:gd name="connsiteX6" fmla="*/ 3375442 w 4343400"/>
              <a:gd name="connsiteY6" fmla="*/ 0 h 18288"/>
              <a:gd name="connsiteX7" fmla="*/ 4343400 w 4343400"/>
              <a:gd name="connsiteY7" fmla="*/ 0 h 18288"/>
              <a:gd name="connsiteX8" fmla="*/ 4343400 w 4343400"/>
              <a:gd name="connsiteY8" fmla="*/ 18288 h 18288"/>
              <a:gd name="connsiteX9" fmla="*/ 3722914 w 4343400"/>
              <a:gd name="connsiteY9" fmla="*/ 18288 h 18288"/>
              <a:gd name="connsiteX10" fmla="*/ 3189297 w 4343400"/>
              <a:gd name="connsiteY10" fmla="*/ 18288 h 18288"/>
              <a:gd name="connsiteX11" fmla="*/ 2481943 w 4343400"/>
              <a:gd name="connsiteY11" fmla="*/ 18288 h 18288"/>
              <a:gd name="connsiteX12" fmla="*/ 1904891 w 4343400"/>
              <a:gd name="connsiteY12" fmla="*/ 18288 h 18288"/>
              <a:gd name="connsiteX13" fmla="*/ 1414707 w 4343400"/>
              <a:gd name="connsiteY13" fmla="*/ 18288 h 18288"/>
              <a:gd name="connsiteX14" fmla="*/ 750788 w 4343400"/>
              <a:gd name="connsiteY14" fmla="*/ 18288 h 18288"/>
              <a:gd name="connsiteX15" fmla="*/ 0 w 4343400"/>
              <a:gd name="connsiteY15" fmla="*/ 18288 h 18288"/>
              <a:gd name="connsiteX16" fmla="*/ 0 w 43434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3681055" y="2946588"/>
            <a:ext cx="4870860" cy="3298802"/>
          </a:xfrm>
        </p:spPr>
        <p:txBody>
          <a:bodyPr vert="horz" lIns="91440" tIns="45720" rIns="91440" bIns="45720" rtlCol="0">
            <a:normAutofit/>
          </a:bodyPr>
          <a:lstStyle/>
          <a:p>
            <a:pPr marL="400050" indent="-342900" algn="l">
              <a:buFontTx/>
              <a:buChar char="-"/>
            </a:pPr>
            <a:r>
              <a:rPr lang="en-US" sz="2200" cap="none" dirty="0"/>
              <a:t>A kéz formákat töltsétek ki a tapintás és látás során szerzett élményeitek alapján!</a:t>
            </a:r>
            <a:endParaRPr lang="hu-HU" sz="2200" cap="none" dirty="0"/>
          </a:p>
          <a:p>
            <a:pPr marL="400050" indent="-342900" algn="l">
              <a:buFontTx/>
              <a:buChar char="-"/>
            </a:pPr>
            <a:r>
              <a:rPr lang="en-US" sz="2200" cap="none" dirty="0"/>
              <a:t> Készíthettek kéreg- és levélnyomatot, megtölthetitek a formát virágok, egyéb tapintható növényi részek mintáival.</a:t>
            </a:r>
          </a:p>
        </p:txBody>
      </p:sp>
      <p:pic>
        <p:nvPicPr>
          <p:cNvPr id="10" name="Kép 9" descr="A képen személy, kültéri, Ujj, festmény látható&#10;&#10;Automatikusan generált leírás">
            <a:extLst>
              <a:ext uri="{FF2B5EF4-FFF2-40B4-BE49-F238E27FC236}">
                <a16:creationId xmlns:a16="http://schemas.microsoft.com/office/drawing/2014/main" id="{712DB54E-56DE-2A9A-C51D-136C721BF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515" y="2416926"/>
            <a:ext cx="3296916" cy="42141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Kép 4" descr="A képen rajz, Gyermekrajz, szeg, papír látható&#10;&#10;Automatikusan generált leírás">
            <a:extLst>
              <a:ext uri="{FF2B5EF4-FFF2-40B4-BE49-F238E27FC236}">
                <a16:creationId xmlns:a16="http://schemas.microsoft.com/office/drawing/2014/main" id="{018116DA-E4DF-AC46-4D80-7B8B106B1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451" y="889824"/>
            <a:ext cx="3272522" cy="4441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84489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3B475F8-50AE-46A0-9943-B2B63183D5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-434455"/>
            <a:ext cx="6986015" cy="177648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hu-H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Mintázás, díszítés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75F6FDB4-2351-48C2-A863-2364A02343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315691"/>
            <a:ext cx="4343400" cy="18288"/>
          </a:xfrm>
          <a:custGeom>
            <a:avLst/>
            <a:gdLst>
              <a:gd name="connsiteX0" fmla="*/ 0 w 4343400"/>
              <a:gd name="connsiteY0" fmla="*/ 0 h 18288"/>
              <a:gd name="connsiteX1" fmla="*/ 577052 w 4343400"/>
              <a:gd name="connsiteY1" fmla="*/ 0 h 18288"/>
              <a:gd name="connsiteX2" fmla="*/ 1067235 w 4343400"/>
              <a:gd name="connsiteY2" fmla="*/ 0 h 18288"/>
              <a:gd name="connsiteX3" fmla="*/ 1600853 w 4343400"/>
              <a:gd name="connsiteY3" fmla="*/ 0 h 18288"/>
              <a:gd name="connsiteX4" fmla="*/ 2264773 w 4343400"/>
              <a:gd name="connsiteY4" fmla="*/ 0 h 18288"/>
              <a:gd name="connsiteX5" fmla="*/ 2841825 w 4343400"/>
              <a:gd name="connsiteY5" fmla="*/ 0 h 18288"/>
              <a:gd name="connsiteX6" fmla="*/ 3375442 w 4343400"/>
              <a:gd name="connsiteY6" fmla="*/ 0 h 18288"/>
              <a:gd name="connsiteX7" fmla="*/ 4343400 w 4343400"/>
              <a:gd name="connsiteY7" fmla="*/ 0 h 18288"/>
              <a:gd name="connsiteX8" fmla="*/ 4343400 w 4343400"/>
              <a:gd name="connsiteY8" fmla="*/ 18288 h 18288"/>
              <a:gd name="connsiteX9" fmla="*/ 3722914 w 4343400"/>
              <a:gd name="connsiteY9" fmla="*/ 18288 h 18288"/>
              <a:gd name="connsiteX10" fmla="*/ 3189297 w 4343400"/>
              <a:gd name="connsiteY10" fmla="*/ 18288 h 18288"/>
              <a:gd name="connsiteX11" fmla="*/ 2481943 w 4343400"/>
              <a:gd name="connsiteY11" fmla="*/ 18288 h 18288"/>
              <a:gd name="connsiteX12" fmla="*/ 1904891 w 4343400"/>
              <a:gd name="connsiteY12" fmla="*/ 18288 h 18288"/>
              <a:gd name="connsiteX13" fmla="*/ 1414707 w 4343400"/>
              <a:gd name="connsiteY13" fmla="*/ 18288 h 18288"/>
              <a:gd name="connsiteX14" fmla="*/ 750788 w 4343400"/>
              <a:gd name="connsiteY14" fmla="*/ 18288 h 18288"/>
              <a:gd name="connsiteX15" fmla="*/ 0 w 4343400"/>
              <a:gd name="connsiteY15" fmla="*/ 18288 h 18288"/>
              <a:gd name="connsiteX16" fmla="*/ 0 w 43434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056443" y="2946588"/>
            <a:ext cx="7495472" cy="3298802"/>
          </a:xfr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Most járkáljatok! Mire léptek cipővel az udvaron? (térkő, kavics, beton…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Nézzétek meg alaposan a mintázatokat! Akár apró részek körberajzolásával is megtölthetitek a foltot.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Mezítláb is sétáljatok! </a:t>
            </a:r>
            <a:r>
              <a:rPr lang="hu-HU" sz="2400" dirty="0">
                <a:solidFill>
                  <a:prstClr val="black"/>
                </a:solidFill>
                <a:latin typeface="Calibri" panose="020F0502020204030204"/>
              </a:rPr>
              <a:t>Mi került a lábatok alá? (homok, föld, mulcs, fű, apró fadarabok…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Hajoljatok le, próbáljátok élethűen lerajzolni a látványt!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hu-HU" sz="2400" dirty="0">
                <a:solidFill>
                  <a:prstClr val="black"/>
                </a:solidFill>
                <a:latin typeface="Calibri" panose="020F0502020204030204"/>
              </a:rPr>
              <a:t>A valóságnak megfelelően színezzetek!</a:t>
            </a:r>
            <a:endParaRPr kumimoji="0" lang="hu-H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00050" indent="-342900" algn="l">
              <a:buFontTx/>
              <a:buChar char="-"/>
            </a:pPr>
            <a:endParaRPr lang="en-US" sz="2200" b="1" cap="none" dirty="0"/>
          </a:p>
        </p:txBody>
      </p:sp>
      <p:pic>
        <p:nvPicPr>
          <p:cNvPr id="7" name="Kép 6" descr="A képen személy, Gyermekrajz, szöveg, rajz látható&#10;&#10;Automatikusan generált leírás">
            <a:extLst>
              <a:ext uri="{FF2B5EF4-FFF2-40B4-BE49-F238E27FC236}">
                <a16:creationId xmlns:a16="http://schemas.microsoft.com/office/drawing/2014/main" id="{1FE1491F-DCBE-93CE-B1AD-01EE75A8F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483093" y="1590445"/>
            <a:ext cx="5774681" cy="3249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32697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A2E7C1E-2B5A-4BBA-AE51-1CD8C19309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43DF76B1-5174-4FAF-9D19-FFEE984268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onnsiteX0" fmla="*/ 0 w 10515600"/>
              <a:gd name="connsiteY0" fmla="*/ 0 h 5416094"/>
              <a:gd name="connsiteX1" fmla="*/ 552069 w 10515600"/>
              <a:gd name="connsiteY1" fmla="*/ 0 h 5416094"/>
              <a:gd name="connsiteX2" fmla="*/ 893826 w 10515600"/>
              <a:gd name="connsiteY2" fmla="*/ 0 h 5416094"/>
              <a:gd name="connsiteX3" fmla="*/ 1761363 w 10515600"/>
              <a:gd name="connsiteY3" fmla="*/ 0 h 5416094"/>
              <a:gd name="connsiteX4" fmla="*/ 2313432 w 10515600"/>
              <a:gd name="connsiteY4" fmla="*/ 0 h 5416094"/>
              <a:gd name="connsiteX5" fmla="*/ 2865501 w 10515600"/>
              <a:gd name="connsiteY5" fmla="*/ 0 h 5416094"/>
              <a:gd name="connsiteX6" fmla="*/ 3733038 w 10515600"/>
              <a:gd name="connsiteY6" fmla="*/ 0 h 5416094"/>
              <a:gd name="connsiteX7" fmla="*/ 4179951 w 10515600"/>
              <a:gd name="connsiteY7" fmla="*/ 0 h 5416094"/>
              <a:gd name="connsiteX8" fmla="*/ 5047488 w 10515600"/>
              <a:gd name="connsiteY8" fmla="*/ 0 h 5416094"/>
              <a:gd name="connsiteX9" fmla="*/ 5915025 w 10515600"/>
              <a:gd name="connsiteY9" fmla="*/ 0 h 5416094"/>
              <a:gd name="connsiteX10" fmla="*/ 6572250 w 10515600"/>
              <a:gd name="connsiteY10" fmla="*/ 0 h 5416094"/>
              <a:gd name="connsiteX11" fmla="*/ 7439787 w 10515600"/>
              <a:gd name="connsiteY11" fmla="*/ 0 h 5416094"/>
              <a:gd name="connsiteX12" fmla="*/ 7991856 w 10515600"/>
              <a:gd name="connsiteY12" fmla="*/ 0 h 5416094"/>
              <a:gd name="connsiteX13" fmla="*/ 8543925 w 10515600"/>
              <a:gd name="connsiteY13" fmla="*/ 0 h 5416094"/>
              <a:gd name="connsiteX14" fmla="*/ 9306306 w 10515600"/>
              <a:gd name="connsiteY14" fmla="*/ 0 h 5416094"/>
              <a:gd name="connsiteX15" fmla="*/ 9858375 w 10515600"/>
              <a:gd name="connsiteY15" fmla="*/ 0 h 5416094"/>
              <a:gd name="connsiteX16" fmla="*/ 10515600 w 10515600"/>
              <a:gd name="connsiteY16" fmla="*/ 0 h 5416094"/>
              <a:gd name="connsiteX17" fmla="*/ 10515600 w 10515600"/>
              <a:gd name="connsiteY17" fmla="*/ 785334 h 5416094"/>
              <a:gd name="connsiteX18" fmla="*/ 10515600 w 10515600"/>
              <a:gd name="connsiteY18" fmla="*/ 1516506 h 5416094"/>
              <a:gd name="connsiteX19" fmla="*/ 10515600 w 10515600"/>
              <a:gd name="connsiteY19" fmla="*/ 2247679 h 5416094"/>
              <a:gd name="connsiteX20" fmla="*/ 10515600 w 10515600"/>
              <a:gd name="connsiteY20" fmla="*/ 2762208 h 5416094"/>
              <a:gd name="connsiteX21" fmla="*/ 10515600 w 10515600"/>
              <a:gd name="connsiteY21" fmla="*/ 3330898 h 5416094"/>
              <a:gd name="connsiteX22" fmla="*/ 10515600 w 10515600"/>
              <a:gd name="connsiteY22" fmla="*/ 4062071 h 5416094"/>
              <a:gd name="connsiteX23" fmla="*/ 10515600 w 10515600"/>
              <a:gd name="connsiteY23" fmla="*/ 4684921 h 5416094"/>
              <a:gd name="connsiteX24" fmla="*/ 10515600 w 10515600"/>
              <a:gd name="connsiteY24" fmla="*/ 5416094 h 5416094"/>
              <a:gd name="connsiteX25" fmla="*/ 9753219 w 10515600"/>
              <a:gd name="connsiteY25" fmla="*/ 5416094 h 5416094"/>
              <a:gd name="connsiteX26" fmla="*/ 9411462 w 10515600"/>
              <a:gd name="connsiteY26" fmla="*/ 5416094 h 5416094"/>
              <a:gd name="connsiteX27" fmla="*/ 8754237 w 10515600"/>
              <a:gd name="connsiteY27" fmla="*/ 5416094 h 5416094"/>
              <a:gd name="connsiteX28" fmla="*/ 8307324 w 10515600"/>
              <a:gd name="connsiteY28" fmla="*/ 5416094 h 5416094"/>
              <a:gd name="connsiteX29" fmla="*/ 7544943 w 10515600"/>
              <a:gd name="connsiteY29" fmla="*/ 5416094 h 5416094"/>
              <a:gd name="connsiteX30" fmla="*/ 7098030 w 10515600"/>
              <a:gd name="connsiteY30" fmla="*/ 5416094 h 5416094"/>
              <a:gd name="connsiteX31" fmla="*/ 6335649 w 10515600"/>
              <a:gd name="connsiteY31" fmla="*/ 5416094 h 5416094"/>
              <a:gd name="connsiteX32" fmla="*/ 5993892 w 10515600"/>
              <a:gd name="connsiteY32" fmla="*/ 5416094 h 5416094"/>
              <a:gd name="connsiteX33" fmla="*/ 5231511 w 10515600"/>
              <a:gd name="connsiteY33" fmla="*/ 5416094 h 5416094"/>
              <a:gd name="connsiteX34" fmla="*/ 4784598 w 10515600"/>
              <a:gd name="connsiteY34" fmla="*/ 5416094 h 5416094"/>
              <a:gd name="connsiteX35" fmla="*/ 4442841 w 10515600"/>
              <a:gd name="connsiteY35" fmla="*/ 5416094 h 5416094"/>
              <a:gd name="connsiteX36" fmla="*/ 3995928 w 10515600"/>
              <a:gd name="connsiteY36" fmla="*/ 5416094 h 5416094"/>
              <a:gd name="connsiteX37" fmla="*/ 3233547 w 10515600"/>
              <a:gd name="connsiteY37" fmla="*/ 5416094 h 5416094"/>
              <a:gd name="connsiteX38" fmla="*/ 2786634 w 10515600"/>
              <a:gd name="connsiteY38" fmla="*/ 5416094 h 5416094"/>
              <a:gd name="connsiteX39" fmla="*/ 2444877 w 10515600"/>
              <a:gd name="connsiteY39" fmla="*/ 5416094 h 5416094"/>
              <a:gd name="connsiteX40" fmla="*/ 1997964 w 10515600"/>
              <a:gd name="connsiteY40" fmla="*/ 5416094 h 5416094"/>
              <a:gd name="connsiteX41" fmla="*/ 1445895 w 10515600"/>
              <a:gd name="connsiteY41" fmla="*/ 5416094 h 5416094"/>
              <a:gd name="connsiteX42" fmla="*/ 788670 w 10515600"/>
              <a:gd name="connsiteY42" fmla="*/ 5416094 h 5416094"/>
              <a:gd name="connsiteX43" fmla="*/ 0 w 10515600"/>
              <a:gd name="connsiteY43" fmla="*/ 5416094 h 5416094"/>
              <a:gd name="connsiteX44" fmla="*/ 0 w 10515600"/>
              <a:gd name="connsiteY44" fmla="*/ 4630760 h 5416094"/>
              <a:gd name="connsiteX45" fmla="*/ 0 w 10515600"/>
              <a:gd name="connsiteY45" fmla="*/ 3953749 h 5416094"/>
              <a:gd name="connsiteX46" fmla="*/ 0 w 10515600"/>
              <a:gd name="connsiteY46" fmla="*/ 3276737 h 5416094"/>
              <a:gd name="connsiteX47" fmla="*/ 0 w 10515600"/>
              <a:gd name="connsiteY47" fmla="*/ 2599725 h 5416094"/>
              <a:gd name="connsiteX48" fmla="*/ 0 w 10515600"/>
              <a:gd name="connsiteY48" fmla="*/ 1922713 h 5416094"/>
              <a:gd name="connsiteX49" fmla="*/ 0 w 10515600"/>
              <a:gd name="connsiteY49" fmla="*/ 1299863 h 5416094"/>
              <a:gd name="connsiteX50" fmla="*/ 0 w 10515600"/>
              <a:gd name="connsiteY50" fmla="*/ 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15600" h="5416094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24919" y="196329"/>
                  <a:pt x="10549062" y="488432"/>
                  <a:pt x="10515600" y="785334"/>
                </a:cubicBezTo>
                <a:cubicBezTo>
                  <a:pt x="10482138" y="1082236"/>
                  <a:pt x="10536385" y="1323726"/>
                  <a:pt x="10515600" y="1516506"/>
                </a:cubicBezTo>
                <a:cubicBezTo>
                  <a:pt x="10494815" y="1709286"/>
                  <a:pt x="10546328" y="2097632"/>
                  <a:pt x="10515600" y="2247679"/>
                </a:cubicBezTo>
                <a:cubicBezTo>
                  <a:pt x="10484872" y="2397726"/>
                  <a:pt x="10491771" y="2577292"/>
                  <a:pt x="10515600" y="2762208"/>
                </a:cubicBezTo>
                <a:cubicBezTo>
                  <a:pt x="10539429" y="2947124"/>
                  <a:pt x="10511007" y="3105736"/>
                  <a:pt x="10515600" y="3330898"/>
                </a:cubicBezTo>
                <a:cubicBezTo>
                  <a:pt x="10520194" y="3556060"/>
                  <a:pt x="10497393" y="3882611"/>
                  <a:pt x="10515600" y="4062071"/>
                </a:cubicBezTo>
                <a:cubicBezTo>
                  <a:pt x="10533807" y="4241531"/>
                  <a:pt x="10544791" y="4505155"/>
                  <a:pt x="10515600" y="4684921"/>
                </a:cubicBezTo>
                <a:cubicBezTo>
                  <a:pt x="10486410" y="4864687"/>
                  <a:pt x="10497356" y="5246484"/>
                  <a:pt x="10515600" y="5416094"/>
                </a:cubicBezTo>
                <a:cubicBezTo>
                  <a:pt x="10245623" y="5445692"/>
                  <a:pt x="10029676" y="5415505"/>
                  <a:pt x="9753219" y="5416094"/>
                </a:cubicBezTo>
                <a:cubicBezTo>
                  <a:pt x="9476762" y="5416683"/>
                  <a:pt x="9553148" y="5422760"/>
                  <a:pt x="9411462" y="5416094"/>
                </a:cubicBezTo>
                <a:cubicBezTo>
                  <a:pt x="9269776" y="5409428"/>
                  <a:pt x="8927709" y="5385012"/>
                  <a:pt x="8754237" y="5416094"/>
                </a:cubicBezTo>
                <a:cubicBezTo>
                  <a:pt x="8580766" y="5447176"/>
                  <a:pt x="8413264" y="5410024"/>
                  <a:pt x="8307324" y="5416094"/>
                </a:cubicBezTo>
                <a:cubicBezTo>
                  <a:pt x="8201384" y="5422164"/>
                  <a:pt x="7912690" y="5421686"/>
                  <a:pt x="7544943" y="5416094"/>
                </a:cubicBezTo>
                <a:cubicBezTo>
                  <a:pt x="7177196" y="5410502"/>
                  <a:pt x="7304235" y="5418502"/>
                  <a:pt x="7098030" y="5416094"/>
                </a:cubicBezTo>
                <a:cubicBezTo>
                  <a:pt x="6891825" y="5413686"/>
                  <a:pt x="6541479" y="5434609"/>
                  <a:pt x="6335649" y="5416094"/>
                </a:cubicBezTo>
                <a:cubicBezTo>
                  <a:pt x="6129819" y="5397579"/>
                  <a:pt x="6106541" y="5402791"/>
                  <a:pt x="5993892" y="5416094"/>
                </a:cubicBezTo>
                <a:cubicBezTo>
                  <a:pt x="5881243" y="5429397"/>
                  <a:pt x="5545248" y="5437743"/>
                  <a:pt x="5231511" y="5416094"/>
                </a:cubicBezTo>
                <a:cubicBezTo>
                  <a:pt x="4917774" y="5394445"/>
                  <a:pt x="4963237" y="5426599"/>
                  <a:pt x="4784598" y="5416094"/>
                </a:cubicBezTo>
                <a:cubicBezTo>
                  <a:pt x="4605959" y="5405589"/>
                  <a:pt x="4605904" y="5406658"/>
                  <a:pt x="4442841" y="5416094"/>
                </a:cubicBezTo>
                <a:cubicBezTo>
                  <a:pt x="4279778" y="5425530"/>
                  <a:pt x="4177180" y="5426138"/>
                  <a:pt x="3995928" y="5416094"/>
                </a:cubicBezTo>
                <a:cubicBezTo>
                  <a:pt x="3814676" y="5406050"/>
                  <a:pt x="3516440" y="5429234"/>
                  <a:pt x="3233547" y="5416094"/>
                </a:cubicBezTo>
                <a:cubicBezTo>
                  <a:pt x="2950654" y="5402954"/>
                  <a:pt x="2884354" y="5436103"/>
                  <a:pt x="2786634" y="5416094"/>
                </a:cubicBezTo>
                <a:cubicBezTo>
                  <a:pt x="2688914" y="5396085"/>
                  <a:pt x="2522958" y="5423232"/>
                  <a:pt x="2444877" y="5416094"/>
                </a:cubicBezTo>
                <a:cubicBezTo>
                  <a:pt x="2366796" y="5408956"/>
                  <a:pt x="2104768" y="5395479"/>
                  <a:pt x="1997964" y="5416094"/>
                </a:cubicBezTo>
                <a:cubicBezTo>
                  <a:pt x="1891160" y="5436709"/>
                  <a:pt x="1573016" y="5412376"/>
                  <a:pt x="1445895" y="5416094"/>
                </a:cubicBezTo>
                <a:cubicBezTo>
                  <a:pt x="1318774" y="5419812"/>
                  <a:pt x="986443" y="5400529"/>
                  <a:pt x="788670" y="5416094"/>
                </a:cubicBezTo>
                <a:cubicBezTo>
                  <a:pt x="590897" y="5431659"/>
                  <a:pt x="363709" y="5381266"/>
                  <a:pt x="0" y="5416094"/>
                </a:cubicBezTo>
                <a:cubicBezTo>
                  <a:pt x="-22973" y="5218643"/>
                  <a:pt x="-26699" y="5010779"/>
                  <a:pt x="0" y="4630760"/>
                </a:cubicBezTo>
                <a:cubicBezTo>
                  <a:pt x="26699" y="4250741"/>
                  <a:pt x="-15389" y="4196664"/>
                  <a:pt x="0" y="3953749"/>
                </a:cubicBezTo>
                <a:cubicBezTo>
                  <a:pt x="15389" y="3710834"/>
                  <a:pt x="468" y="3611311"/>
                  <a:pt x="0" y="3276737"/>
                </a:cubicBezTo>
                <a:cubicBezTo>
                  <a:pt x="-468" y="2942163"/>
                  <a:pt x="15360" y="2781998"/>
                  <a:pt x="0" y="2599725"/>
                </a:cubicBezTo>
                <a:cubicBezTo>
                  <a:pt x="-15360" y="2417452"/>
                  <a:pt x="14816" y="2100232"/>
                  <a:pt x="0" y="1922713"/>
                </a:cubicBezTo>
                <a:cubicBezTo>
                  <a:pt x="-14816" y="1745194"/>
                  <a:pt x="-24648" y="1604167"/>
                  <a:pt x="0" y="1299863"/>
                </a:cubicBezTo>
                <a:cubicBezTo>
                  <a:pt x="24648" y="995559"/>
                  <a:pt x="2182" y="279525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Kép 6" descr="A képen rajz, Gyermekrajz, művészet, festmény látható&#10;&#10;Automatikusan generált leírás">
            <a:extLst>
              <a:ext uri="{FF2B5EF4-FFF2-40B4-BE49-F238E27FC236}">
                <a16:creationId xmlns:a16="http://schemas.microsoft.com/office/drawing/2014/main" id="{9069AAF2-9E92-2572-B2F1-905469AA3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573490" y="-75888"/>
            <a:ext cx="4968819" cy="6949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45547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94842B0-684D-44CC-B4BC-D13331CFD2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hu-HU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Nyírás</a:t>
            </a:r>
            <a:endParaRPr lang="en-US" sz="56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4C2A3DC3-F495-4B99-9FF3-3FB30D6323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40080" y="2706624"/>
            <a:ext cx="6894576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hu-HU" sz="2400" cap="none" dirty="0"/>
              <a:t>Nyírjátok körbe az elkészült alkotásokat!</a:t>
            </a:r>
            <a:endParaRPr lang="en-US" sz="2400" cap="none" dirty="0"/>
          </a:p>
        </p:txBody>
      </p:sp>
      <p:pic>
        <p:nvPicPr>
          <p:cNvPr id="5" name="Kép 4" descr="A képen Gyermekrajz, művészet, kézműves, rajz látható&#10;&#10;Automatikusan generált leírás">
            <a:extLst>
              <a:ext uri="{FF2B5EF4-FFF2-40B4-BE49-F238E27FC236}">
                <a16:creationId xmlns:a16="http://schemas.microsoft.com/office/drawing/2014/main" id="{C2558A8C-19D7-3870-DE8D-3F30CAB16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233" y="667511"/>
            <a:ext cx="3629827" cy="5164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4514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94842B0-684D-44CC-B4BC-D13331CFD2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hu-HU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Manadala alkotása</a:t>
            </a:r>
            <a:endParaRPr lang="en-US" sz="56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4C2A3DC3-F495-4B99-9FF3-3FB30D6323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40080" y="2706624"/>
            <a:ext cx="6894576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hu-HU" sz="2400" cap="none" dirty="0"/>
              <a:t>Keressünk az udvaron egy nagyobb füves területet, ahová akár le is tudtok feküdni!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hu-HU" sz="2400" dirty="0"/>
              <a:t>Középről indulva rakjátok le kört alkotva a rajzaitokat! Tetszés szerint kezdhetitek a kéz vagy láb formáival.</a:t>
            </a:r>
            <a:r>
              <a:rPr lang="hu-HU" sz="2400" cap="none" dirty="0"/>
              <a:t> 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hu-HU" sz="2400" dirty="0"/>
              <a:t>Kapcsolódjatok ti is az alkotásaitokhoz! Guggoljátok, üljétek körbe, de ha van kedvetek, le is feküdhettek. Be is hunyhatjátok a szemeteket és pihenhettek.</a:t>
            </a:r>
          </a:p>
        </p:txBody>
      </p:sp>
      <p:pic>
        <p:nvPicPr>
          <p:cNvPr id="6" name="Kép 5" descr="A képen fű, lány, személy, lábbelik látható&#10;&#10;Automatikusan generált leírás">
            <a:extLst>
              <a:ext uri="{FF2B5EF4-FFF2-40B4-BE49-F238E27FC236}">
                <a16:creationId xmlns:a16="http://schemas.microsoft.com/office/drawing/2014/main" id="{02B1EBE4-1BA3-DC6D-32A2-6E2749C4E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221836" y="1642004"/>
            <a:ext cx="6004825" cy="3379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92772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fű, ruházat, személy, növény látható&#10;&#10;Automatikusan generált leírás">
            <a:extLst>
              <a:ext uri="{FF2B5EF4-FFF2-40B4-BE49-F238E27FC236}">
                <a16:creationId xmlns:a16="http://schemas.microsoft.com/office/drawing/2014/main" id="{F64F9B1A-EC66-B560-A7C5-2E20BC8FAF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76" b="1250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Kép 4" descr="A képen ruházat, személy, fű, nő látható&#10;&#10;Automatikusan generált leírás">
            <a:extLst>
              <a:ext uri="{FF2B5EF4-FFF2-40B4-BE49-F238E27FC236}">
                <a16:creationId xmlns:a16="http://schemas.microsoft.com/office/drawing/2014/main" id="{EA790E86-675E-B00E-3CA1-AF4451E94A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97" r="-2" b="19994"/>
          <a:stretch/>
        </p:blipFill>
        <p:spPr>
          <a:xfrm>
            <a:off x="5063089" y="1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86967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hu-H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reflexió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u-HU" sz="2200" b="1" cap="none" dirty="0">
                <a:latin typeface="+mj-lt"/>
              </a:rPr>
              <a:t>Melyik érzékszervetek volt a legintenzívebb a tapasztalás során? Milyen élményeket szereztetek?</a:t>
            </a:r>
          </a:p>
          <a:p>
            <a:pPr marL="0" indent="0">
              <a:buNone/>
            </a:pPr>
            <a:r>
              <a:rPr lang="hu-HU" sz="2200" b="1" cap="none" dirty="0">
                <a:latin typeface="+mj-lt"/>
              </a:rPr>
              <a:t>Éreztétek-e a hűvös fű és a meleg, forró kövezet tapintása közötti különbséget?</a:t>
            </a:r>
          </a:p>
          <a:p>
            <a:pPr marL="0" indent="0">
              <a:buNone/>
            </a:pPr>
            <a:r>
              <a:rPr lang="hu-HU" sz="2200" b="1" dirty="0">
                <a:latin typeface="+mj-lt"/>
              </a:rPr>
              <a:t>Változtatnátok-e az udvar élő és élettelen környezetének arányain? Miből szeretnétek többet?</a:t>
            </a:r>
          </a:p>
          <a:p>
            <a:pPr marL="0" indent="0">
              <a:buNone/>
            </a:pPr>
            <a:r>
              <a:rPr lang="hu-HU" sz="2200" b="1" cap="none" dirty="0">
                <a:latin typeface="+mj-lt"/>
              </a:rPr>
              <a:t>Mit tanultatok meg a megfigyelés során? Ahhoz, hogy alaposan megszemléljük a környezetet, kell-e letörni, leszakítani a növényeket?</a:t>
            </a:r>
          </a:p>
        </p:txBody>
      </p:sp>
    </p:spTree>
    <p:extLst>
      <p:ext uri="{BB962C8B-B14F-4D97-AF65-F5344CB8AC3E}">
        <p14:creationId xmlns:p14="http://schemas.microsoft.com/office/powerpoint/2010/main" val="3149197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519</TotalTime>
  <Words>525</Words>
  <Application>Microsoft Office PowerPoint</Application>
  <PresentationFormat>Szélesvásznú</PresentationFormat>
  <Paragraphs>73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Office-téma</vt:lpstr>
      <vt:lpstr>Nyomkeresés</vt:lpstr>
      <vt:lpstr> ESZKÖZÖK</vt:lpstr>
      <vt:lpstr>PEDAGÓGIAI CÉLOK</vt:lpstr>
      <vt:lpstr>A foglalkozás menete</vt:lpstr>
      <vt:lpstr>Ráhangolódás     </vt:lpstr>
      <vt:lpstr>Az alkotófolyamat lépései  1. Kezek, lábak körberajzolása</vt:lpstr>
      <vt:lpstr>2. Mintázás, díszítés</vt:lpstr>
      <vt:lpstr>2. Mintázás, díszítés</vt:lpstr>
      <vt:lpstr>PowerPoint-bemutató</vt:lpstr>
      <vt:lpstr>3. Nyírás</vt:lpstr>
      <vt:lpstr>4. Manadala alkotása</vt:lpstr>
      <vt:lpstr>PowerPoint-bemutató</vt:lpstr>
      <vt:lpstr>reflexió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Vízi birodalom</dc:title>
  <dc:creator>Kiss Sára</dc:creator>
  <cp:lastModifiedBy>bartha.ila@outlook.hu</cp:lastModifiedBy>
  <cp:revision>60</cp:revision>
  <dcterms:created xsi:type="dcterms:W3CDTF">2023-01-31T15:41:25Z</dcterms:created>
  <dcterms:modified xsi:type="dcterms:W3CDTF">2025-11-09T10:20:57Z</dcterms:modified>
</cp:coreProperties>
</file>