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83" r:id="rId1"/>
  </p:sldMasterIdLst>
  <p:sldIdLst>
    <p:sldId id="256" r:id="rId2"/>
    <p:sldId id="258" r:id="rId3"/>
    <p:sldId id="260" r:id="rId4"/>
    <p:sldId id="263" r:id="rId5"/>
    <p:sldId id="267" r:id="rId6"/>
    <p:sldId id="291" r:id="rId7"/>
    <p:sldId id="276" r:id="rId8"/>
    <p:sldId id="289" r:id="rId9"/>
    <p:sldId id="290" r:id="rId10"/>
    <p:sldId id="292" r:id="rId11"/>
    <p:sldId id="293" r:id="rId12"/>
    <p:sldId id="294" r:id="rId13"/>
    <p:sldId id="295" r:id="rId14"/>
    <p:sldId id="296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8" d="100"/>
          <a:sy n="88" d="100"/>
        </p:scale>
        <p:origin x="494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/>
              <a:t>Kattintson ide az alcím mintájának szerkesztéséhez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8/31/2026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77497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8/31/2026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25566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8/31/2026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42854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8/31/2026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16883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8/31/2026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02284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8/31/2026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76903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8/31/2026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30371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8/31/2026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23742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u-HU"/>
              <a:t>Kép beszúrásához kattintson az ikonra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8/31/2026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1817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ím és képaláír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8/31/2026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10223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dézet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8/31/2026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57755347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évkárty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8/31/2026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011474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évkártya idéze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8/31/2026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02434606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gaz vagy ham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8/31/2026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222289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8/31/2026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636082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8/31/2026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513123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8/31/2026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0581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2">
                <a:tint val="90000"/>
                <a:satMod val="92000"/>
                <a:lumMod val="98000"/>
                <a:lumOff val="2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smtClean="0"/>
              <a:pPr/>
              <a:t>8/31/2026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54607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  <p:sldLayoutId id="2147483685" r:id="rId2"/>
    <p:sldLayoutId id="2147483686" r:id="rId3"/>
    <p:sldLayoutId id="2147483687" r:id="rId4"/>
    <p:sldLayoutId id="2147483688" r:id="rId5"/>
    <p:sldLayoutId id="2147483689" r:id="rId6"/>
    <p:sldLayoutId id="2147483690" r:id="rId7"/>
    <p:sldLayoutId id="2147483691" r:id="rId8"/>
    <p:sldLayoutId id="2147483692" r:id="rId9"/>
    <p:sldLayoutId id="2147483693" r:id="rId10"/>
    <p:sldLayoutId id="2147483694" r:id="rId11"/>
    <p:sldLayoutId id="2147483695" r:id="rId12"/>
    <p:sldLayoutId id="2147483696" r:id="rId13"/>
    <p:sldLayoutId id="2147483697" r:id="rId14"/>
    <p:sldLayoutId id="2147483698" r:id="rId15"/>
    <p:sldLayoutId id="2147483699" r:id="rId16"/>
    <p:sldLayoutId id="2147483700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4.jp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7" Type="http://schemas.openxmlformats.org/officeDocument/2006/relationships/image" Target="../media/image18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17.jpg"/><Relationship Id="rId5" Type="http://schemas.openxmlformats.org/officeDocument/2006/relationships/image" Target="../media/image16.jpg"/><Relationship Id="rId4" Type="http://schemas.openxmlformats.org/officeDocument/2006/relationships/image" Target="../media/image15.jpg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5" Type="http://schemas.microsoft.com/office/2007/relationships/hdphoto" Target="../media/hdphoto3.wdp"/><Relationship Id="rId4" Type="http://schemas.openxmlformats.org/officeDocument/2006/relationships/image" Target="../media/image20.png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7" Type="http://schemas.microsoft.com/office/2007/relationships/hdphoto" Target="../media/hdphoto6.wdp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5" Type="http://schemas.microsoft.com/office/2007/relationships/hdphoto" Target="../media/hdphoto5.wdp"/><Relationship Id="rId4" Type="http://schemas.openxmlformats.org/officeDocument/2006/relationships/image" Target="../media/image2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9">
            <a:extLst>
              <a:ext uri="{FF2B5EF4-FFF2-40B4-BE49-F238E27FC236}">
                <a16:creationId xmlns:a16="http://schemas.microsoft.com/office/drawing/2014/main" id="{6B79E008-DC37-4666-A916-4A4B8A2B5A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786"/>
            <a:ext cx="12192000" cy="685403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1">
            <a:extLst>
              <a:ext uri="{FF2B5EF4-FFF2-40B4-BE49-F238E27FC236}">
                <a16:creationId xmlns:a16="http://schemas.microsoft.com/office/drawing/2014/main" id="{F9A71B15-1984-4C52-9D91-56CF265D79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7540751" cy="6858000"/>
          </a:xfrm>
          <a:prstGeom prst="rect">
            <a:avLst/>
          </a:prstGeom>
          <a:solidFill>
            <a:schemeClr val="bg2">
              <a:lumMod val="10000"/>
              <a:alpha val="9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u-HU"/>
          </a:p>
        </p:txBody>
      </p:sp>
      <p:pic>
        <p:nvPicPr>
          <p:cNvPr id="5" name="Kép 4" descr="A képen szöveg, rajz, Gyermekrajz, kézírás látható&#10;&#10;Előfordulhat, hogy a mesterséges intelligencia által létrehozott tartalom helytelen.">
            <a:extLst>
              <a:ext uri="{FF2B5EF4-FFF2-40B4-BE49-F238E27FC236}">
                <a16:creationId xmlns:a16="http://schemas.microsoft.com/office/drawing/2014/main" id="{3501C400-5E9B-66A2-C759-415D2B92E88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001"/>
          <a:stretch/>
        </p:blipFill>
        <p:spPr>
          <a:xfrm rot="10800000">
            <a:off x="7540751" y="-31762"/>
            <a:ext cx="4651250" cy="6858786"/>
          </a:xfrm>
          <a:prstGeom prst="rect">
            <a:avLst/>
          </a:prstGeom>
          <a:solidFill>
            <a:srgbClr val="FFFFFF">
              <a:shade val="85000"/>
            </a:srgbClr>
          </a:solidFill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18" name="Freeform 23">
            <a:extLst>
              <a:ext uri="{FF2B5EF4-FFF2-40B4-BE49-F238E27FC236}">
                <a16:creationId xmlns:a16="http://schemas.microsoft.com/office/drawing/2014/main" id="{C3342805-0EAA-42F0-9D6F-8ED1D6BA36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0" y="5033007"/>
            <a:ext cx="8404003" cy="857047"/>
          </a:xfrm>
          <a:custGeom>
            <a:avLst/>
            <a:gdLst>
              <a:gd name="connsiteX0" fmla="*/ 0 w 8404003"/>
              <a:gd name="connsiteY0" fmla="*/ 0 h 857047"/>
              <a:gd name="connsiteX1" fmla="*/ 797860 w 8404003"/>
              <a:gd name="connsiteY1" fmla="*/ 0 h 857047"/>
              <a:gd name="connsiteX2" fmla="*/ 2482050 w 8404003"/>
              <a:gd name="connsiteY2" fmla="*/ 0 h 857047"/>
              <a:gd name="connsiteX3" fmla="*/ 3003610 w 8404003"/>
              <a:gd name="connsiteY3" fmla="*/ 0 h 857047"/>
              <a:gd name="connsiteX4" fmla="*/ 3219959 w 8404003"/>
              <a:gd name="connsiteY4" fmla="*/ 0 h 857047"/>
              <a:gd name="connsiteX5" fmla="*/ 3311869 w 8404003"/>
              <a:gd name="connsiteY5" fmla="*/ 0 h 857047"/>
              <a:gd name="connsiteX6" fmla="*/ 3326218 w 8404003"/>
              <a:gd name="connsiteY6" fmla="*/ 0 h 857047"/>
              <a:gd name="connsiteX7" fmla="*/ 3426656 w 8404003"/>
              <a:gd name="connsiteY7" fmla="*/ 0 h 857047"/>
              <a:gd name="connsiteX8" fmla="*/ 3516436 w 8404003"/>
              <a:gd name="connsiteY8" fmla="*/ 0 h 857047"/>
              <a:gd name="connsiteX9" fmla="*/ 3601649 w 8404003"/>
              <a:gd name="connsiteY9" fmla="*/ 0 h 857047"/>
              <a:gd name="connsiteX10" fmla="*/ 3699274 w 8404003"/>
              <a:gd name="connsiteY10" fmla="*/ 0 h 857047"/>
              <a:gd name="connsiteX11" fmla="*/ 3718421 w 8404003"/>
              <a:gd name="connsiteY11" fmla="*/ 0 h 857047"/>
              <a:gd name="connsiteX12" fmla="*/ 3910939 w 8404003"/>
              <a:gd name="connsiteY12" fmla="*/ 0 h 857047"/>
              <a:gd name="connsiteX13" fmla="*/ 3927053 w 8404003"/>
              <a:gd name="connsiteY13" fmla="*/ 0 h 857047"/>
              <a:gd name="connsiteX14" fmla="*/ 4198137 w 8404003"/>
              <a:gd name="connsiteY14" fmla="*/ 0 h 857047"/>
              <a:gd name="connsiteX15" fmla="*/ 4230161 w 8404003"/>
              <a:gd name="connsiteY15" fmla="*/ 0 h 857047"/>
              <a:gd name="connsiteX16" fmla="*/ 4245215 w 8404003"/>
              <a:gd name="connsiteY16" fmla="*/ 0 h 857047"/>
              <a:gd name="connsiteX17" fmla="*/ 4350592 w 8404003"/>
              <a:gd name="connsiteY17" fmla="*/ 0 h 857047"/>
              <a:gd name="connsiteX18" fmla="*/ 4357296 w 8404003"/>
              <a:gd name="connsiteY18" fmla="*/ 0 h 857047"/>
              <a:gd name="connsiteX19" fmla="*/ 4404222 w 8404003"/>
              <a:gd name="connsiteY19" fmla="*/ 0 h 857047"/>
              <a:gd name="connsiteX20" fmla="*/ 4531592 w 8404003"/>
              <a:gd name="connsiteY20" fmla="*/ 0 h 857047"/>
              <a:gd name="connsiteX21" fmla="*/ 4598953 w 8404003"/>
              <a:gd name="connsiteY21" fmla="*/ 0 h 857047"/>
              <a:gd name="connsiteX22" fmla="*/ 4779630 w 8404003"/>
              <a:gd name="connsiteY22" fmla="*/ 0 h 857047"/>
              <a:gd name="connsiteX23" fmla="*/ 5132321 w 8404003"/>
              <a:gd name="connsiteY23" fmla="*/ 0 h 857047"/>
              <a:gd name="connsiteX24" fmla="*/ 5141543 w 8404003"/>
              <a:gd name="connsiteY24" fmla="*/ 0 h 857047"/>
              <a:gd name="connsiteX25" fmla="*/ 5188556 w 8404003"/>
              <a:gd name="connsiteY25" fmla="*/ 0 h 857047"/>
              <a:gd name="connsiteX26" fmla="*/ 5206100 w 8404003"/>
              <a:gd name="connsiteY26" fmla="*/ 0 h 857047"/>
              <a:gd name="connsiteX27" fmla="*/ 5722554 w 8404003"/>
              <a:gd name="connsiteY27" fmla="*/ 0 h 857047"/>
              <a:gd name="connsiteX28" fmla="*/ 5732230 w 8404003"/>
              <a:gd name="connsiteY28" fmla="*/ 0 h 857047"/>
              <a:gd name="connsiteX29" fmla="*/ 5798594 w 8404003"/>
              <a:gd name="connsiteY29" fmla="*/ 0 h 857047"/>
              <a:gd name="connsiteX30" fmla="*/ 5799962 w 8404003"/>
              <a:gd name="connsiteY30" fmla="*/ 0 h 857047"/>
              <a:gd name="connsiteX31" fmla="*/ 6338565 w 8404003"/>
              <a:gd name="connsiteY31" fmla="*/ 0 h 857047"/>
              <a:gd name="connsiteX32" fmla="*/ 6649966 w 8404003"/>
              <a:gd name="connsiteY32" fmla="*/ 0 h 857047"/>
              <a:gd name="connsiteX33" fmla="*/ 6730668 w 8404003"/>
              <a:gd name="connsiteY33" fmla="*/ 0 h 857047"/>
              <a:gd name="connsiteX34" fmla="*/ 7178721 w 8404003"/>
              <a:gd name="connsiteY34" fmla="*/ 0 h 857047"/>
              <a:gd name="connsiteX35" fmla="*/ 7277889 w 8404003"/>
              <a:gd name="connsiteY35" fmla="*/ 0 h 857047"/>
              <a:gd name="connsiteX36" fmla="*/ 7782893 w 8404003"/>
              <a:gd name="connsiteY36" fmla="*/ 0 h 857047"/>
              <a:gd name="connsiteX37" fmla="*/ 8006080 w 8404003"/>
              <a:gd name="connsiteY37" fmla="*/ 0 h 857047"/>
              <a:gd name="connsiteX38" fmla="*/ 8030270 w 8404003"/>
              <a:gd name="connsiteY38" fmla="*/ 10516 h 857047"/>
              <a:gd name="connsiteX39" fmla="*/ 8035108 w 8404003"/>
              <a:gd name="connsiteY39" fmla="*/ 15774 h 857047"/>
              <a:gd name="connsiteX40" fmla="*/ 8393118 w 8404003"/>
              <a:gd name="connsiteY40" fmla="*/ 404863 h 857047"/>
              <a:gd name="connsiteX41" fmla="*/ 8393118 w 8404003"/>
              <a:gd name="connsiteY41" fmla="*/ 452185 h 857047"/>
              <a:gd name="connsiteX42" fmla="*/ 8035108 w 8404003"/>
              <a:gd name="connsiteY42" fmla="*/ 841273 h 857047"/>
              <a:gd name="connsiteX43" fmla="*/ 8030270 w 8404003"/>
              <a:gd name="connsiteY43" fmla="*/ 846531 h 857047"/>
              <a:gd name="connsiteX44" fmla="*/ 8006080 w 8404003"/>
              <a:gd name="connsiteY44" fmla="*/ 857047 h 857047"/>
              <a:gd name="connsiteX45" fmla="*/ 7889742 w 8404003"/>
              <a:gd name="connsiteY45" fmla="*/ 857047 h 857047"/>
              <a:gd name="connsiteX46" fmla="*/ 7782893 w 8404003"/>
              <a:gd name="connsiteY46" fmla="*/ 857047 h 857047"/>
              <a:gd name="connsiteX47" fmla="*/ 7776190 w 8404003"/>
              <a:gd name="connsiteY47" fmla="*/ 857047 h 857047"/>
              <a:gd name="connsiteX48" fmla="*/ 7730315 w 8404003"/>
              <a:gd name="connsiteY48" fmla="*/ 857047 h 857047"/>
              <a:gd name="connsiteX49" fmla="*/ 7729264 w 8404003"/>
              <a:gd name="connsiteY49" fmla="*/ 857047 h 857047"/>
              <a:gd name="connsiteX50" fmla="*/ 7601893 w 8404003"/>
              <a:gd name="connsiteY50" fmla="*/ 857047 h 857047"/>
              <a:gd name="connsiteX51" fmla="*/ 7467477 w 8404003"/>
              <a:gd name="connsiteY51" fmla="*/ 857047 h 857047"/>
              <a:gd name="connsiteX52" fmla="*/ 7353856 w 8404003"/>
              <a:gd name="connsiteY52" fmla="*/ 857047 h 857047"/>
              <a:gd name="connsiteX53" fmla="*/ 7075374 w 8404003"/>
              <a:gd name="connsiteY53" fmla="*/ 857047 h 857047"/>
              <a:gd name="connsiteX54" fmla="*/ 6944929 w 8404003"/>
              <a:gd name="connsiteY54" fmla="*/ 857047 h 857047"/>
              <a:gd name="connsiteX55" fmla="*/ 6528153 w 8404003"/>
              <a:gd name="connsiteY55" fmla="*/ 857047 h 857047"/>
              <a:gd name="connsiteX56" fmla="*/ 6334891 w 8404003"/>
              <a:gd name="connsiteY56" fmla="*/ 857047 h 857047"/>
              <a:gd name="connsiteX57" fmla="*/ 5799962 w 8404003"/>
              <a:gd name="connsiteY57" fmla="*/ 857047 h 857047"/>
              <a:gd name="connsiteX58" fmla="*/ 5722554 w 8404003"/>
              <a:gd name="connsiteY58" fmla="*/ 857047 h 857047"/>
              <a:gd name="connsiteX59" fmla="*/ 5648775 w 8404003"/>
              <a:gd name="connsiteY59" fmla="*/ 857047 h 857047"/>
              <a:gd name="connsiteX60" fmla="*/ 5483520 w 8404003"/>
              <a:gd name="connsiteY60" fmla="*/ 857047 h 857047"/>
              <a:gd name="connsiteX61" fmla="*/ 5473550 w 8404003"/>
              <a:gd name="connsiteY61" fmla="*/ 857047 h 857047"/>
              <a:gd name="connsiteX62" fmla="*/ 5132321 w 8404003"/>
              <a:gd name="connsiteY62" fmla="*/ 857047 h 857047"/>
              <a:gd name="connsiteX63" fmla="*/ 5047108 w 8404003"/>
              <a:gd name="connsiteY63" fmla="*/ 857047 h 857047"/>
              <a:gd name="connsiteX64" fmla="*/ 4954764 w 8404003"/>
              <a:gd name="connsiteY64" fmla="*/ 857047 h 857047"/>
              <a:gd name="connsiteX65" fmla="*/ 4930335 w 8404003"/>
              <a:gd name="connsiteY65" fmla="*/ 857047 h 857047"/>
              <a:gd name="connsiteX66" fmla="*/ 4450619 w 8404003"/>
              <a:gd name="connsiteY66" fmla="*/ 857047 h 857047"/>
              <a:gd name="connsiteX67" fmla="*/ 4350592 w 8404003"/>
              <a:gd name="connsiteY67" fmla="*/ 857047 h 857047"/>
              <a:gd name="connsiteX68" fmla="*/ 4335538 w 8404003"/>
              <a:gd name="connsiteY68" fmla="*/ 857047 h 857047"/>
              <a:gd name="connsiteX69" fmla="*/ 4230161 w 8404003"/>
              <a:gd name="connsiteY69" fmla="*/ 857047 h 857047"/>
              <a:gd name="connsiteX70" fmla="*/ 4215812 w 8404003"/>
              <a:gd name="connsiteY70" fmla="*/ 857047 h 857047"/>
              <a:gd name="connsiteX71" fmla="*/ 4115374 w 8404003"/>
              <a:gd name="connsiteY71" fmla="*/ 857047 h 857047"/>
              <a:gd name="connsiteX72" fmla="*/ 4049804 w 8404003"/>
              <a:gd name="connsiteY72" fmla="*/ 857047 h 857047"/>
              <a:gd name="connsiteX73" fmla="*/ 3842757 w 8404003"/>
              <a:gd name="connsiteY73" fmla="*/ 857047 h 857047"/>
              <a:gd name="connsiteX74" fmla="*/ 3614977 w 8404003"/>
              <a:gd name="connsiteY74" fmla="*/ 857047 h 857047"/>
              <a:gd name="connsiteX75" fmla="*/ 3516436 w 8404003"/>
              <a:gd name="connsiteY75" fmla="*/ 857047 h 857047"/>
              <a:gd name="connsiteX76" fmla="*/ 3452333 w 8404003"/>
              <a:gd name="connsiteY76" fmla="*/ 857047 h 857047"/>
              <a:gd name="connsiteX77" fmla="*/ 3311869 w 8404003"/>
              <a:gd name="connsiteY77" fmla="*/ 857047 h 857047"/>
              <a:gd name="connsiteX78" fmla="*/ 3300088 w 8404003"/>
              <a:gd name="connsiteY78" fmla="*/ 857047 h 857047"/>
              <a:gd name="connsiteX79" fmla="*/ 3272588 w 8404003"/>
              <a:gd name="connsiteY79" fmla="*/ 857047 h 857047"/>
              <a:gd name="connsiteX80" fmla="*/ 3179295 w 8404003"/>
              <a:gd name="connsiteY80" fmla="*/ 857047 h 857047"/>
              <a:gd name="connsiteX81" fmla="*/ 3003610 w 8404003"/>
              <a:gd name="connsiteY81" fmla="*/ 857047 h 857047"/>
              <a:gd name="connsiteX82" fmla="*/ 2997618 w 8404003"/>
              <a:gd name="connsiteY82" fmla="*/ 857047 h 857047"/>
              <a:gd name="connsiteX83" fmla="*/ 797860 w 8404003"/>
              <a:gd name="connsiteY83" fmla="*/ 857047 h 857047"/>
              <a:gd name="connsiteX84" fmla="*/ 0 w 8404003"/>
              <a:gd name="connsiteY84" fmla="*/ 857047 h 857047"/>
              <a:gd name="connsiteX85" fmla="*/ 0 w 8404003"/>
              <a:gd name="connsiteY85" fmla="*/ 0 h 8570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</a:cxnLst>
            <a:rect l="l" t="t" r="r" b="b"/>
            <a:pathLst>
              <a:path w="8404003" h="857047">
                <a:moveTo>
                  <a:pt x="0" y="0"/>
                </a:moveTo>
                <a:cubicBezTo>
                  <a:pt x="0" y="0"/>
                  <a:pt x="0" y="0"/>
                  <a:pt x="797860" y="0"/>
                </a:cubicBezTo>
                <a:cubicBezTo>
                  <a:pt x="797860" y="0"/>
                  <a:pt x="797860" y="0"/>
                  <a:pt x="2482050" y="0"/>
                </a:cubicBezTo>
                <a:lnTo>
                  <a:pt x="3003610" y="0"/>
                </a:lnTo>
                <a:cubicBezTo>
                  <a:pt x="3003610" y="0"/>
                  <a:pt x="3003610" y="0"/>
                  <a:pt x="3219959" y="0"/>
                </a:cubicBezTo>
                <a:lnTo>
                  <a:pt x="3311869" y="0"/>
                </a:lnTo>
                <a:lnTo>
                  <a:pt x="3326218" y="0"/>
                </a:lnTo>
                <a:lnTo>
                  <a:pt x="3426656" y="0"/>
                </a:lnTo>
                <a:lnTo>
                  <a:pt x="3516436" y="0"/>
                </a:lnTo>
                <a:cubicBezTo>
                  <a:pt x="3516436" y="0"/>
                  <a:pt x="3516436" y="0"/>
                  <a:pt x="3601649" y="0"/>
                </a:cubicBezTo>
                <a:lnTo>
                  <a:pt x="3699274" y="0"/>
                </a:lnTo>
                <a:lnTo>
                  <a:pt x="3718421" y="0"/>
                </a:lnTo>
                <a:cubicBezTo>
                  <a:pt x="3768918" y="0"/>
                  <a:pt x="3832038" y="0"/>
                  <a:pt x="3910939" y="0"/>
                </a:cubicBezTo>
                <a:lnTo>
                  <a:pt x="3927053" y="0"/>
                </a:lnTo>
                <a:lnTo>
                  <a:pt x="4198137" y="0"/>
                </a:lnTo>
                <a:lnTo>
                  <a:pt x="4230161" y="0"/>
                </a:lnTo>
                <a:lnTo>
                  <a:pt x="4245215" y="0"/>
                </a:lnTo>
                <a:lnTo>
                  <a:pt x="4350592" y="0"/>
                </a:lnTo>
                <a:lnTo>
                  <a:pt x="4357296" y="0"/>
                </a:lnTo>
                <a:lnTo>
                  <a:pt x="4404222" y="0"/>
                </a:lnTo>
                <a:lnTo>
                  <a:pt x="4531592" y="0"/>
                </a:lnTo>
                <a:lnTo>
                  <a:pt x="4598953" y="0"/>
                </a:lnTo>
                <a:lnTo>
                  <a:pt x="4779630" y="0"/>
                </a:lnTo>
                <a:lnTo>
                  <a:pt x="5132321" y="0"/>
                </a:lnTo>
                <a:cubicBezTo>
                  <a:pt x="5132321" y="0"/>
                  <a:pt x="5132321" y="0"/>
                  <a:pt x="5141543" y="0"/>
                </a:cubicBezTo>
                <a:lnTo>
                  <a:pt x="5188556" y="0"/>
                </a:lnTo>
                <a:lnTo>
                  <a:pt x="5206100" y="0"/>
                </a:lnTo>
                <a:cubicBezTo>
                  <a:pt x="5279879" y="0"/>
                  <a:pt x="5427438" y="0"/>
                  <a:pt x="5722554" y="0"/>
                </a:cubicBezTo>
                <a:cubicBezTo>
                  <a:pt x="5722554" y="0"/>
                  <a:pt x="5722554" y="0"/>
                  <a:pt x="5732230" y="0"/>
                </a:cubicBezTo>
                <a:lnTo>
                  <a:pt x="5798594" y="0"/>
                </a:lnTo>
                <a:lnTo>
                  <a:pt x="5799962" y="0"/>
                </a:lnTo>
                <a:cubicBezTo>
                  <a:pt x="5799962" y="0"/>
                  <a:pt x="5799962" y="0"/>
                  <a:pt x="6338565" y="0"/>
                </a:cubicBezTo>
                <a:lnTo>
                  <a:pt x="6649966" y="0"/>
                </a:lnTo>
                <a:lnTo>
                  <a:pt x="6730668" y="0"/>
                </a:lnTo>
                <a:lnTo>
                  <a:pt x="7178721" y="0"/>
                </a:lnTo>
                <a:lnTo>
                  <a:pt x="7277889" y="0"/>
                </a:lnTo>
                <a:lnTo>
                  <a:pt x="7782893" y="0"/>
                </a:lnTo>
                <a:lnTo>
                  <a:pt x="8006080" y="0"/>
                </a:lnTo>
                <a:cubicBezTo>
                  <a:pt x="8015756" y="0"/>
                  <a:pt x="8025432" y="5258"/>
                  <a:pt x="8030270" y="10516"/>
                </a:cubicBezTo>
                <a:cubicBezTo>
                  <a:pt x="8030270" y="10516"/>
                  <a:pt x="8035108" y="10516"/>
                  <a:pt x="8035108" y="15774"/>
                </a:cubicBezTo>
                <a:cubicBezTo>
                  <a:pt x="8035108" y="15774"/>
                  <a:pt x="8035108" y="15774"/>
                  <a:pt x="8393118" y="404863"/>
                </a:cubicBezTo>
                <a:cubicBezTo>
                  <a:pt x="8407632" y="415379"/>
                  <a:pt x="8407632" y="436411"/>
                  <a:pt x="8393118" y="452185"/>
                </a:cubicBezTo>
                <a:cubicBezTo>
                  <a:pt x="8393118" y="452185"/>
                  <a:pt x="8393118" y="452185"/>
                  <a:pt x="8035108" y="841273"/>
                </a:cubicBezTo>
                <a:cubicBezTo>
                  <a:pt x="8035108" y="841273"/>
                  <a:pt x="8030270" y="841273"/>
                  <a:pt x="8030270" y="846531"/>
                </a:cubicBezTo>
                <a:cubicBezTo>
                  <a:pt x="8025432" y="851789"/>
                  <a:pt x="8015756" y="857047"/>
                  <a:pt x="8006080" y="857047"/>
                </a:cubicBezTo>
                <a:cubicBezTo>
                  <a:pt x="8006080" y="857047"/>
                  <a:pt x="8006080" y="857047"/>
                  <a:pt x="7889742" y="857047"/>
                </a:cubicBezTo>
                <a:lnTo>
                  <a:pt x="7782893" y="857047"/>
                </a:lnTo>
                <a:lnTo>
                  <a:pt x="7776190" y="857047"/>
                </a:lnTo>
                <a:lnTo>
                  <a:pt x="7730315" y="857047"/>
                </a:lnTo>
                <a:lnTo>
                  <a:pt x="7729264" y="857047"/>
                </a:lnTo>
                <a:lnTo>
                  <a:pt x="7601893" y="857047"/>
                </a:lnTo>
                <a:lnTo>
                  <a:pt x="7467477" y="857047"/>
                </a:lnTo>
                <a:lnTo>
                  <a:pt x="7353856" y="857047"/>
                </a:lnTo>
                <a:lnTo>
                  <a:pt x="7075374" y="857047"/>
                </a:lnTo>
                <a:lnTo>
                  <a:pt x="6944929" y="857047"/>
                </a:lnTo>
                <a:lnTo>
                  <a:pt x="6528153" y="857047"/>
                </a:lnTo>
                <a:lnTo>
                  <a:pt x="6334891" y="857047"/>
                </a:lnTo>
                <a:lnTo>
                  <a:pt x="5799962" y="857047"/>
                </a:lnTo>
                <a:cubicBezTo>
                  <a:pt x="5799962" y="857047"/>
                  <a:pt x="5799962" y="857047"/>
                  <a:pt x="5722554" y="857047"/>
                </a:cubicBezTo>
                <a:cubicBezTo>
                  <a:pt x="5722554" y="857047"/>
                  <a:pt x="5722554" y="857047"/>
                  <a:pt x="5648775" y="857047"/>
                </a:cubicBezTo>
                <a:lnTo>
                  <a:pt x="5483520" y="857047"/>
                </a:lnTo>
                <a:lnTo>
                  <a:pt x="5473550" y="857047"/>
                </a:lnTo>
                <a:cubicBezTo>
                  <a:pt x="5390548" y="857047"/>
                  <a:pt x="5279879" y="857047"/>
                  <a:pt x="5132321" y="857047"/>
                </a:cubicBezTo>
                <a:cubicBezTo>
                  <a:pt x="5132321" y="857047"/>
                  <a:pt x="5132321" y="857047"/>
                  <a:pt x="5047108" y="857047"/>
                </a:cubicBezTo>
                <a:lnTo>
                  <a:pt x="4954764" y="857047"/>
                </a:lnTo>
                <a:lnTo>
                  <a:pt x="4930335" y="857047"/>
                </a:lnTo>
                <a:cubicBezTo>
                  <a:pt x="4829342" y="857047"/>
                  <a:pt x="4677853" y="857047"/>
                  <a:pt x="4450619" y="857047"/>
                </a:cubicBezTo>
                <a:lnTo>
                  <a:pt x="4350592" y="857047"/>
                </a:lnTo>
                <a:lnTo>
                  <a:pt x="4335538" y="857047"/>
                </a:lnTo>
                <a:lnTo>
                  <a:pt x="4230161" y="857047"/>
                </a:lnTo>
                <a:lnTo>
                  <a:pt x="4215812" y="857047"/>
                </a:lnTo>
                <a:lnTo>
                  <a:pt x="4115374" y="857047"/>
                </a:lnTo>
                <a:lnTo>
                  <a:pt x="4049804" y="857047"/>
                </a:lnTo>
                <a:lnTo>
                  <a:pt x="3842757" y="857047"/>
                </a:lnTo>
                <a:lnTo>
                  <a:pt x="3614977" y="857047"/>
                </a:lnTo>
                <a:lnTo>
                  <a:pt x="3516436" y="857047"/>
                </a:lnTo>
                <a:cubicBezTo>
                  <a:pt x="3516436" y="857047"/>
                  <a:pt x="3516436" y="857047"/>
                  <a:pt x="3452333" y="857047"/>
                </a:cubicBezTo>
                <a:lnTo>
                  <a:pt x="3311869" y="857047"/>
                </a:lnTo>
                <a:lnTo>
                  <a:pt x="3300088" y="857047"/>
                </a:lnTo>
                <a:lnTo>
                  <a:pt x="3272588" y="857047"/>
                </a:lnTo>
                <a:lnTo>
                  <a:pt x="3179295" y="857047"/>
                </a:lnTo>
                <a:lnTo>
                  <a:pt x="3003610" y="857047"/>
                </a:lnTo>
                <a:lnTo>
                  <a:pt x="2997618" y="857047"/>
                </a:lnTo>
                <a:cubicBezTo>
                  <a:pt x="2683367" y="857047"/>
                  <a:pt x="2054864" y="857047"/>
                  <a:pt x="797860" y="857047"/>
                </a:cubicBezTo>
                <a:cubicBezTo>
                  <a:pt x="797860" y="857047"/>
                  <a:pt x="797860" y="857047"/>
                  <a:pt x="0" y="857047"/>
                </a:cubicBezTo>
                <a:cubicBezTo>
                  <a:pt x="0" y="857047"/>
                  <a:pt x="0" y="857047"/>
                  <a:pt x="0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5225143" y="5033007"/>
            <a:ext cx="2899955" cy="941865"/>
          </a:xfrm>
        </p:spPr>
        <p:txBody>
          <a:bodyPr anchor="ctr">
            <a:noAutofit/>
          </a:bodyPr>
          <a:lstStyle/>
          <a:p>
            <a:pPr>
              <a:lnSpc>
                <a:spcPct val="90000"/>
              </a:lnSpc>
            </a:pPr>
            <a:r>
              <a:rPr lang="hu-HU" b="1" dirty="0">
                <a:solidFill>
                  <a:srgbClr val="FE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Puzzle – tabló a Tanyáról</a:t>
            </a:r>
          </a:p>
          <a:p>
            <a:pPr>
              <a:lnSpc>
                <a:spcPct val="90000"/>
              </a:lnSpc>
            </a:pPr>
            <a:r>
              <a:rPr lang="hu-HU" b="1" dirty="0">
                <a:solidFill>
                  <a:srgbClr val="FE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Kollektív munka</a:t>
            </a:r>
          </a:p>
        </p:txBody>
      </p:sp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3317966" y="4948189"/>
            <a:ext cx="1907177" cy="853439"/>
          </a:xfrm>
          <a:noFill/>
        </p:spPr>
        <p:txBody>
          <a:bodyPr>
            <a:normAutofit/>
          </a:bodyPr>
          <a:lstStyle/>
          <a:p>
            <a:r>
              <a:rPr lang="hu-HU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TANYA</a:t>
            </a:r>
          </a:p>
        </p:txBody>
      </p:sp>
      <p:pic>
        <p:nvPicPr>
          <p:cNvPr id="8" name="Picture 2" descr="https://ttk.unideb.hu/sites/default/files/inline-images/K%C3%A9p2_0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9756" y="-31762"/>
            <a:ext cx="3997234" cy="3543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Szövegdoboz 5"/>
          <p:cNvSpPr txBox="1"/>
          <p:nvPr/>
        </p:nvSpPr>
        <p:spPr>
          <a:xfrm>
            <a:off x="4202001" y="4267619"/>
            <a:ext cx="313258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3200" b="1" dirty="0">
                <a:solidFill>
                  <a:schemeClr val="bg1"/>
                </a:solidFill>
              </a:rPr>
              <a:t>23. foglalkozás</a:t>
            </a:r>
          </a:p>
        </p:txBody>
      </p:sp>
    </p:spTree>
    <p:extLst>
      <p:ext uri="{BB962C8B-B14F-4D97-AF65-F5344CB8AC3E}">
        <p14:creationId xmlns:p14="http://schemas.microsoft.com/office/powerpoint/2010/main" val="42441433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7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A9A118BC-BA81-4C93-ACF2-98CA894FA7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7620" y="-1"/>
            <a:ext cx="12207240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37E1130-C53E-4FDB-8D84-8863103894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-1" y="0"/>
            <a:ext cx="8229600" cy="6858000"/>
          </a:xfrm>
          <a:prstGeom prst="rect">
            <a:avLst/>
          </a:prstGeom>
          <a:solidFill>
            <a:schemeClr val="bg2">
              <a:lumMod val="10000"/>
              <a:alpha val="9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u-HU"/>
          </a:p>
        </p:txBody>
      </p:sp>
      <p:pic>
        <p:nvPicPr>
          <p:cNvPr id="6" name="Kép 5" descr="A képen boríték, írószer, szöveg, Papíráru látható&#10;&#10;Előfordulhat, hogy a mesterséges intelligencia által létrehozott tartalom helytelen.">
            <a:extLst>
              <a:ext uri="{FF2B5EF4-FFF2-40B4-BE49-F238E27FC236}">
                <a16:creationId xmlns:a16="http://schemas.microsoft.com/office/drawing/2014/main" id="{742E0EA6-DF94-96F5-8041-842EC088DD7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rcRect t="45178" r="2" b="6106"/>
          <a:stretch/>
        </p:blipFill>
        <p:spPr>
          <a:xfrm>
            <a:off x="8244837" y="9236"/>
            <a:ext cx="3962402" cy="3431766"/>
          </a:xfrm>
          <a:prstGeom prst="rect">
            <a:avLst/>
          </a:prstGeom>
        </p:spPr>
      </p:pic>
      <p:sp>
        <p:nvSpPr>
          <p:cNvPr id="17" name="Freeform 5">
            <a:extLst>
              <a:ext uri="{FF2B5EF4-FFF2-40B4-BE49-F238E27FC236}">
                <a16:creationId xmlns:a16="http://schemas.microsoft.com/office/drawing/2014/main" id="{B6FD7DC0-5FF7-4A80-9AC3-9AA8CD0018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1" y="659027"/>
            <a:ext cx="9042690" cy="1035152"/>
          </a:xfrm>
          <a:custGeom>
            <a:avLst/>
            <a:gdLst>
              <a:gd name="T0" fmla="*/ 1900 w 1902"/>
              <a:gd name="T1" fmla="*/ 77 h 163"/>
              <a:gd name="T2" fmla="*/ 1826 w 1902"/>
              <a:gd name="T3" fmla="*/ 3 h 163"/>
              <a:gd name="T4" fmla="*/ 1825 w 1902"/>
              <a:gd name="T5" fmla="*/ 2 h 163"/>
              <a:gd name="T6" fmla="*/ 1819 w 1902"/>
              <a:gd name="T7" fmla="*/ 0 h 163"/>
              <a:gd name="T8" fmla="*/ 1363 w 1902"/>
              <a:gd name="T9" fmla="*/ 0 h 163"/>
              <a:gd name="T10" fmla="*/ 1348 w 1902"/>
              <a:gd name="T11" fmla="*/ 0 h 163"/>
              <a:gd name="T12" fmla="*/ 1225 w 1902"/>
              <a:gd name="T13" fmla="*/ 0 h 163"/>
              <a:gd name="T14" fmla="*/ 1033 w 1902"/>
              <a:gd name="T15" fmla="*/ 0 h 163"/>
              <a:gd name="T16" fmla="*/ 892 w 1902"/>
              <a:gd name="T17" fmla="*/ 0 h 163"/>
              <a:gd name="T18" fmla="*/ 786 w 1902"/>
              <a:gd name="T19" fmla="*/ 0 h 163"/>
              <a:gd name="T20" fmla="*/ 577 w 1902"/>
              <a:gd name="T21" fmla="*/ 0 h 163"/>
              <a:gd name="T22" fmla="*/ 562 w 1902"/>
              <a:gd name="T23" fmla="*/ 0 h 163"/>
              <a:gd name="T24" fmla="*/ 439 w 1902"/>
              <a:gd name="T25" fmla="*/ 0 h 163"/>
              <a:gd name="T26" fmla="*/ 106 w 1902"/>
              <a:gd name="T27" fmla="*/ 0 h 163"/>
              <a:gd name="T28" fmla="*/ 0 w 1902"/>
              <a:gd name="T29" fmla="*/ 0 h 163"/>
              <a:gd name="T30" fmla="*/ 0 w 1902"/>
              <a:gd name="T31" fmla="*/ 163 h 163"/>
              <a:gd name="T32" fmla="*/ 106 w 1902"/>
              <a:gd name="T33" fmla="*/ 163 h 163"/>
              <a:gd name="T34" fmla="*/ 439 w 1902"/>
              <a:gd name="T35" fmla="*/ 163 h 163"/>
              <a:gd name="T36" fmla="*/ 562 w 1902"/>
              <a:gd name="T37" fmla="*/ 163 h 163"/>
              <a:gd name="T38" fmla="*/ 577 w 1902"/>
              <a:gd name="T39" fmla="*/ 163 h 163"/>
              <a:gd name="T40" fmla="*/ 786 w 1902"/>
              <a:gd name="T41" fmla="*/ 163 h 163"/>
              <a:gd name="T42" fmla="*/ 892 w 1902"/>
              <a:gd name="T43" fmla="*/ 163 h 163"/>
              <a:gd name="T44" fmla="*/ 1033 w 1902"/>
              <a:gd name="T45" fmla="*/ 163 h 163"/>
              <a:gd name="T46" fmla="*/ 1225 w 1902"/>
              <a:gd name="T47" fmla="*/ 163 h 163"/>
              <a:gd name="T48" fmla="*/ 1348 w 1902"/>
              <a:gd name="T49" fmla="*/ 163 h 163"/>
              <a:gd name="T50" fmla="*/ 1363 w 1902"/>
              <a:gd name="T51" fmla="*/ 163 h 163"/>
              <a:gd name="T52" fmla="*/ 1819 w 1902"/>
              <a:gd name="T53" fmla="*/ 163 h 163"/>
              <a:gd name="T54" fmla="*/ 1825 w 1902"/>
              <a:gd name="T55" fmla="*/ 161 h 163"/>
              <a:gd name="T56" fmla="*/ 1826 w 1902"/>
              <a:gd name="T57" fmla="*/ 160 h 163"/>
              <a:gd name="T58" fmla="*/ 1900 w 1902"/>
              <a:gd name="T59" fmla="*/ 86 h 163"/>
              <a:gd name="T60" fmla="*/ 1900 w 1902"/>
              <a:gd name="T61" fmla="*/ 77 h 1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1902" h="163">
                <a:moveTo>
                  <a:pt x="1900" y="77"/>
                </a:moveTo>
                <a:cubicBezTo>
                  <a:pt x="1826" y="3"/>
                  <a:pt x="1826" y="3"/>
                  <a:pt x="1826" y="3"/>
                </a:cubicBezTo>
                <a:cubicBezTo>
                  <a:pt x="1825" y="2"/>
                  <a:pt x="1825" y="2"/>
                  <a:pt x="1825" y="2"/>
                </a:cubicBezTo>
                <a:cubicBezTo>
                  <a:pt x="1823" y="1"/>
                  <a:pt x="1821" y="0"/>
                  <a:pt x="1819" y="0"/>
                </a:cubicBezTo>
                <a:cubicBezTo>
                  <a:pt x="1363" y="0"/>
                  <a:pt x="1363" y="0"/>
                  <a:pt x="1363" y="0"/>
                </a:cubicBezTo>
                <a:cubicBezTo>
                  <a:pt x="1348" y="0"/>
                  <a:pt x="1348" y="0"/>
                  <a:pt x="1348" y="0"/>
                </a:cubicBezTo>
                <a:cubicBezTo>
                  <a:pt x="1225" y="0"/>
                  <a:pt x="1225" y="0"/>
                  <a:pt x="1225" y="0"/>
                </a:cubicBezTo>
                <a:cubicBezTo>
                  <a:pt x="1033" y="0"/>
                  <a:pt x="1033" y="0"/>
                  <a:pt x="1033" y="0"/>
                </a:cubicBezTo>
                <a:cubicBezTo>
                  <a:pt x="892" y="0"/>
                  <a:pt x="892" y="0"/>
                  <a:pt x="892" y="0"/>
                </a:cubicBezTo>
                <a:cubicBezTo>
                  <a:pt x="786" y="0"/>
                  <a:pt x="786" y="0"/>
                  <a:pt x="786" y="0"/>
                </a:cubicBezTo>
                <a:cubicBezTo>
                  <a:pt x="577" y="0"/>
                  <a:pt x="577" y="0"/>
                  <a:pt x="577" y="0"/>
                </a:cubicBezTo>
                <a:cubicBezTo>
                  <a:pt x="562" y="0"/>
                  <a:pt x="562" y="0"/>
                  <a:pt x="562" y="0"/>
                </a:cubicBezTo>
                <a:cubicBezTo>
                  <a:pt x="439" y="0"/>
                  <a:pt x="439" y="0"/>
                  <a:pt x="439" y="0"/>
                </a:cubicBezTo>
                <a:cubicBezTo>
                  <a:pt x="106" y="0"/>
                  <a:pt x="106" y="0"/>
                  <a:pt x="106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3"/>
                  <a:pt x="0" y="163"/>
                  <a:pt x="0" y="163"/>
                </a:cubicBezTo>
                <a:cubicBezTo>
                  <a:pt x="106" y="163"/>
                  <a:pt x="106" y="163"/>
                  <a:pt x="106" y="163"/>
                </a:cubicBezTo>
                <a:cubicBezTo>
                  <a:pt x="439" y="163"/>
                  <a:pt x="439" y="163"/>
                  <a:pt x="439" y="163"/>
                </a:cubicBezTo>
                <a:cubicBezTo>
                  <a:pt x="562" y="163"/>
                  <a:pt x="562" y="163"/>
                  <a:pt x="562" y="163"/>
                </a:cubicBezTo>
                <a:cubicBezTo>
                  <a:pt x="577" y="163"/>
                  <a:pt x="577" y="163"/>
                  <a:pt x="577" y="163"/>
                </a:cubicBezTo>
                <a:cubicBezTo>
                  <a:pt x="786" y="163"/>
                  <a:pt x="786" y="163"/>
                  <a:pt x="786" y="163"/>
                </a:cubicBezTo>
                <a:cubicBezTo>
                  <a:pt x="892" y="163"/>
                  <a:pt x="892" y="163"/>
                  <a:pt x="892" y="163"/>
                </a:cubicBezTo>
                <a:cubicBezTo>
                  <a:pt x="1033" y="163"/>
                  <a:pt x="1033" y="163"/>
                  <a:pt x="1033" y="163"/>
                </a:cubicBezTo>
                <a:cubicBezTo>
                  <a:pt x="1225" y="163"/>
                  <a:pt x="1225" y="163"/>
                  <a:pt x="1225" y="163"/>
                </a:cubicBezTo>
                <a:cubicBezTo>
                  <a:pt x="1348" y="163"/>
                  <a:pt x="1348" y="163"/>
                  <a:pt x="1348" y="163"/>
                </a:cubicBezTo>
                <a:cubicBezTo>
                  <a:pt x="1363" y="163"/>
                  <a:pt x="1363" y="163"/>
                  <a:pt x="1363" y="163"/>
                </a:cubicBezTo>
                <a:cubicBezTo>
                  <a:pt x="1819" y="163"/>
                  <a:pt x="1819" y="163"/>
                  <a:pt x="1819" y="163"/>
                </a:cubicBezTo>
                <a:cubicBezTo>
                  <a:pt x="1821" y="163"/>
                  <a:pt x="1823" y="162"/>
                  <a:pt x="1825" y="161"/>
                </a:cubicBezTo>
                <a:cubicBezTo>
                  <a:pt x="1825" y="160"/>
                  <a:pt x="1825" y="160"/>
                  <a:pt x="1826" y="160"/>
                </a:cubicBezTo>
                <a:cubicBezTo>
                  <a:pt x="1900" y="86"/>
                  <a:pt x="1900" y="86"/>
                  <a:pt x="1900" y="86"/>
                </a:cubicBezTo>
                <a:cubicBezTo>
                  <a:pt x="1902" y="83"/>
                  <a:pt x="1902" y="79"/>
                  <a:pt x="1900" y="77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541867" y="787400"/>
            <a:ext cx="7145866" cy="77893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200" b="1">
                <a:solidFill>
                  <a:srgbClr val="FE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ESZKÖZÖK</a:t>
            </a:r>
          </a:p>
        </p:txBody>
      </p:sp>
      <p:sp>
        <p:nvSpPr>
          <p:cNvPr id="5" name="Szövegdoboz 4"/>
          <p:cNvSpPr txBox="1"/>
          <p:nvPr/>
        </p:nvSpPr>
        <p:spPr>
          <a:xfrm>
            <a:off x="541866" y="2032000"/>
            <a:ext cx="7145867" cy="38792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285750" indent="-228600">
              <a:spcBef>
                <a:spcPts val="1000"/>
              </a:spcBef>
              <a:buClr>
                <a:schemeClr val="accent1"/>
              </a:buClr>
              <a:buFont typeface="Wingdings 3" charset="2"/>
              <a:buChar char=""/>
            </a:pPr>
            <a:r>
              <a:rPr lang="en-US" b="1" dirty="0">
                <a:solidFill>
                  <a:srgbClr val="FEFFFF"/>
                </a:solidFill>
              </a:rPr>
              <a:t>A/2-as </a:t>
            </a:r>
            <a:r>
              <a:rPr lang="en-US" b="1" dirty="0" err="1">
                <a:solidFill>
                  <a:srgbClr val="FEFFFF"/>
                </a:solidFill>
              </a:rPr>
              <a:t>műszaki</a:t>
            </a:r>
            <a:r>
              <a:rPr lang="en-US" b="1" dirty="0">
                <a:solidFill>
                  <a:srgbClr val="FEFFFF"/>
                </a:solidFill>
              </a:rPr>
              <a:t> </a:t>
            </a:r>
            <a:r>
              <a:rPr lang="en-US" b="1" dirty="0" err="1">
                <a:solidFill>
                  <a:srgbClr val="FEFFFF"/>
                </a:solidFill>
              </a:rPr>
              <a:t>rajzlap</a:t>
            </a:r>
            <a:r>
              <a:rPr lang="hu-HU" b="1" dirty="0" err="1">
                <a:solidFill>
                  <a:srgbClr val="FEFFFF"/>
                </a:solidFill>
              </a:rPr>
              <a:t>on</a:t>
            </a:r>
            <a:r>
              <a:rPr lang="hu-HU" b="1" dirty="0">
                <a:solidFill>
                  <a:srgbClr val="FEFFFF"/>
                </a:solidFill>
              </a:rPr>
              <a:t> előrajzolva a puzzle minta</a:t>
            </a:r>
            <a:endParaRPr lang="en-US" b="1" dirty="0">
              <a:solidFill>
                <a:srgbClr val="FEFFFF"/>
              </a:solidFill>
            </a:endParaRPr>
          </a:p>
          <a:p>
            <a:pPr marL="285750" indent="-228600">
              <a:spcBef>
                <a:spcPts val="1000"/>
              </a:spcBef>
              <a:buClr>
                <a:schemeClr val="accent1"/>
              </a:buClr>
              <a:buFont typeface="Wingdings 3" charset="2"/>
              <a:buChar char=""/>
            </a:pPr>
            <a:r>
              <a:rPr lang="en-US" b="1" dirty="0" err="1">
                <a:solidFill>
                  <a:srgbClr val="FEFFFF"/>
                </a:solidFill>
              </a:rPr>
              <a:t>Csoportonként</a:t>
            </a:r>
            <a:r>
              <a:rPr lang="en-US" b="1" dirty="0">
                <a:solidFill>
                  <a:srgbClr val="FEFFFF"/>
                </a:solidFill>
              </a:rPr>
              <a:t> </a:t>
            </a:r>
            <a:r>
              <a:rPr lang="en-US" b="1" dirty="0" err="1">
                <a:solidFill>
                  <a:srgbClr val="FEFFFF"/>
                </a:solidFill>
              </a:rPr>
              <a:t>eltérő</a:t>
            </a:r>
            <a:r>
              <a:rPr lang="en-US" b="1" dirty="0">
                <a:solidFill>
                  <a:srgbClr val="FEFFFF"/>
                </a:solidFill>
              </a:rPr>
              <a:t> </a:t>
            </a:r>
            <a:r>
              <a:rPr lang="en-US" b="1" dirty="0" err="1">
                <a:solidFill>
                  <a:srgbClr val="FEFFFF"/>
                </a:solidFill>
              </a:rPr>
              <a:t>színű</a:t>
            </a:r>
            <a:r>
              <a:rPr lang="en-US" b="1" dirty="0">
                <a:solidFill>
                  <a:srgbClr val="FEFFFF"/>
                </a:solidFill>
              </a:rPr>
              <a:t> </a:t>
            </a:r>
            <a:r>
              <a:rPr lang="en-US" b="1" dirty="0" err="1">
                <a:solidFill>
                  <a:srgbClr val="FEFFFF"/>
                </a:solidFill>
              </a:rPr>
              <a:t>fénymásolópapír</a:t>
            </a:r>
            <a:r>
              <a:rPr lang="en-US" b="1" dirty="0">
                <a:solidFill>
                  <a:srgbClr val="FEFFFF"/>
                </a:solidFill>
              </a:rPr>
              <a:t>, 2-2 </a:t>
            </a:r>
            <a:r>
              <a:rPr lang="en-US" b="1" dirty="0" err="1">
                <a:solidFill>
                  <a:srgbClr val="FEFFFF"/>
                </a:solidFill>
              </a:rPr>
              <a:t>darab</a:t>
            </a:r>
            <a:r>
              <a:rPr lang="en-US" b="1" dirty="0">
                <a:solidFill>
                  <a:srgbClr val="FEFFFF"/>
                </a:solidFill>
              </a:rPr>
              <a:t> </a:t>
            </a:r>
            <a:r>
              <a:rPr lang="hu-HU" b="1" dirty="0">
                <a:solidFill>
                  <a:srgbClr val="FEFFFF"/>
                </a:solidFill>
              </a:rPr>
              <a:t>S</a:t>
            </a:r>
            <a:r>
              <a:rPr lang="en-US" b="1" dirty="0" err="1">
                <a:solidFill>
                  <a:srgbClr val="FEFFFF"/>
                </a:solidFill>
              </a:rPr>
              <a:t>árgák</a:t>
            </a:r>
            <a:r>
              <a:rPr lang="en-US" b="1" dirty="0">
                <a:solidFill>
                  <a:srgbClr val="FEFFFF"/>
                </a:solidFill>
              </a:rPr>
              <a:t> </a:t>
            </a:r>
            <a:r>
              <a:rPr lang="en-US" b="1" dirty="0" err="1">
                <a:solidFill>
                  <a:srgbClr val="FEFFFF"/>
                </a:solidFill>
              </a:rPr>
              <a:t>zöldek</a:t>
            </a:r>
            <a:r>
              <a:rPr lang="en-US" b="1" dirty="0">
                <a:solidFill>
                  <a:srgbClr val="FEFFFF"/>
                </a:solidFill>
              </a:rPr>
              <a:t>, </a:t>
            </a:r>
            <a:r>
              <a:rPr lang="en-US" b="1" dirty="0" err="1">
                <a:solidFill>
                  <a:srgbClr val="FEFFFF"/>
                </a:solidFill>
              </a:rPr>
              <a:t>kékek</a:t>
            </a:r>
            <a:r>
              <a:rPr lang="en-US" b="1" dirty="0">
                <a:solidFill>
                  <a:srgbClr val="FEFFFF"/>
                </a:solidFill>
              </a:rPr>
              <a:t> </a:t>
            </a:r>
            <a:r>
              <a:rPr lang="hu-HU" b="1" dirty="0">
                <a:solidFill>
                  <a:srgbClr val="FEFFFF"/>
                </a:solidFill>
              </a:rPr>
              <a:t>– ezek lesznek a csoportok színei</a:t>
            </a:r>
            <a:endParaRPr lang="en-US" b="1" dirty="0">
              <a:solidFill>
                <a:srgbClr val="FEFFFF"/>
              </a:solidFill>
            </a:endParaRPr>
          </a:p>
          <a:p>
            <a:pPr marL="285750" indent="-228600">
              <a:spcBef>
                <a:spcPts val="1000"/>
              </a:spcBef>
              <a:buClr>
                <a:schemeClr val="accent1"/>
              </a:buClr>
              <a:buFont typeface="Wingdings 3" charset="2"/>
              <a:buChar char=""/>
            </a:pPr>
            <a:r>
              <a:rPr lang="en-US" b="1" dirty="0" err="1">
                <a:solidFill>
                  <a:srgbClr val="FEFFFF"/>
                </a:solidFill>
              </a:rPr>
              <a:t>Anilinky</a:t>
            </a:r>
            <a:r>
              <a:rPr lang="en-US" b="1" dirty="0">
                <a:solidFill>
                  <a:srgbClr val="FEFFFF"/>
                </a:solidFill>
              </a:rPr>
              <a:t> </a:t>
            </a:r>
            <a:r>
              <a:rPr lang="en-US" b="1" dirty="0" err="1">
                <a:solidFill>
                  <a:srgbClr val="FEFFFF"/>
                </a:solidFill>
              </a:rPr>
              <a:t>festék</a:t>
            </a:r>
            <a:r>
              <a:rPr lang="en-US" b="1" dirty="0">
                <a:solidFill>
                  <a:srgbClr val="FEFFFF"/>
                </a:solidFill>
              </a:rPr>
              <a:t>, tempera, </a:t>
            </a:r>
            <a:r>
              <a:rPr lang="en-US" b="1" dirty="0" err="1">
                <a:solidFill>
                  <a:srgbClr val="FEFFFF"/>
                </a:solidFill>
              </a:rPr>
              <a:t>ecset</a:t>
            </a:r>
            <a:r>
              <a:rPr lang="en-US" b="1" dirty="0">
                <a:solidFill>
                  <a:srgbClr val="FEFFFF"/>
                </a:solidFill>
              </a:rPr>
              <a:t>, </a:t>
            </a:r>
            <a:r>
              <a:rPr lang="en-US" b="1" dirty="0" err="1">
                <a:solidFill>
                  <a:srgbClr val="FEFFFF"/>
                </a:solidFill>
              </a:rPr>
              <a:t>vizesedény</a:t>
            </a:r>
            <a:endParaRPr lang="en-US" b="1" dirty="0">
              <a:solidFill>
                <a:srgbClr val="FEFFFF"/>
              </a:solidFill>
            </a:endParaRPr>
          </a:p>
          <a:p>
            <a:pPr marL="285750" indent="-228600">
              <a:spcBef>
                <a:spcPts val="1000"/>
              </a:spcBef>
              <a:buClr>
                <a:schemeClr val="accent1"/>
              </a:buClr>
              <a:buFont typeface="Wingdings 3" charset="2"/>
              <a:buChar char=""/>
            </a:pPr>
            <a:r>
              <a:rPr lang="en-US" b="1" dirty="0" err="1">
                <a:solidFill>
                  <a:srgbClr val="FEFFFF"/>
                </a:solidFill>
              </a:rPr>
              <a:t>Filctollak</a:t>
            </a:r>
            <a:endParaRPr lang="en-US" b="1" dirty="0">
              <a:solidFill>
                <a:srgbClr val="FEFFFF"/>
              </a:solidFill>
            </a:endParaRPr>
          </a:p>
          <a:p>
            <a:pPr marL="285750" indent="-228600">
              <a:spcBef>
                <a:spcPts val="1000"/>
              </a:spcBef>
              <a:buClr>
                <a:schemeClr val="accent1"/>
              </a:buClr>
              <a:buFont typeface="Wingdings 3" charset="2"/>
              <a:buChar char=""/>
            </a:pPr>
            <a:r>
              <a:rPr lang="en-US" b="1" dirty="0">
                <a:solidFill>
                  <a:srgbClr val="FEFFFF"/>
                </a:solidFill>
              </a:rPr>
              <a:t>Zsírkréta vagy olajpasztell</a:t>
            </a:r>
          </a:p>
          <a:p>
            <a:pPr marL="285750" indent="-228600">
              <a:spcBef>
                <a:spcPts val="1000"/>
              </a:spcBef>
              <a:buClr>
                <a:schemeClr val="accent1"/>
              </a:buClr>
              <a:buFont typeface="Wingdings 3" charset="2"/>
              <a:buChar char=""/>
            </a:pPr>
            <a:r>
              <a:rPr lang="en-US" b="1" dirty="0">
                <a:solidFill>
                  <a:srgbClr val="FEFFFF"/>
                </a:solidFill>
              </a:rPr>
              <a:t>Olló, </a:t>
            </a:r>
            <a:r>
              <a:rPr lang="en-US" b="1" dirty="0" err="1">
                <a:solidFill>
                  <a:srgbClr val="FEFFFF"/>
                </a:solidFill>
              </a:rPr>
              <a:t>ragasztó</a:t>
            </a:r>
            <a:endParaRPr lang="en-US" b="1" dirty="0">
              <a:solidFill>
                <a:srgbClr val="FEFFFF"/>
              </a:solidFill>
            </a:endParaRPr>
          </a:p>
          <a:p>
            <a:pPr marL="285750" indent="-228600">
              <a:spcBef>
                <a:spcPts val="1000"/>
              </a:spcBef>
              <a:buClr>
                <a:schemeClr val="accent1"/>
              </a:buClr>
              <a:buFont typeface="Wingdings 3" charset="2"/>
              <a:buChar char=""/>
            </a:pPr>
            <a:r>
              <a:rPr lang="en-US" b="1" dirty="0" err="1">
                <a:solidFill>
                  <a:srgbClr val="FEFFFF"/>
                </a:solidFill>
              </a:rPr>
              <a:t>Újságpapír</a:t>
            </a:r>
            <a:r>
              <a:rPr lang="en-US" b="1" dirty="0">
                <a:solidFill>
                  <a:srgbClr val="FEFFFF"/>
                </a:solidFill>
              </a:rPr>
              <a:t>, </a:t>
            </a:r>
            <a:r>
              <a:rPr lang="en-US" b="1" dirty="0" err="1">
                <a:solidFill>
                  <a:srgbClr val="FEFFFF"/>
                </a:solidFill>
              </a:rPr>
              <a:t>törlőkendő</a:t>
            </a:r>
            <a:endParaRPr lang="en-US" b="1" dirty="0">
              <a:solidFill>
                <a:srgbClr val="FEFFFF"/>
              </a:solidFill>
            </a:endParaRPr>
          </a:p>
        </p:txBody>
      </p:sp>
      <p:pic>
        <p:nvPicPr>
          <p:cNvPr id="8" name="Kép 7" descr="A képen szöveg, irodaszerek, írószer, Általános készlet látható&#10;&#10;Előfordulhat, hogy a mesterséges intelligencia által létrehozott tartalom helytelen.">
            <a:extLst>
              <a:ext uri="{FF2B5EF4-FFF2-40B4-BE49-F238E27FC236}">
                <a16:creationId xmlns:a16="http://schemas.microsoft.com/office/drawing/2014/main" id="{1B3631A8-129D-59D9-F2CC-8155087B4AF1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0042"/>
          <a:stretch/>
        </p:blipFill>
        <p:spPr>
          <a:xfrm>
            <a:off x="8229598" y="3426232"/>
            <a:ext cx="3962402" cy="3431768"/>
          </a:xfrm>
          <a:prstGeom prst="rect">
            <a:avLst/>
          </a:prstGeom>
        </p:spPr>
      </p:pic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7608143B-5494-482A-BCE4-588DC477DA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8229598" y="3426234"/>
            <a:ext cx="3962401" cy="2766"/>
          </a:xfrm>
          <a:prstGeom prst="line">
            <a:avLst/>
          </a:prstGeom>
          <a:ln w="50800" cap="flat">
            <a:solidFill>
              <a:schemeClr val="bg2">
                <a:lumMod val="10000"/>
              </a:schemeClr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80238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Rectangle 44">
            <a:extLst>
              <a:ext uri="{FF2B5EF4-FFF2-40B4-BE49-F238E27FC236}">
                <a16:creationId xmlns:a16="http://schemas.microsoft.com/office/drawing/2014/main" id="{5BE0789E-91A7-4246-978E-A17FE1BF95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795735" cy="6858000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7" name="Group 46">
            <a:extLst>
              <a:ext uri="{FF2B5EF4-FFF2-40B4-BE49-F238E27FC236}">
                <a16:creationId xmlns:a16="http://schemas.microsoft.com/office/drawing/2014/main" id="{3C6C0BD2-8B3C-4042-B4EE-5DB7665A37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7224" y="-786"/>
            <a:ext cx="2356675" cy="6854040"/>
            <a:chOff x="6627813" y="194833"/>
            <a:chExt cx="1952625" cy="5678918"/>
          </a:xfrm>
          <a:solidFill>
            <a:schemeClr val="bg2"/>
          </a:solidFill>
        </p:grpSpPr>
        <p:sp>
          <p:nvSpPr>
            <p:cNvPr id="48" name="Freeform 27">
              <a:extLst>
                <a:ext uri="{FF2B5EF4-FFF2-40B4-BE49-F238E27FC236}">
                  <a16:creationId xmlns:a16="http://schemas.microsoft.com/office/drawing/2014/main" id="{5F53669F-C1E6-43B8-AC6F-B44CE56BF7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49" name="Freeform 28">
              <a:extLst>
                <a:ext uri="{FF2B5EF4-FFF2-40B4-BE49-F238E27FC236}">
                  <a16:creationId xmlns:a16="http://schemas.microsoft.com/office/drawing/2014/main" id="{53966C25-DAEA-4318-8FBC-EC6FF8F5A19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50" name="Freeform 29">
              <a:extLst>
                <a:ext uri="{FF2B5EF4-FFF2-40B4-BE49-F238E27FC236}">
                  <a16:creationId xmlns:a16="http://schemas.microsoft.com/office/drawing/2014/main" id="{ED6EA716-EAD4-4023-8673-0809A1E2451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51" name="Freeform 30">
              <a:extLst>
                <a:ext uri="{FF2B5EF4-FFF2-40B4-BE49-F238E27FC236}">
                  <a16:creationId xmlns:a16="http://schemas.microsoft.com/office/drawing/2014/main" id="{84261748-EFC0-4729-A7BB-A88FDAF6FAF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52" name="Freeform 31">
              <a:extLst>
                <a:ext uri="{FF2B5EF4-FFF2-40B4-BE49-F238E27FC236}">
                  <a16:creationId xmlns:a16="http://schemas.microsoft.com/office/drawing/2014/main" id="{2C14F808-CC69-494F-98AC-CB750416CC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53" name="Freeform 32">
              <a:extLst>
                <a:ext uri="{FF2B5EF4-FFF2-40B4-BE49-F238E27FC236}">
                  <a16:creationId xmlns:a16="http://schemas.microsoft.com/office/drawing/2014/main" id="{F1CA3607-84D0-4085-A363-796A17B1D74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54" name="Freeform 33">
              <a:extLst>
                <a:ext uri="{FF2B5EF4-FFF2-40B4-BE49-F238E27FC236}">
                  <a16:creationId xmlns:a16="http://schemas.microsoft.com/office/drawing/2014/main" id="{491E6160-2958-4A90-8B50-EDA182AABB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55" name="Freeform 34">
              <a:extLst>
                <a:ext uri="{FF2B5EF4-FFF2-40B4-BE49-F238E27FC236}">
                  <a16:creationId xmlns:a16="http://schemas.microsoft.com/office/drawing/2014/main" id="{559F6CB7-E057-499B-A859-3602769892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56" name="Freeform 35">
              <a:extLst>
                <a:ext uri="{FF2B5EF4-FFF2-40B4-BE49-F238E27FC236}">
                  <a16:creationId xmlns:a16="http://schemas.microsoft.com/office/drawing/2014/main" id="{FF12353D-CF89-4D03-8075-C161824E23C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57" name="Freeform 36">
              <a:extLst>
                <a:ext uri="{FF2B5EF4-FFF2-40B4-BE49-F238E27FC236}">
                  <a16:creationId xmlns:a16="http://schemas.microsoft.com/office/drawing/2014/main" id="{5B91C9D6-FAF2-445B-AF1B-43992602A9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58" name="Freeform 37">
              <a:extLst>
                <a:ext uri="{FF2B5EF4-FFF2-40B4-BE49-F238E27FC236}">
                  <a16:creationId xmlns:a16="http://schemas.microsoft.com/office/drawing/2014/main" id="{570F7A1D-86B1-4AD1-B4A3-9AE2A52C85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59" name="Freeform 38">
              <a:extLst>
                <a:ext uri="{FF2B5EF4-FFF2-40B4-BE49-F238E27FC236}">
                  <a16:creationId xmlns:a16="http://schemas.microsoft.com/office/drawing/2014/main" id="{52C6EBA8-95CC-4FE6-A8E4-3A6911E8A43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</p:grpSp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217056" y="1093380"/>
            <a:ext cx="3068182" cy="4671240"/>
          </a:xfrm>
        </p:spPr>
        <p:txBody>
          <a:bodyPr anchor="ctr">
            <a:normAutofit/>
          </a:bodyPr>
          <a:lstStyle/>
          <a:p>
            <a:pPr algn="r"/>
            <a:r>
              <a:rPr lang="hu-HU" sz="33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PEDAGÓGIAI CÉLOK</a:t>
            </a:r>
          </a:p>
        </p:txBody>
      </p:sp>
      <p:sp>
        <p:nvSpPr>
          <p:cNvPr id="61" name="Freeform 11">
            <a:extLst>
              <a:ext uri="{FF2B5EF4-FFF2-40B4-BE49-F238E27FC236}">
                <a16:creationId xmlns:a16="http://schemas.microsoft.com/office/drawing/2014/main" id="{15EDA122-4530-45D2-A70A-B1A967AAE5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V="1">
            <a:off x="-159" y="3179901"/>
            <a:ext cx="1098194" cy="514066"/>
          </a:xfrm>
          <a:custGeom>
            <a:avLst/>
            <a:gdLst>
              <a:gd name="connsiteX0" fmla="*/ 10000 w 10044"/>
              <a:gd name="connsiteY0" fmla="*/ 4701 h 9966"/>
              <a:gd name="connsiteX1" fmla="*/ 8559 w 10044"/>
              <a:gd name="connsiteY1" fmla="*/ 188 h 9966"/>
              <a:gd name="connsiteX2" fmla="*/ 8527 w 10044"/>
              <a:gd name="connsiteY2" fmla="*/ 94 h 9966"/>
              <a:gd name="connsiteX3" fmla="*/ 8438 w 10044"/>
              <a:gd name="connsiteY3" fmla="*/ 0 h 9966"/>
              <a:gd name="connsiteX4" fmla="*/ 7867 w 10044"/>
              <a:gd name="connsiteY4" fmla="*/ 0 h 9966"/>
              <a:gd name="connsiteX5" fmla="*/ 0 w 10044"/>
              <a:gd name="connsiteY5" fmla="*/ 70 h 9966"/>
              <a:gd name="connsiteX6" fmla="*/ 3132 w 10044"/>
              <a:gd name="connsiteY6" fmla="*/ 9763 h 9966"/>
              <a:gd name="connsiteX7" fmla="*/ 7867 w 10044"/>
              <a:gd name="connsiteY7" fmla="*/ 9966 h 9966"/>
              <a:gd name="connsiteX8" fmla="*/ 8438 w 10044"/>
              <a:gd name="connsiteY8" fmla="*/ 9966 h 9966"/>
              <a:gd name="connsiteX9" fmla="*/ 8527 w 10044"/>
              <a:gd name="connsiteY9" fmla="*/ 9872 h 9966"/>
              <a:gd name="connsiteX10" fmla="*/ 8559 w 10044"/>
              <a:gd name="connsiteY10" fmla="*/ 9778 h 9966"/>
              <a:gd name="connsiteX11" fmla="*/ 10000 w 10044"/>
              <a:gd name="connsiteY11" fmla="*/ 5265 h 9966"/>
              <a:gd name="connsiteX12" fmla="*/ 10000 w 10044"/>
              <a:gd name="connsiteY12" fmla="*/ 4701 h 9966"/>
              <a:gd name="connsiteX0" fmla="*/ 6839 w 6883"/>
              <a:gd name="connsiteY0" fmla="*/ 4885 h 10168"/>
              <a:gd name="connsiteX1" fmla="*/ 5405 w 6883"/>
              <a:gd name="connsiteY1" fmla="*/ 357 h 10168"/>
              <a:gd name="connsiteX2" fmla="*/ 5373 w 6883"/>
              <a:gd name="connsiteY2" fmla="*/ 262 h 10168"/>
              <a:gd name="connsiteX3" fmla="*/ 5284 w 6883"/>
              <a:gd name="connsiteY3" fmla="*/ 168 h 10168"/>
              <a:gd name="connsiteX4" fmla="*/ 4716 w 6883"/>
              <a:gd name="connsiteY4" fmla="*/ 168 h 10168"/>
              <a:gd name="connsiteX5" fmla="*/ 50 w 6883"/>
              <a:gd name="connsiteY5" fmla="*/ 0 h 10168"/>
              <a:gd name="connsiteX6" fmla="*/ 1 w 6883"/>
              <a:gd name="connsiteY6" fmla="*/ 9964 h 10168"/>
              <a:gd name="connsiteX7" fmla="*/ 4716 w 6883"/>
              <a:gd name="connsiteY7" fmla="*/ 10168 h 10168"/>
              <a:gd name="connsiteX8" fmla="*/ 5284 w 6883"/>
              <a:gd name="connsiteY8" fmla="*/ 10168 h 10168"/>
              <a:gd name="connsiteX9" fmla="*/ 5373 w 6883"/>
              <a:gd name="connsiteY9" fmla="*/ 10074 h 10168"/>
              <a:gd name="connsiteX10" fmla="*/ 5405 w 6883"/>
              <a:gd name="connsiteY10" fmla="*/ 9979 h 10168"/>
              <a:gd name="connsiteX11" fmla="*/ 6839 w 6883"/>
              <a:gd name="connsiteY11" fmla="*/ 5451 h 10168"/>
              <a:gd name="connsiteX12" fmla="*/ 6839 w 6883"/>
              <a:gd name="connsiteY12" fmla="*/ 4885 h 10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6883" h="10168">
                <a:moveTo>
                  <a:pt x="6839" y="4885"/>
                </a:moveTo>
                <a:lnTo>
                  <a:pt x="5405" y="357"/>
                </a:lnTo>
                <a:cubicBezTo>
                  <a:pt x="5395" y="325"/>
                  <a:pt x="5383" y="294"/>
                  <a:pt x="5373" y="262"/>
                </a:cubicBezTo>
                <a:cubicBezTo>
                  <a:pt x="5344" y="168"/>
                  <a:pt x="5314" y="168"/>
                  <a:pt x="5284" y="168"/>
                </a:cubicBezTo>
                <a:lnTo>
                  <a:pt x="4716" y="168"/>
                </a:lnTo>
                <a:lnTo>
                  <a:pt x="50" y="0"/>
                </a:lnTo>
                <a:cubicBezTo>
                  <a:pt x="59" y="3322"/>
                  <a:pt x="-8" y="6643"/>
                  <a:pt x="1" y="9964"/>
                </a:cubicBezTo>
                <a:lnTo>
                  <a:pt x="4716" y="10168"/>
                </a:lnTo>
                <a:lnTo>
                  <a:pt x="5284" y="10168"/>
                </a:lnTo>
                <a:cubicBezTo>
                  <a:pt x="5314" y="10168"/>
                  <a:pt x="5344" y="10074"/>
                  <a:pt x="5373" y="10074"/>
                </a:cubicBezTo>
                <a:cubicBezTo>
                  <a:pt x="5373" y="9979"/>
                  <a:pt x="5405" y="9979"/>
                  <a:pt x="5405" y="9979"/>
                </a:cubicBezTo>
                <a:lnTo>
                  <a:pt x="6839" y="5451"/>
                </a:lnTo>
                <a:cubicBezTo>
                  <a:pt x="6898" y="5262"/>
                  <a:pt x="6898" y="5074"/>
                  <a:pt x="6839" y="4885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hu-HU"/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9782F52E-0F94-4BFC-9F89-B054DDEAB9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95736" y="0"/>
            <a:ext cx="7396264" cy="685800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artalom helye 2"/>
          <p:cNvSpPr>
            <a:spLocks noGrp="1"/>
          </p:cNvSpPr>
          <p:nvPr>
            <p:ph sz="quarter" idx="13"/>
          </p:nvPr>
        </p:nvSpPr>
        <p:spPr>
          <a:xfrm>
            <a:off x="5422606" y="1643176"/>
            <a:ext cx="6219103" cy="4679250"/>
          </a:xfrm>
        </p:spPr>
        <p:txBody>
          <a:bodyPr anchor="ctr">
            <a:normAutofit lnSpcReduction="10000"/>
          </a:bodyPr>
          <a:lstStyle/>
          <a:p>
            <a:pPr marL="0" indent="0">
              <a:buNone/>
            </a:pPr>
            <a:r>
              <a:rPr lang="hu-HU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Vizuális nevelés:</a:t>
            </a:r>
          </a:p>
          <a:p>
            <a:pPr marL="0" indent="0">
              <a:buNone/>
            </a:pPr>
            <a:r>
              <a:rPr lang="hu-HU" sz="2000" dirty="0">
                <a:latin typeface="+mj-lt"/>
              </a:rPr>
              <a:t>Szabályfelismerés és követés</a:t>
            </a:r>
          </a:p>
          <a:p>
            <a:pPr marL="0" indent="0">
              <a:buNone/>
            </a:pPr>
            <a:r>
              <a:rPr lang="hu-HU" sz="2000" cap="none" dirty="0">
                <a:latin typeface="+mj-lt"/>
              </a:rPr>
              <a:t>Megfigyelés, elemzés</a:t>
            </a:r>
          </a:p>
          <a:p>
            <a:pPr marL="0" indent="0">
              <a:buNone/>
            </a:pPr>
            <a:r>
              <a:rPr lang="hu-HU" sz="2000" dirty="0">
                <a:latin typeface="+mj-lt"/>
              </a:rPr>
              <a:t>Sűrített információ</a:t>
            </a:r>
            <a:endParaRPr lang="hu-HU" sz="2000" cap="none" dirty="0">
              <a:latin typeface="+mj-lt"/>
            </a:endParaRPr>
          </a:p>
          <a:p>
            <a:pPr marL="0" indent="0">
              <a:buNone/>
            </a:pPr>
            <a:r>
              <a:rPr lang="hu-HU" sz="2000" cap="none" dirty="0">
                <a:latin typeface="+mj-lt"/>
              </a:rPr>
              <a:t>Karakterérzék, formaérzék</a:t>
            </a:r>
          </a:p>
          <a:p>
            <a:pPr marL="0" indent="0">
              <a:buNone/>
            </a:pPr>
            <a:r>
              <a:rPr lang="hu-HU" sz="2000" cap="none" dirty="0">
                <a:latin typeface="+mj-lt"/>
              </a:rPr>
              <a:t>Tudatos színhasználat</a:t>
            </a:r>
          </a:p>
          <a:p>
            <a:pPr marL="0" indent="0">
              <a:buNone/>
            </a:pPr>
            <a:r>
              <a:rPr lang="hu-HU" sz="2000" dirty="0">
                <a:latin typeface="+mj-lt"/>
              </a:rPr>
              <a:t>Rész és egész viszonya</a:t>
            </a:r>
            <a:endParaRPr lang="hu-HU" sz="2000" cap="none" dirty="0">
              <a:latin typeface="+mj-lt"/>
            </a:endParaRPr>
          </a:p>
          <a:p>
            <a:pPr marL="0" indent="0">
              <a:buNone/>
            </a:pPr>
            <a:r>
              <a:rPr lang="hu-HU" sz="2000" dirty="0">
                <a:latin typeface="+mj-lt"/>
              </a:rPr>
              <a:t>Kompozíciós rend teremtése</a:t>
            </a:r>
            <a:endParaRPr lang="hu-HU" sz="2000" cap="none" dirty="0">
              <a:latin typeface="+mj-lt"/>
            </a:endParaRPr>
          </a:p>
          <a:p>
            <a:pPr marL="0" indent="0">
              <a:buNone/>
            </a:pPr>
            <a:r>
              <a:rPr lang="hu-HU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Szociális kompetenciafejlesztés:</a:t>
            </a:r>
          </a:p>
          <a:p>
            <a:pPr marL="0" indent="0">
              <a:buNone/>
            </a:pPr>
            <a:r>
              <a:rPr lang="hu-HU" sz="2000" dirty="0">
                <a:latin typeface="+mj-lt"/>
              </a:rPr>
              <a:t>Kollektív képalkotás, alkalmazkodás</a:t>
            </a:r>
          </a:p>
          <a:p>
            <a:pPr marL="0" indent="0">
              <a:buNone/>
            </a:pPr>
            <a:r>
              <a:rPr lang="hu-HU" sz="2000" dirty="0">
                <a:latin typeface="+mj-lt"/>
              </a:rPr>
              <a:t>Harmóniateremtés</a:t>
            </a:r>
          </a:p>
          <a:p>
            <a:pPr marL="0" indent="0">
              <a:buNone/>
            </a:pPr>
            <a:endParaRPr lang="hu-HU" sz="2000" dirty="0"/>
          </a:p>
          <a:p>
            <a:pPr marL="0" indent="0">
              <a:buNone/>
            </a:pPr>
            <a:endParaRPr lang="hu-HU" sz="2000" dirty="0"/>
          </a:p>
          <a:p>
            <a:pPr marL="0" indent="0">
              <a:buNone/>
            </a:pPr>
            <a:endParaRPr lang="hu-HU" sz="2000" dirty="0"/>
          </a:p>
          <a:p>
            <a:pPr marL="0" indent="0">
              <a:buNone/>
            </a:pP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41099055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Rectangle 44">
            <a:extLst>
              <a:ext uri="{FF2B5EF4-FFF2-40B4-BE49-F238E27FC236}">
                <a16:creationId xmlns:a16="http://schemas.microsoft.com/office/drawing/2014/main" id="{5BE0789E-91A7-4246-978E-A17FE1BF95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795735" cy="6858000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7" name="Group 46">
            <a:extLst>
              <a:ext uri="{FF2B5EF4-FFF2-40B4-BE49-F238E27FC236}">
                <a16:creationId xmlns:a16="http://schemas.microsoft.com/office/drawing/2014/main" id="{3C6C0BD2-8B3C-4042-B4EE-5DB7665A37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7224" y="-786"/>
            <a:ext cx="2356675" cy="6854040"/>
            <a:chOff x="6627813" y="194833"/>
            <a:chExt cx="1952625" cy="5678918"/>
          </a:xfrm>
          <a:solidFill>
            <a:schemeClr val="bg2"/>
          </a:solidFill>
        </p:grpSpPr>
        <p:sp>
          <p:nvSpPr>
            <p:cNvPr id="48" name="Freeform 27">
              <a:extLst>
                <a:ext uri="{FF2B5EF4-FFF2-40B4-BE49-F238E27FC236}">
                  <a16:creationId xmlns:a16="http://schemas.microsoft.com/office/drawing/2014/main" id="{5F53669F-C1E6-43B8-AC6F-B44CE56BF7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49" name="Freeform 28">
              <a:extLst>
                <a:ext uri="{FF2B5EF4-FFF2-40B4-BE49-F238E27FC236}">
                  <a16:creationId xmlns:a16="http://schemas.microsoft.com/office/drawing/2014/main" id="{53966C25-DAEA-4318-8FBC-EC6FF8F5A19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50" name="Freeform 29">
              <a:extLst>
                <a:ext uri="{FF2B5EF4-FFF2-40B4-BE49-F238E27FC236}">
                  <a16:creationId xmlns:a16="http://schemas.microsoft.com/office/drawing/2014/main" id="{ED6EA716-EAD4-4023-8673-0809A1E2451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51" name="Freeform 30">
              <a:extLst>
                <a:ext uri="{FF2B5EF4-FFF2-40B4-BE49-F238E27FC236}">
                  <a16:creationId xmlns:a16="http://schemas.microsoft.com/office/drawing/2014/main" id="{84261748-EFC0-4729-A7BB-A88FDAF6FAF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52" name="Freeform 31">
              <a:extLst>
                <a:ext uri="{FF2B5EF4-FFF2-40B4-BE49-F238E27FC236}">
                  <a16:creationId xmlns:a16="http://schemas.microsoft.com/office/drawing/2014/main" id="{2C14F808-CC69-494F-98AC-CB750416CC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53" name="Freeform 32">
              <a:extLst>
                <a:ext uri="{FF2B5EF4-FFF2-40B4-BE49-F238E27FC236}">
                  <a16:creationId xmlns:a16="http://schemas.microsoft.com/office/drawing/2014/main" id="{F1CA3607-84D0-4085-A363-796A17B1D74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54" name="Freeform 33">
              <a:extLst>
                <a:ext uri="{FF2B5EF4-FFF2-40B4-BE49-F238E27FC236}">
                  <a16:creationId xmlns:a16="http://schemas.microsoft.com/office/drawing/2014/main" id="{491E6160-2958-4A90-8B50-EDA182AABB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55" name="Freeform 34">
              <a:extLst>
                <a:ext uri="{FF2B5EF4-FFF2-40B4-BE49-F238E27FC236}">
                  <a16:creationId xmlns:a16="http://schemas.microsoft.com/office/drawing/2014/main" id="{559F6CB7-E057-499B-A859-3602769892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56" name="Freeform 35">
              <a:extLst>
                <a:ext uri="{FF2B5EF4-FFF2-40B4-BE49-F238E27FC236}">
                  <a16:creationId xmlns:a16="http://schemas.microsoft.com/office/drawing/2014/main" id="{FF12353D-CF89-4D03-8075-C161824E23C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57" name="Freeform 36">
              <a:extLst>
                <a:ext uri="{FF2B5EF4-FFF2-40B4-BE49-F238E27FC236}">
                  <a16:creationId xmlns:a16="http://schemas.microsoft.com/office/drawing/2014/main" id="{5B91C9D6-FAF2-445B-AF1B-43992602A9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58" name="Freeform 37">
              <a:extLst>
                <a:ext uri="{FF2B5EF4-FFF2-40B4-BE49-F238E27FC236}">
                  <a16:creationId xmlns:a16="http://schemas.microsoft.com/office/drawing/2014/main" id="{570F7A1D-86B1-4AD1-B4A3-9AE2A52C85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59" name="Freeform 38">
              <a:extLst>
                <a:ext uri="{FF2B5EF4-FFF2-40B4-BE49-F238E27FC236}">
                  <a16:creationId xmlns:a16="http://schemas.microsoft.com/office/drawing/2014/main" id="{52C6EBA8-95CC-4FE6-A8E4-3A6911E8A43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</p:grpSp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217056" y="1093380"/>
            <a:ext cx="3068182" cy="4671240"/>
          </a:xfrm>
        </p:spPr>
        <p:txBody>
          <a:bodyPr anchor="ctr">
            <a:normAutofit/>
          </a:bodyPr>
          <a:lstStyle/>
          <a:p>
            <a:pPr algn="r"/>
            <a:r>
              <a:rPr lang="hu-H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foglalkozás menete</a:t>
            </a:r>
            <a:endParaRPr lang="hu-HU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1" name="Freeform 11">
            <a:extLst>
              <a:ext uri="{FF2B5EF4-FFF2-40B4-BE49-F238E27FC236}">
                <a16:creationId xmlns:a16="http://schemas.microsoft.com/office/drawing/2014/main" id="{15EDA122-4530-45D2-A70A-B1A967AAE5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V="1">
            <a:off x="-159" y="3179901"/>
            <a:ext cx="1098194" cy="514066"/>
          </a:xfrm>
          <a:custGeom>
            <a:avLst/>
            <a:gdLst>
              <a:gd name="connsiteX0" fmla="*/ 10000 w 10044"/>
              <a:gd name="connsiteY0" fmla="*/ 4701 h 9966"/>
              <a:gd name="connsiteX1" fmla="*/ 8559 w 10044"/>
              <a:gd name="connsiteY1" fmla="*/ 188 h 9966"/>
              <a:gd name="connsiteX2" fmla="*/ 8527 w 10044"/>
              <a:gd name="connsiteY2" fmla="*/ 94 h 9966"/>
              <a:gd name="connsiteX3" fmla="*/ 8438 w 10044"/>
              <a:gd name="connsiteY3" fmla="*/ 0 h 9966"/>
              <a:gd name="connsiteX4" fmla="*/ 7867 w 10044"/>
              <a:gd name="connsiteY4" fmla="*/ 0 h 9966"/>
              <a:gd name="connsiteX5" fmla="*/ 0 w 10044"/>
              <a:gd name="connsiteY5" fmla="*/ 70 h 9966"/>
              <a:gd name="connsiteX6" fmla="*/ 3132 w 10044"/>
              <a:gd name="connsiteY6" fmla="*/ 9763 h 9966"/>
              <a:gd name="connsiteX7" fmla="*/ 7867 w 10044"/>
              <a:gd name="connsiteY7" fmla="*/ 9966 h 9966"/>
              <a:gd name="connsiteX8" fmla="*/ 8438 w 10044"/>
              <a:gd name="connsiteY8" fmla="*/ 9966 h 9966"/>
              <a:gd name="connsiteX9" fmla="*/ 8527 w 10044"/>
              <a:gd name="connsiteY9" fmla="*/ 9872 h 9966"/>
              <a:gd name="connsiteX10" fmla="*/ 8559 w 10044"/>
              <a:gd name="connsiteY10" fmla="*/ 9778 h 9966"/>
              <a:gd name="connsiteX11" fmla="*/ 10000 w 10044"/>
              <a:gd name="connsiteY11" fmla="*/ 5265 h 9966"/>
              <a:gd name="connsiteX12" fmla="*/ 10000 w 10044"/>
              <a:gd name="connsiteY12" fmla="*/ 4701 h 9966"/>
              <a:gd name="connsiteX0" fmla="*/ 6839 w 6883"/>
              <a:gd name="connsiteY0" fmla="*/ 4885 h 10168"/>
              <a:gd name="connsiteX1" fmla="*/ 5405 w 6883"/>
              <a:gd name="connsiteY1" fmla="*/ 357 h 10168"/>
              <a:gd name="connsiteX2" fmla="*/ 5373 w 6883"/>
              <a:gd name="connsiteY2" fmla="*/ 262 h 10168"/>
              <a:gd name="connsiteX3" fmla="*/ 5284 w 6883"/>
              <a:gd name="connsiteY3" fmla="*/ 168 h 10168"/>
              <a:gd name="connsiteX4" fmla="*/ 4716 w 6883"/>
              <a:gd name="connsiteY4" fmla="*/ 168 h 10168"/>
              <a:gd name="connsiteX5" fmla="*/ 50 w 6883"/>
              <a:gd name="connsiteY5" fmla="*/ 0 h 10168"/>
              <a:gd name="connsiteX6" fmla="*/ 1 w 6883"/>
              <a:gd name="connsiteY6" fmla="*/ 9964 h 10168"/>
              <a:gd name="connsiteX7" fmla="*/ 4716 w 6883"/>
              <a:gd name="connsiteY7" fmla="*/ 10168 h 10168"/>
              <a:gd name="connsiteX8" fmla="*/ 5284 w 6883"/>
              <a:gd name="connsiteY8" fmla="*/ 10168 h 10168"/>
              <a:gd name="connsiteX9" fmla="*/ 5373 w 6883"/>
              <a:gd name="connsiteY9" fmla="*/ 10074 h 10168"/>
              <a:gd name="connsiteX10" fmla="*/ 5405 w 6883"/>
              <a:gd name="connsiteY10" fmla="*/ 9979 h 10168"/>
              <a:gd name="connsiteX11" fmla="*/ 6839 w 6883"/>
              <a:gd name="connsiteY11" fmla="*/ 5451 h 10168"/>
              <a:gd name="connsiteX12" fmla="*/ 6839 w 6883"/>
              <a:gd name="connsiteY12" fmla="*/ 4885 h 10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6883" h="10168">
                <a:moveTo>
                  <a:pt x="6839" y="4885"/>
                </a:moveTo>
                <a:lnTo>
                  <a:pt x="5405" y="357"/>
                </a:lnTo>
                <a:cubicBezTo>
                  <a:pt x="5395" y="325"/>
                  <a:pt x="5383" y="294"/>
                  <a:pt x="5373" y="262"/>
                </a:cubicBezTo>
                <a:cubicBezTo>
                  <a:pt x="5344" y="168"/>
                  <a:pt x="5314" y="168"/>
                  <a:pt x="5284" y="168"/>
                </a:cubicBezTo>
                <a:lnTo>
                  <a:pt x="4716" y="168"/>
                </a:lnTo>
                <a:lnTo>
                  <a:pt x="50" y="0"/>
                </a:lnTo>
                <a:cubicBezTo>
                  <a:pt x="59" y="3322"/>
                  <a:pt x="-8" y="6643"/>
                  <a:pt x="1" y="9964"/>
                </a:cubicBezTo>
                <a:lnTo>
                  <a:pt x="4716" y="10168"/>
                </a:lnTo>
                <a:lnTo>
                  <a:pt x="5284" y="10168"/>
                </a:lnTo>
                <a:cubicBezTo>
                  <a:pt x="5314" y="10168"/>
                  <a:pt x="5344" y="10074"/>
                  <a:pt x="5373" y="10074"/>
                </a:cubicBezTo>
                <a:cubicBezTo>
                  <a:pt x="5373" y="9979"/>
                  <a:pt x="5405" y="9979"/>
                  <a:pt x="5405" y="9979"/>
                </a:cubicBezTo>
                <a:lnTo>
                  <a:pt x="6839" y="5451"/>
                </a:lnTo>
                <a:cubicBezTo>
                  <a:pt x="6898" y="5262"/>
                  <a:pt x="6898" y="5074"/>
                  <a:pt x="6839" y="4885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hu-HU"/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9782F52E-0F94-4BFC-9F89-B054DDEAB9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95736" y="0"/>
            <a:ext cx="7396264" cy="685800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artalom helye 2"/>
          <p:cNvSpPr>
            <a:spLocks noGrp="1"/>
          </p:cNvSpPr>
          <p:nvPr>
            <p:ph sz="quarter" idx="13"/>
          </p:nvPr>
        </p:nvSpPr>
        <p:spPr>
          <a:xfrm>
            <a:off x="5285509" y="-1105319"/>
            <a:ext cx="6879267" cy="8953082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hu-H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     </a:t>
            </a:r>
            <a:r>
              <a:rPr lang="hu-HU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1. Ráhangolódás</a:t>
            </a:r>
          </a:p>
          <a:p>
            <a:pPr marL="0" indent="0">
              <a:buNone/>
            </a:pPr>
            <a:r>
              <a:rPr lang="hu-H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     </a:t>
            </a:r>
            <a:r>
              <a:rPr lang="hu-HU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2. Az alkotófolyamat lépései:</a:t>
            </a:r>
          </a:p>
          <a:p>
            <a:pPr marL="457200" lvl="1" indent="0">
              <a:buNone/>
            </a:pPr>
            <a:r>
              <a:rPr lang="hu-HU" sz="2000" dirty="0">
                <a:latin typeface="+mj-lt"/>
              </a:rPr>
              <a:t>     	</a:t>
            </a:r>
            <a:r>
              <a:rPr lang="hu-HU" sz="2000" b="1" dirty="0">
                <a:latin typeface="+mj-lt"/>
              </a:rPr>
              <a:t>1. A kirakós háttér megrajzolása</a:t>
            </a:r>
          </a:p>
          <a:p>
            <a:pPr marL="457200" lvl="1" indent="0">
              <a:buNone/>
            </a:pPr>
            <a:r>
              <a:rPr lang="hu-HU" sz="2000" b="1" dirty="0">
                <a:latin typeface="+mj-lt"/>
              </a:rPr>
              <a:t>	2.  A puzzle részek alkotása</a:t>
            </a:r>
          </a:p>
          <a:p>
            <a:pPr lvl="3"/>
            <a:r>
              <a:rPr lang="hu-HU" sz="2000" b="1" dirty="0">
                <a:latin typeface="+mj-lt"/>
              </a:rPr>
              <a:t>Kézlenyomatok komponálása</a:t>
            </a:r>
          </a:p>
          <a:p>
            <a:pPr lvl="3"/>
            <a:r>
              <a:rPr lang="hu-HU" sz="2000" b="1" dirty="0">
                <a:latin typeface="+mj-lt"/>
              </a:rPr>
              <a:t>„Ökológiai lábnyom” festése</a:t>
            </a:r>
          </a:p>
          <a:p>
            <a:pPr lvl="3"/>
            <a:r>
              <a:rPr lang="hu-HU" sz="2000" b="1" dirty="0">
                <a:latin typeface="+mj-lt"/>
              </a:rPr>
              <a:t>Virágfejek tervezése, rajzolása</a:t>
            </a:r>
          </a:p>
          <a:p>
            <a:pPr lvl="3"/>
            <a:r>
              <a:rPr lang="hu-HU" sz="2000" b="1" dirty="0">
                <a:latin typeface="+mj-lt"/>
              </a:rPr>
              <a:t>Ötletbörze + egy kis anyanyelv</a:t>
            </a:r>
          </a:p>
          <a:p>
            <a:pPr lvl="3"/>
            <a:r>
              <a:rPr lang="hu-HU" sz="2000" b="1" dirty="0">
                <a:latin typeface="+mj-lt"/>
              </a:rPr>
              <a:t>„</a:t>
            </a:r>
            <a:r>
              <a:rPr lang="hu-HU" sz="2000" b="1" dirty="0" err="1">
                <a:latin typeface="+mj-lt"/>
              </a:rPr>
              <a:t>Kilépőcédulák”írása</a:t>
            </a:r>
            <a:endParaRPr lang="hu-HU" sz="2000" b="1" dirty="0">
              <a:latin typeface="+mj-lt"/>
            </a:endParaRPr>
          </a:p>
          <a:p>
            <a:pPr lvl="3"/>
            <a:r>
              <a:rPr lang="hu-HU" sz="2000" b="1" dirty="0">
                <a:latin typeface="+mj-lt"/>
              </a:rPr>
              <a:t>Csoportfotó</a:t>
            </a:r>
          </a:p>
          <a:p>
            <a:pPr marL="457200" lvl="1" indent="0">
              <a:buNone/>
            </a:pPr>
            <a:r>
              <a:rPr lang="hu-HU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3. Reflexió</a:t>
            </a:r>
          </a:p>
          <a:p>
            <a:pPr lvl="1"/>
            <a:endParaRPr lang="hu-HU" sz="2000" dirty="0"/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80958621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37B5A23F-7276-435D-91DA-09104D7777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3548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F3ECD7F-BF61-4CB1-AA15-464BB771E7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786"/>
            <a:ext cx="12192000" cy="685403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66F1B29-3A08-4DB7-9F92-4C09B3BCFF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-1" y="0"/>
            <a:ext cx="8229600" cy="6858000"/>
          </a:xfrm>
          <a:prstGeom prst="rect">
            <a:avLst/>
          </a:prstGeom>
          <a:solidFill>
            <a:schemeClr val="bg2">
              <a:lumMod val="10000"/>
              <a:alpha val="9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u-HU"/>
          </a:p>
        </p:txBody>
      </p:sp>
      <p:sp>
        <p:nvSpPr>
          <p:cNvPr id="17" name="Freeform 5">
            <a:extLst>
              <a:ext uri="{FF2B5EF4-FFF2-40B4-BE49-F238E27FC236}">
                <a16:creationId xmlns:a16="http://schemas.microsoft.com/office/drawing/2014/main" id="{44A5AAD1-9616-4E1C-B3AC-E5497A6A3C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1" y="659027"/>
            <a:ext cx="9042690" cy="1035152"/>
          </a:xfrm>
          <a:custGeom>
            <a:avLst/>
            <a:gdLst>
              <a:gd name="T0" fmla="*/ 1900 w 1902"/>
              <a:gd name="T1" fmla="*/ 77 h 163"/>
              <a:gd name="T2" fmla="*/ 1826 w 1902"/>
              <a:gd name="T3" fmla="*/ 3 h 163"/>
              <a:gd name="T4" fmla="*/ 1825 w 1902"/>
              <a:gd name="T5" fmla="*/ 2 h 163"/>
              <a:gd name="T6" fmla="*/ 1819 w 1902"/>
              <a:gd name="T7" fmla="*/ 0 h 163"/>
              <a:gd name="T8" fmla="*/ 1363 w 1902"/>
              <a:gd name="T9" fmla="*/ 0 h 163"/>
              <a:gd name="T10" fmla="*/ 1348 w 1902"/>
              <a:gd name="T11" fmla="*/ 0 h 163"/>
              <a:gd name="T12" fmla="*/ 1225 w 1902"/>
              <a:gd name="T13" fmla="*/ 0 h 163"/>
              <a:gd name="T14" fmla="*/ 1033 w 1902"/>
              <a:gd name="T15" fmla="*/ 0 h 163"/>
              <a:gd name="T16" fmla="*/ 892 w 1902"/>
              <a:gd name="T17" fmla="*/ 0 h 163"/>
              <a:gd name="T18" fmla="*/ 786 w 1902"/>
              <a:gd name="T19" fmla="*/ 0 h 163"/>
              <a:gd name="T20" fmla="*/ 577 w 1902"/>
              <a:gd name="T21" fmla="*/ 0 h 163"/>
              <a:gd name="T22" fmla="*/ 562 w 1902"/>
              <a:gd name="T23" fmla="*/ 0 h 163"/>
              <a:gd name="T24" fmla="*/ 439 w 1902"/>
              <a:gd name="T25" fmla="*/ 0 h 163"/>
              <a:gd name="T26" fmla="*/ 106 w 1902"/>
              <a:gd name="T27" fmla="*/ 0 h 163"/>
              <a:gd name="T28" fmla="*/ 0 w 1902"/>
              <a:gd name="T29" fmla="*/ 0 h 163"/>
              <a:gd name="T30" fmla="*/ 0 w 1902"/>
              <a:gd name="T31" fmla="*/ 163 h 163"/>
              <a:gd name="T32" fmla="*/ 106 w 1902"/>
              <a:gd name="T33" fmla="*/ 163 h 163"/>
              <a:gd name="T34" fmla="*/ 439 w 1902"/>
              <a:gd name="T35" fmla="*/ 163 h 163"/>
              <a:gd name="T36" fmla="*/ 562 w 1902"/>
              <a:gd name="T37" fmla="*/ 163 h 163"/>
              <a:gd name="T38" fmla="*/ 577 w 1902"/>
              <a:gd name="T39" fmla="*/ 163 h 163"/>
              <a:gd name="T40" fmla="*/ 786 w 1902"/>
              <a:gd name="T41" fmla="*/ 163 h 163"/>
              <a:gd name="T42" fmla="*/ 892 w 1902"/>
              <a:gd name="T43" fmla="*/ 163 h 163"/>
              <a:gd name="T44" fmla="*/ 1033 w 1902"/>
              <a:gd name="T45" fmla="*/ 163 h 163"/>
              <a:gd name="T46" fmla="*/ 1225 w 1902"/>
              <a:gd name="T47" fmla="*/ 163 h 163"/>
              <a:gd name="T48" fmla="*/ 1348 w 1902"/>
              <a:gd name="T49" fmla="*/ 163 h 163"/>
              <a:gd name="T50" fmla="*/ 1363 w 1902"/>
              <a:gd name="T51" fmla="*/ 163 h 163"/>
              <a:gd name="T52" fmla="*/ 1819 w 1902"/>
              <a:gd name="T53" fmla="*/ 163 h 163"/>
              <a:gd name="T54" fmla="*/ 1825 w 1902"/>
              <a:gd name="T55" fmla="*/ 161 h 163"/>
              <a:gd name="T56" fmla="*/ 1826 w 1902"/>
              <a:gd name="T57" fmla="*/ 160 h 163"/>
              <a:gd name="T58" fmla="*/ 1900 w 1902"/>
              <a:gd name="T59" fmla="*/ 86 h 163"/>
              <a:gd name="T60" fmla="*/ 1900 w 1902"/>
              <a:gd name="T61" fmla="*/ 77 h 1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1902" h="163">
                <a:moveTo>
                  <a:pt x="1900" y="77"/>
                </a:moveTo>
                <a:cubicBezTo>
                  <a:pt x="1826" y="3"/>
                  <a:pt x="1826" y="3"/>
                  <a:pt x="1826" y="3"/>
                </a:cubicBezTo>
                <a:cubicBezTo>
                  <a:pt x="1825" y="2"/>
                  <a:pt x="1825" y="2"/>
                  <a:pt x="1825" y="2"/>
                </a:cubicBezTo>
                <a:cubicBezTo>
                  <a:pt x="1823" y="1"/>
                  <a:pt x="1821" y="0"/>
                  <a:pt x="1819" y="0"/>
                </a:cubicBezTo>
                <a:cubicBezTo>
                  <a:pt x="1363" y="0"/>
                  <a:pt x="1363" y="0"/>
                  <a:pt x="1363" y="0"/>
                </a:cubicBezTo>
                <a:cubicBezTo>
                  <a:pt x="1348" y="0"/>
                  <a:pt x="1348" y="0"/>
                  <a:pt x="1348" y="0"/>
                </a:cubicBezTo>
                <a:cubicBezTo>
                  <a:pt x="1225" y="0"/>
                  <a:pt x="1225" y="0"/>
                  <a:pt x="1225" y="0"/>
                </a:cubicBezTo>
                <a:cubicBezTo>
                  <a:pt x="1033" y="0"/>
                  <a:pt x="1033" y="0"/>
                  <a:pt x="1033" y="0"/>
                </a:cubicBezTo>
                <a:cubicBezTo>
                  <a:pt x="892" y="0"/>
                  <a:pt x="892" y="0"/>
                  <a:pt x="892" y="0"/>
                </a:cubicBezTo>
                <a:cubicBezTo>
                  <a:pt x="786" y="0"/>
                  <a:pt x="786" y="0"/>
                  <a:pt x="786" y="0"/>
                </a:cubicBezTo>
                <a:cubicBezTo>
                  <a:pt x="577" y="0"/>
                  <a:pt x="577" y="0"/>
                  <a:pt x="577" y="0"/>
                </a:cubicBezTo>
                <a:cubicBezTo>
                  <a:pt x="562" y="0"/>
                  <a:pt x="562" y="0"/>
                  <a:pt x="562" y="0"/>
                </a:cubicBezTo>
                <a:cubicBezTo>
                  <a:pt x="439" y="0"/>
                  <a:pt x="439" y="0"/>
                  <a:pt x="439" y="0"/>
                </a:cubicBezTo>
                <a:cubicBezTo>
                  <a:pt x="106" y="0"/>
                  <a:pt x="106" y="0"/>
                  <a:pt x="106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3"/>
                  <a:pt x="0" y="163"/>
                  <a:pt x="0" y="163"/>
                </a:cubicBezTo>
                <a:cubicBezTo>
                  <a:pt x="106" y="163"/>
                  <a:pt x="106" y="163"/>
                  <a:pt x="106" y="163"/>
                </a:cubicBezTo>
                <a:cubicBezTo>
                  <a:pt x="439" y="163"/>
                  <a:pt x="439" y="163"/>
                  <a:pt x="439" y="163"/>
                </a:cubicBezTo>
                <a:cubicBezTo>
                  <a:pt x="562" y="163"/>
                  <a:pt x="562" y="163"/>
                  <a:pt x="562" y="163"/>
                </a:cubicBezTo>
                <a:cubicBezTo>
                  <a:pt x="577" y="163"/>
                  <a:pt x="577" y="163"/>
                  <a:pt x="577" y="163"/>
                </a:cubicBezTo>
                <a:cubicBezTo>
                  <a:pt x="786" y="163"/>
                  <a:pt x="786" y="163"/>
                  <a:pt x="786" y="163"/>
                </a:cubicBezTo>
                <a:cubicBezTo>
                  <a:pt x="892" y="163"/>
                  <a:pt x="892" y="163"/>
                  <a:pt x="892" y="163"/>
                </a:cubicBezTo>
                <a:cubicBezTo>
                  <a:pt x="1033" y="163"/>
                  <a:pt x="1033" y="163"/>
                  <a:pt x="1033" y="163"/>
                </a:cubicBezTo>
                <a:cubicBezTo>
                  <a:pt x="1225" y="163"/>
                  <a:pt x="1225" y="163"/>
                  <a:pt x="1225" y="163"/>
                </a:cubicBezTo>
                <a:cubicBezTo>
                  <a:pt x="1348" y="163"/>
                  <a:pt x="1348" y="163"/>
                  <a:pt x="1348" y="163"/>
                </a:cubicBezTo>
                <a:cubicBezTo>
                  <a:pt x="1363" y="163"/>
                  <a:pt x="1363" y="163"/>
                  <a:pt x="1363" y="163"/>
                </a:cubicBezTo>
                <a:cubicBezTo>
                  <a:pt x="1819" y="163"/>
                  <a:pt x="1819" y="163"/>
                  <a:pt x="1819" y="163"/>
                </a:cubicBezTo>
                <a:cubicBezTo>
                  <a:pt x="1821" y="163"/>
                  <a:pt x="1823" y="162"/>
                  <a:pt x="1825" y="161"/>
                </a:cubicBezTo>
                <a:cubicBezTo>
                  <a:pt x="1825" y="160"/>
                  <a:pt x="1825" y="160"/>
                  <a:pt x="1826" y="160"/>
                </a:cubicBezTo>
                <a:cubicBezTo>
                  <a:pt x="1900" y="86"/>
                  <a:pt x="1900" y="86"/>
                  <a:pt x="1900" y="86"/>
                </a:cubicBezTo>
                <a:cubicBezTo>
                  <a:pt x="1902" y="83"/>
                  <a:pt x="1902" y="79"/>
                  <a:pt x="1900" y="77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558948" y="787136"/>
            <a:ext cx="7145866" cy="778933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pPr>
              <a:lnSpc>
                <a:spcPct val="90000"/>
              </a:lnSpc>
            </a:pPr>
            <a:r>
              <a:rPr lang="en-US" sz="2800" b="1" dirty="0">
                <a:solidFill>
                  <a:srgbClr val="FE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Ráhangolódás</a:t>
            </a:r>
            <a:br>
              <a:rPr lang="en-US" sz="2800" b="1" dirty="0">
                <a:solidFill>
                  <a:srgbClr val="FE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br>
              <a:rPr lang="en-US" sz="800" b="1" dirty="0">
                <a:solidFill>
                  <a:srgbClr val="FE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br>
              <a:rPr lang="en-US" sz="800" b="1" dirty="0">
                <a:solidFill>
                  <a:srgbClr val="FE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br>
              <a:rPr lang="en-US" sz="800" dirty="0">
                <a:solidFill>
                  <a:srgbClr val="FEFFFF"/>
                </a:solidFill>
              </a:rPr>
            </a:br>
            <a:br>
              <a:rPr lang="en-US" sz="800" dirty="0">
                <a:solidFill>
                  <a:srgbClr val="FEFFFF"/>
                </a:solidFill>
              </a:rPr>
            </a:br>
            <a:endParaRPr lang="en-US" sz="800" dirty="0">
              <a:solidFill>
                <a:srgbClr val="FE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Tartalom helye 3">
            <a:extLst>
              <a:ext uri="{FF2B5EF4-FFF2-40B4-BE49-F238E27FC236}">
                <a16:creationId xmlns:a16="http://schemas.microsoft.com/office/drawing/2014/main" id="{EF62AE8F-FA5D-EE90-277B-006D36046692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41866" y="2179782"/>
            <a:ext cx="7145867" cy="4544290"/>
          </a:xfrm>
        </p:spPr>
        <p:txBody>
          <a:bodyPr>
            <a:normAutofit/>
          </a:bodyPr>
          <a:lstStyle/>
          <a:p>
            <a:pPr marL="0" indent="0">
              <a:lnSpc>
                <a:spcPct val="200000"/>
              </a:lnSpc>
              <a:buNone/>
            </a:pPr>
            <a:r>
              <a:rPr lang="hu-HU" dirty="0">
                <a:solidFill>
                  <a:srgbClr val="FEFFFF"/>
                </a:solidFill>
              </a:rPr>
              <a:t>- Mindannyian ismeritek a kirakós, puzzle játékot. </a:t>
            </a:r>
          </a:p>
          <a:p>
            <a:pPr marL="0" indent="0">
              <a:lnSpc>
                <a:spcPct val="200000"/>
              </a:lnSpc>
              <a:buNone/>
            </a:pPr>
            <a:r>
              <a:rPr lang="hu-HU" dirty="0">
                <a:solidFill>
                  <a:srgbClr val="FEFFFF"/>
                </a:solidFill>
              </a:rPr>
              <a:t>- Ma mi is egy kirakóst fogunk alkotni a TANYÁ-</a:t>
            </a:r>
            <a:r>
              <a:rPr lang="hu-HU" dirty="0" err="1">
                <a:solidFill>
                  <a:srgbClr val="FEFFFF"/>
                </a:solidFill>
              </a:rPr>
              <a:t>ról</a:t>
            </a:r>
            <a:r>
              <a:rPr lang="hu-HU" dirty="0">
                <a:solidFill>
                  <a:srgbClr val="FEFFFF"/>
                </a:solidFill>
              </a:rPr>
              <a:t> tanultakból.</a:t>
            </a:r>
          </a:p>
          <a:p>
            <a:pPr marL="0" indent="0">
              <a:lnSpc>
                <a:spcPct val="200000"/>
              </a:lnSpc>
              <a:buNone/>
            </a:pPr>
            <a:r>
              <a:rPr lang="hu-HU" dirty="0">
                <a:solidFill>
                  <a:srgbClr val="FEFFFF"/>
                </a:solidFill>
              </a:rPr>
              <a:t>- Összefoglaljuk szavakban, képekben mindazt, amivel az     elmúlt hetekben foglalkoztunk.</a:t>
            </a:r>
          </a:p>
          <a:p>
            <a:pPr marL="0" indent="0">
              <a:lnSpc>
                <a:spcPct val="200000"/>
              </a:lnSpc>
              <a:buNone/>
            </a:pPr>
            <a:endParaRPr lang="hu-HU" dirty="0">
              <a:solidFill>
                <a:srgbClr val="FEFFFF"/>
              </a:solidFill>
            </a:endParaRPr>
          </a:p>
          <a:p>
            <a:pPr marL="0" indent="0">
              <a:buNone/>
            </a:pPr>
            <a:r>
              <a:rPr lang="hu-HU" dirty="0">
                <a:solidFill>
                  <a:srgbClr val="FEFFFF"/>
                </a:solidFill>
              </a:rPr>
              <a:t>	</a:t>
            </a:r>
            <a:endParaRPr lang="hu-HU" sz="1800" b="1" dirty="0">
              <a:latin typeface="+mj-lt"/>
            </a:endParaRPr>
          </a:p>
          <a:p>
            <a:pPr marL="0" indent="0">
              <a:buNone/>
            </a:pPr>
            <a:r>
              <a:rPr lang="hu-HU" dirty="0">
                <a:solidFill>
                  <a:srgbClr val="FEFFFF"/>
                </a:solidFill>
              </a:rPr>
              <a:t> </a:t>
            </a:r>
          </a:p>
          <a:p>
            <a:pPr>
              <a:buFontTx/>
              <a:buChar char="-"/>
            </a:pPr>
            <a:endParaRPr lang="hu-HU" dirty="0">
              <a:solidFill>
                <a:srgbClr val="FEFFFF"/>
              </a:solidFill>
            </a:endParaRPr>
          </a:p>
          <a:p>
            <a:pPr>
              <a:buFontTx/>
              <a:buChar char="-"/>
            </a:pPr>
            <a:endParaRPr lang="hu-HU" dirty="0">
              <a:solidFill>
                <a:srgbClr val="FEFFFF"/>
              </a:solidFill>
            </a:endParaRPr>
          </a:p>
          <a:p>
            <a:pPr>
              <a:buFontTx/>
              <a:buChar char="-"/>
            </a:pPr>
            <a:endParaRPr lang="hu-HU" dirty="0">
              <a:solidFill>
                <a:srgbClr val="FEFFFF"/>
              </a:solidFill>
            </a:endParaRPr>
          </a:p>
          <a:p>
            <a:pPr marL="0" indent="0">
              <a:buNone/>
            </a:pPr>
            <a:endParaRPr lang="hu-HU" dirty="0">
              <a:solidFill>
                <a:srgbClr val="FEFFFF"/>
              </a:solidFill>
            </a:endParaRPr>
          </a:p>
          <a:p>
            <a:pPr marL="0" indent="0">
              <a:buNone/>
            </a:pPr>
            <a:endParaRPr lang="hu-HU" dirty="0">
              <a:solidFill>
                <a:srgbClr val="FEFFFF"/>
              </a:solidFill>
            </a:endParaRPr>
          </a:p>
          <a:p>
            <a:pPr marL="0" indent="0">
              <a:buNone/>
            </a:pPr>
            <a:endParaRPr lang="hu-HU" dirty="0">
              <a:solidFill>
                <a:srgbClr val="FEFFFF"/>
              </a:solidFill>
            </a:endParaRPr>
          </a:p>
          <a:p>
            <a:pPr marL="0" indent="0">
              <a:buNone/>
            </a:pPr>
            <a:endParaRPr lang="hu-HU" dirty="0">
              <a:solidFill>
                <a:srgbClr val="FEFFFF"/>
              </a:solidFill>
            </a:endParaRPr>
          </a:p>
          <a:p>
            <a:pPr marL="0" indent="0">
              <a:buNone/>
            </a:pPr>
            <a:endParaRPr lang="hu-HU" dirty="0">
              <a:solidFill>
                <a:srgbClr val="FEFFFF"/>
              </a:solidFill>
            </a:endParaRPr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7180E31A-6469-F307-24AC-BDE016DA44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17569" y="1499030"/>
            <a:ext cx="2732565" cy="40012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621113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95FA478-1B83-6A00-13A0-C9275B9961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0D3125D6-7DF9-6232-96F1-5B7A8394B1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795735" cy="6858000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77CA1C86-1D0D-ECC1-852B-5EC2CAD516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7224" y="-786"/>
            <a:ext cx="2356675" cy="6854040"/>
            <a:chOff x="6627813" y="194833"/>
            <a:chExt cx="1952625" cy="5678918"/>
          </a:xfrm>
          <a:solidFill>
            <a:schemeClr val="bg2"/>
          </a:solidFill>
        </p:grpSpPr>
        <p:sp>
          <p:nvSpPr>
            <p:cNvPr id="14" name="Freeform 27">
              <a:extLst>
                <a:ext uri="{FF2B5EF4-FFF2-40B4-BE49-F238E27FC236}">
                  <a16:creationId xmlns:a16="http://schemas.microsoft.com/office/drawing/2014/main" id="{FE49686C-D0FE-FD75-DBDF-641998B902E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15" name="Freeform 28">
              <a:extLst>
                <a:ext uri="{FF2B5EF4-FFF2-40B4-BE49-F238E27FC236}">
                  <a16:creationId xmlns:a16="http://schemas.microsoft.com/office/drawing/2014/main" id="{FFDAB767-DF4A-3253-FDA8-F6BFAE873E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16" name="Freeform 29">
              <a:extLst>
                <a:ext uri="{FF2B5EF4-FFF2-40B4-BE49-F238E27FC236}">
                  <a16:creationId xmlns:a16="http://schemas.microsoft.com/office/drawing/2014/main" id="{A080D1AC-ED21-17CF-3B48-237EDE1146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17" name="Freeform 30">
              <a:extLst>
                <a:ext uri="{FF2B5EF4-FFF2-40B4-BE49-F238E27FC236}">
                  <a16:creationId xmlns:a16="http://schemas.microsoft.com/office/drawing/2014/main" id="{6374DB07-2642-E64C-E6E3-9808155E4C0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18" name="Freeform 31">
              <a:extLst>
                <a:ext uri="{FF2B5EF4-FFF2-40B4-BE49-F238E27FC236}">
                  <a16:creationId xmlns:a16="http://schemas.microsoft.com/office/drawing/2014/main" id="{48749937-9133-E6DD-80C1-B74EFFA889F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19" name="Freeform 32">
              <a:extLst>
                <a:ext uri="{FF2B5EF4-FFF2-40B4-BE49-F238E27FC236}">
                  <a16:creationId xmlns:a16="http://schemas.microsoft.com/office/drawing/2014/main" id="{5359B445-6B56-5101-E025-A98B834309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20" name="Freeform 33">
              <a:extLst>
                <a:ext uri="{FF2B5EF4-FFF2-40B4-BE49-F238E27FC236}">
                  <a16:creationId xmlns:a16="http://schemas.microsoft.com/office/drawing/2014/main" id="{EE3C7CB7-C9DC-73D8-49CC-B44197C888D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21" name="Freeform 34">
              <a:extLst>
                <a:ext uri="{FF2B5EF4-FFF2-40B4-BE49-F238E27FC236}">
                  <a16:creationId xmlns:a16="http://schemas.microsoft.com/office/drawing/2014/main" id="{ADC6C5B2-5687-CFF1-A473-C01DCFE9D9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22" name="Freeform 35">
              <a:extLst>
                <a:ext uri="{FF2B5EF4-FFF2-40B4-BE49-F238E27FC236}">
                  <a16:creationId xmlns:a16="http://schemas.microsoft.com/office/drawing/2014/main" id="{BE376A8C-8F6A-A987-FB2C-6856C495FE9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23" name="Freeform 36">
              <a:extLst>
                <a:ext uri="{FF2B5EF4-FFF2-40B4-BE49-F238E27FC236}">
                  <a16:creationId xmlns:a16="http://schemas.microsoft.com/office/drawing/2014/main" id="{6C517302-06C2-2A4D-F2BD-5095936C9E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24" name="Freeform 37">
              <a:extLst>
                <a:ext uri="{FF2B5EF4-FFF2-40B4-BE49-F238E27FC236}">
                  <a16:creationId xmlns:a16="http://schemas.microsoft.com/office/drawing/2014/main" id="{6CF2CC90-1E04-FD74-C0C5-E122D597E01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25" name="Freeform 38">
              <a:extLst>
                <a:ext uri="{FF2B5EF4-FFF2-40B4-BE49-F238E27FC236}">
                  <a16:creationId xmlns:a16="http://schemas.microsoft.com/office/drawing/2014/main" id="{9086A6C3-DA6F-B2EA-C3BA-D4679BEA2C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</p:grpSp>
      <p:sp>
        <p:nvSpPr>
          <p:cNvPr id="2" name="Cím 1">
            <a:extLst>
              <a:ext uri="{FF2B5EF4-FFF2-40B4-BE49-F238E27FC236}">
                <a16:creationId xmlns:a16="http://schemas.microsoft.com/office/drawing/2014/main" id="{74985FC5-07AA-B434-EBB0-E93841AEC3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7056" y="1093380"/>
            <a:ext cx="3068182" cy="467124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/>
            <a:br>
              <a:rPr lang="en-US" sz="31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br>
              <a:rPr lang="en-US" sz="31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br>
              <a:rPr lang="en-US" sz="31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br>
              <a:rPr lang="en-US" sz="3100" dirty="0"/>
            </a:br>
            <a:br>
              <a:rPr lang="en-US" sz="3100" dirty="0"/>
            </a:br>
            <a:endParaRPr lang="en-US" sz="31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7" name="Freeform 11">
            <a:extLst>
              <a:ext uri="{FF2B5EF4-FFF2-40B4-BE49-F238E27FC236}">
                <a16:creationId xmlns:a16="http://schemas.microsoft.com/office/drawing/2014/main" id="{F550E06F-1415-3CD1-1FD5-5FA6EA1CFC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V="1">
            <a:off x="-159" y="3179901"/>
            <a:ext cx="1098194" cy="514066"/>
          </a:xfrm>
          <a:custGeom>
            <a:avLst/>
            <a:gdLst>
              <a:gd name="connsiteX0" fmla="*/ 10000 w 10044"/>
              <a:gd name="connsiteY0" fmla="*/ 4701 h 9966"/>
              <a:gd name="connsiteX1" fmla="*/ 8559 w 10044"/>
              <a:gd name="connsiteY1" fmla="*/ 188 h 9966"/>
              <a:gd name="connsiteX2" fmla="*/ 8527 w 10044"/>
              <a:gd name="connsiteY2" fmla="*/ 94 h 9966"/>
              <a:gd name="connsiteX3" fmla="*/ 8438 w 10044"/>
              <a:gd name="connsiteY3" fmla="*/ 0 h 9966"/>
              <a:gd name="connsiteX4" fmla="*/ 7867 w 10044"/>
              <a:gd name="connsiteY4" fmla="*/ 0 h 9966"/>
              <a:gd name="connsiteX5" fmla="*/ 0 w 10044"/>
              <a:gd name="connsiteY5" fmla="*/ 70 h 9966"/>
              <a:gd name="connsiteX6" fmla="*/ 3132 w 10044"/>
              <a:gd name="connsiteY6" fmla="*/ 9763 h 9966"/>
              <a:gd name="connsiteX7" fmla="*/ 7867 w 10044"/>
              <a:gd name="connsiteY7" fmla="*/ 9966 h 9966"/>
              <a:gd name="connsiteX8" fmla="*/ 8438 w 10044"/>
              <a:gd name="connsiteY8" fmla="*/ 9966 h 9966"/>
              <a:gd name="connsiteX9" fmla="*/ 8527 w 10044"/>
              <a:gd name="connsiteY9" fmla="*/ 9872 h 9966"/>
              <a:gd name="connsiteX10" fmla="*/ 8559 w 10044"/>
              <a:gd name="connsiteY10" fmla="*/ 9778 h 9966"/>
              <a:gd name="connsiteX11" fmla="*/ 10000 w 10044"/>
              <a:gd name="connsiteY11" fmla="*/ 5265 h 9966"/>
              <a:gd name="connsiteX12" fmla="*/ 10000 w 10044"/>
              <a:gd name="connsiteY12" fmla="*/ 4701 h 9966"/>
              <a:gd name="connsiteX0" fmla="*/ 6839 w 6883"/>
              <a:gd name="connsiteY0" fmla="*/ 4885 h 10168"/>
              <a:gd name="connsiteX1" fmla="*/ 5405 w 6883"/>
              <a:gd name="connsiteY1" fmla="*/ 357 h 10168"/>
              <a:gd name="connsiteX2" fmla="*/ 5373 w 6883"/>
              <a:gd name="connsiteY2" fmla="*/ 262 h 10168"/>
              <a:gd name="connsiteX3" fmla="*/ 5284 w 6883"/>
              <a:gd name="connsiteY3" fmla="*/ 168 h 10168"/>
              <a:gd name="connsiteX4" fmla="*/ 4716 w 6883"/>
              <a:gd name="connsiteY4" fmla="*/ 168 h 10168"/>
              <a:gd name="connsiteX5" fmla="*/ 50 w 6883"/>
              <a:gd name="connsiteY5" fmla="*/ 0 h 10168"/>
              <a:gd name="connsiteX6" fmla="*/ 1 w 6883"/>
              <a:gd name="connsiteY6" fmla="*/ 9964 h 10168"/>
              <a:gd name="connsiteX7" fmla="*/ 4716 w 6883"/>
              <a:gd name="connsiteY7" fmla="*/ 10168 h 10168"/>
              <a:gd name="connsiteX8" fmla="*/ 5284 w 6883"/>
              <a:gd name="connsiteY8" fmla="*/ 10168 h 10168"/>
              <a:gd name="connsiteX9" fmla="*/ 5373 w 6883"/>
              <a:gd name="connsiteY9" fmla="*/ 10074 h 10168"/>
              <a:gd name="connsiteX10" fmla="*/ 5405 w 6883"/>
              <a:gd name="connsiteY10" fmla="*/ 9979 h 10168"/>
              <a:gd name="connsiteX11" fmla="*/ 6839 w 6883"/>
              <a:gd name="connsiteY11" fmla="*/ 5451 h 10168"/>
              <a:gd name="connsiteX12" fmla="*/ 6839 w 6883"/>
              <a:gd name="connsiteY12" fmla="*/ 4885 h 10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6883" h="10168">
                <a:moveTo>
                  <a:pt x="6839" y="4885"/>
                </a:moveTo>
                <a:lnTo>
                  <a:pt x="5405" y="357"/>
                </a:lnTo>
                <a:cubicBezTo>
                  <a:pt x="5395" y="325"/>
                  <a:pt x="5383" y="294"/>
                  <a:pt x="5373" y="262"/>
                </a:cubicBezTo>
                <a:cubicBezTo>
                  <a:pt x="5344" y="168"/>
                  <a:pt x="5314" y="168"/>
                  <a:pt x="5284" y="168"/>
                </a:cubicBezTo>
                <a:lnTo>
                  <a:pt x="4716" y="168"/>
                </a:lnTo>
                <a:lnTo>
                  <a:pt x="50" y="0"/>
                </a:lnTo>
                <a:cubicBezTo>
                  <a:pt x="59" y="3322"/>
                  <a:pt x="-8" y="6643"/>
                  <a:pt x="1" y="9964"/>
                </a:cubicBezTo>
                <a:lnTo>
                  <a:pt x="4716" y="10168"/>
                </a:lnTo>
                <a:lnTo>
                  <a:pt x="5284" y="10168"/>
                </a:lnTo>
                <a:cubicBezTo>
                  <a:pt x="5314" y="10168"/>
                  <a:pt x="5344" y="10074"/>
                  <a:pt x="5373" y="10074"/>
                </a:cubicBezTo>
                <a:cubicBezTo>
                  <a:pt x="5373" y="9979"/>
                  <a:pt x="5405" y="9979"/>
                  <a:pt x="5405" y="9979"/>
                </a:cubicBezTo>
                <a:lnTo>
                  <a:pt x="6839" y="5451"/>
                </a:lnTo>
                <a:cubicBezTo>
                  <a:pt x="6898" y="5262"/>
                  <a:pt x="6898" y="5074"/>
                  <a:pt x="6839" y="4885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hu-HU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579BA3FD-2F83-4D52-49CC-416A7EFABE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95736" y="0"/>
            <a:ext cx="7396264" cy="685800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artalom helye 3">
            <a:extLst>
              <a:ext uri="{FF2B5EF4-FFF2-40B4-BE49-F238E27FC236}">
                <a16:creationId xmlns:a16="http://schemas.microsoft.com/office/drawing/2014/main" id="{F2EE209B-152A-DA22-1AF0-123ACBE92002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285509" y="1093380"/>
            <a:ext cx="6219103" cy="4679250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endParaRPr lang="hu-HU" dirty="0"/>
          </a:p>
          <a:p>
            <a:pPr marL="0" indent="0">
              <a:buNone/>
            </a:pPr>
            <a:endParaRPr lang="hu-HU" dirty="0"/>
          </a:p>
          <a:p>
            <a:pPr marL="0" indent="0">
              <a:buNone/>
            </a:pPr>
            <a:endParaRPr lang="hu-HU" dirty="0"/>
          </a:p>
          <a:p>
            <a:pPr marL="0" indent="0">
              <a:buNone/>
            </a:pPr>
            <a:endParaRPr lang="hu-HU" dirty="0"/>
          </a:p>
          <a:p>
            <a:pPr marL="0" indent="0">
              <a:buNone/>
            </a:pPr>
            <a:endParaRPr lang="hu-HU" dirty="0"/>
          </a:p>
        </p:txBody>
      </p:sp>
      <p:sp>
        <p:nvSpPr>
          <p:cNvPr id="6" name="Szövegdoboz 5">
            <a:extLst>
              <a:ext uri="{FF2B5EF4-FFF2-40B4-BE49-F238E27FC236}">
                <a16:creationId xmlns:a16="http://schemas.microsoft.com/office/drawing/2014/main" id="{C1B7FF98-2720-F740-C748-25DD89D7E433}"/>
              </a:ext>
            </a:extLst>
          </p:cNvPr>
          <p:cNvSpPr txBox="1"/>
          <p:nvPr/>
        </p:nvSpPr>
        <p:spPr>
          <a:xfrm>
            <a:off x="640080" y="2872899"/>
            <a:ext cx="4243589" cy="332066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700" dirty="0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700" dirty="0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700" dirty="0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700" dirty="0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700" dirty="0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700" dirty="0"/>
          </a:p>
        </p:txBody>
      </p:sp>
      <p:sp>
        <p:nvSpPr>
          <p:cNvPr id="5" name="Szövegdoboz 4">
            <a:extLst>
              <a:ext uri="{FF2B5EF4-FFF2-40B4-BE49-F238E27FC236}">
                <a16:creationId xmlns:a16="http://schemas.microsoft.com/office/drawing/2014/main" id="{B67BA82C-BDBE-19A3-AC12-B7E1AA651DA5}"/>
              </a:ext>
            </a:extLst>
          </p:cNvPr>
          <p:cNvSpPr txBox="1"/>
          <p:nvPr/>
        </p:nvSpPr>
        <p:spPr>
          <a:xfrm>
            <a:off x="104006" y="350867"/>
            <a:ext cx="621910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hu-HU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Az alkotófolyamat lépései:</a:t>
            </a:r>
          </a:p>
        </p:txBody>
      </p:sp>
      <p:sp>
        <p:nvSpPr>
          <p:cNvPr id="8" name="Szövegdoboz 7">
            <a:extLst>
              <a:ext uri="{FF2B5EF4-FFF2-40B4-BE49-F238E27FC236}">
                <a16:creationId xmlns:a16="http://schemas.microsoft.com/office/drawing/2014/main" id="{738E94AC-B4CA-B4F6-8662-E2DE5A90A5A1}"/>
              </a:ext>
            </a:extLst>
          </p:cNvPr>
          <p:cNvSpPr txBox="1"/>
          <p:nvPr/>
        </p:nvSpPr>
        <p:spPr>
          <a:xfrm>
            <a:off x="-1145309" y="1472694"/>
            <a:ext cx="672214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3"/>
            <a:r>
              <a:rPr lang="hu-HU" sz="2000" b="1" dirty="0">
                <a:latin typeface="+mj-lt"/>
              </a:rPr>
              <a:t>1. A kirakós háttér megrajzolása</a:t>
            </a:r>
          </a:p>
        </p:txBody>
      </p:sp>
      <p:sp>
        <p:nvSpPr>
          <p:cNvPr id="9" name="Szövegdoboz 8">
            <a:extLst>
              <a:ext uri="{FF2B5EF4-FFF2-40B4-BE49-F238E27FC236}">
                <a16:creationId xmlns:a16="http://schemas.microsoft.com/office/drawing/2014/main" id="{A8137012-4CF8-38F1-186E-BC1E0BB0094C}"/>
              </a:ext>
            </a:extLst>
          </p:cNvPr>
          <p:cNvSpPr txBox="1"/>
          <p:nvPr/>
        </p:nvSpPr>
        <p:spPr>
          <a:xfrm>
            <a:off x="5296853" y="1843582"/>
            <a:ext cx="6668654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hu-HU" dirty="0">
                <a:solidFill>
                  <a:srgbClr val="FEFFFF"/>
                </a:solidFill>
              </a:rPr>
              <a:t>- Üljétek körbe a kapott rajzlapot, és folytassátok a rajzolást a megkezdett szabály szerint! 6 kis kártyát fogtok kapni, amik egymáshoz kapcsolódnak. Kivetítve látjátok a kész rajzot.</a:t>
            </a:r>
          </a:p>
        </p:txBody>
      </p:sp>
      <p:sp>
        <p:nvSpPr>
          <p:cNvPr id="26" name="Szövegdoboz 25">
            <a:extLst>
              <a:ext uri="{FF2B5EF4-FFF2-40B4-BE49-F238E27FC236}">
                <a16:creationId xmlns:a16="http://schemas.microsoft.com/office/drawing/2014/main" id="{AEDC468E-2F14-E6F9-ECB2-427E7A58EA59}"/>
              </a:ext>
            </a:extLst>
          </p:cNvPr>
          <p:cNvSpPr txBox="1"/>
          <p:nvPr/>
        </p:nvSpPr>
        <p:spPr>
          <a:xfrm>
            <a:off x="5128019" y="874087"/>
            <a:ext cx="6668654" cy="48013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Tx/>
              <a:buChar char="-"/>
            </a:pPr>
            <a:r>
              <a:rPr lang="hu-HU" dirty="0"/>
              <a:t>Minden csoport a TANYA csoportjainak megfelelően fog együtt dolgozni. </a:t>
            </a:r>
          </a:p>
          <a:p>
            <a:pPr marL="285750" indent="-285750">
              <a:buFontTx/>
              <a:buChar char="-"/>
            </a:pPr>
            <a:endParaRPr lang="hu-HU" dirty="0"/>
          </a:p>
          <a:p>
            <a:pPr marL="285750" indent="-285750">
              <a:buFontTx/>
              <a:buChar char="-"/>
            </a:pPr>
            <a:endParaRPr lang="hu-HU" dirty="0"/>
          </a:p>
          <a:p>
            <a:endParaRPr lang="hu-HU" dirty="0"/>
          </a:p>
          <a:p>
            <a:pPr marL="285750" indent="-285750">
              <a:buFontTx/>
              <a:buChar char="-"/>
            </a:pPr>
            <a:endParaRPr lang="hu-HU" dirty="0"/>
          </a:p>
          <a:p>
            <a:pPr marL="285750" indent="-285750">
              <a:buFontTx/>
              <a:buChar char="-"/>
            </a:pPr>
            <a:endParaRPr lang="hu-HU" dirty="0"/>
          </a:p>
          <a:p>
            <a:pPr marL="285750" indent="-285750">
              <a:buFontTx/>
              <a:buChar char="-"/>
            </a:pPr>
            <a:endParaRPr lang="hu-HU" dirty="0"/>
          </a:p>
          <a:p>
            <a:pPr marL="285750" indent="-285750">
              <a:buFontTx/>
              <a:buChar char="-"/>
            </a:pPr>
            <a:endParaRPr lang="hu-HU" dirty="0"/>
          </a:p>
          <a:p>
            <a:pPr marL="285750" indent="-285750">
              <a:buFontTx/>
              <a:buChar char="-"/>
            </a:pPr>
            <a:r>
              <a:rPr lang="hu-HU" dirty="0"/>
              <a:t>Eltérő színű papírokat is kaptatok. Ez lesz a csoportotok színe. </a:t>
            </a:r>
          </a:p>
          <a:p>
            <a:pPr marL="285750" indent="-285750">
              <a:buFontTx/>
              <a:buChar char="-"/>
            </a:pPr>
            <a:endParaRPr lang="hu-HU" dirty="0"/>
          </a:p>
          <a:p>
            <a:pPr marL="285750" indent="-285750">
              <a:buFontTx/>
              <a:buChar char="-"/>
            </a:pPr>
            <a:r>
              <a:rPr lang="hu-HU" dirty="0"/>
              <a:t> Készítsétek a padra az eszközeitekből a kapott színhez hasonló színű filctollakat, színeseket, festékeket…</a:t>
            </a:r>
          </a:p>
          <a:p>
            <a:endParaRPr lang="hu-HU" dirty="0"/>
          </a:p>
          <a:p>
            <a:pPr marL="285750" indent="-285750">
              <a:buFontTx/>
              <a:buChar char="-"/>
            </a:pPr>
            <a:r>
              <a:rPr lang="hu-HU" dirty="0"/>
              <a:t>Ha elkészültetek a hiányzó vonalak pótlásával, emeljétek ki a rácsozás vonalait fekete filccel!</a:t>
            </a:r>
          </a:p>
        </p:txBody>
      </p:sp>
      <p:pic>
        <p:nvPicPr>
          <p:cNvPr id="31" name="Kép 30" descr="A képen boríték, írószer, szöveg, Papíráru látható&#10;&#10;Előfordulhat, hogy a mesterséges intelligencia által létrehozott tartalom helytelen.">
            <a:extLst>
              <a:ext uri="{FF2B5EF4-FFF2-40B4-BE49-F238E27FC236}">
                <a16:creationId xmlns:a16="http://schemas.microsoft.com/office/drawing/2014/main" id="{2F6B0278-D51B-6FDC-5A12-1622B69E92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00495" y="2177091"/>
            <a:ext cx="2407853" cy="4278764"/>
          </a:xfrm>
          <a:prstGeom prst="rect">
            <a:avLst/>
          </a:prstGeom>
        </p:spPr>
      </p:pic>
      <p:pic>
        <p:nvPicPr>
          <p:cNvPr id="32" name="Kép 31">
            <a:extLst>
              <a:ext uri="{FF2B5EF4-FFF2-40B4-BE49-F238E27FC236}">
                <a16:creationId xmlns:a16="http://schemas.microsoft.com/office/drawing/2014/main" id="{D4D15421-AA1B-8558-8CC3-64F7A3FE2E6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76999" y="4539918"/>
            <a:ext cx="1414537" cy="20712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244349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3F5439A-B58D-EBDB-2605-32AA64BC74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5BE0789E-91A7-4246-978E-A17FE1BF95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795735" cy="6858000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3C6C0BD2-8B3C-4042-B4EE-5DB7665A37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7224" y="-786"/>
            <a:ext cx="2356675" cy="6854040"/>
            <a:chOff x="6627813" y="194833"/>
            <a:chExt cx="1952625" cy="5678918"/>
          </a:xfrm>
          <a:solidFill>
            <a:schemeClr val="bg2"/>
          </a:solidFill>
        </p:grpSpPr>
        <p:sp>
          <p:nvSpPr>
            <p:cNvPr id="14" name="Freeform 27">
              <a:extLst>
                <a:ext uri="{FF2B5EF4-FFF2-40B4-BE49-F238E27FC236}">
                  <a16:creationId xmlns:a16="http://schemas.microsoft.com/office/drawing/2014/main" id="{5F53669F-C1E6-43B8-AC6F-B44CE56BF7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15" name="Freeform 28">
              <a:extLst>
                <a:ext uri="{FF2B5EF4-FFF2-40B4-BE49-F238E27FC236}">
                  <a16:creationId xmlns:a16="http://schemas.microsoft.com/office/drawing/2014/main" id="{53966C25-DAEA-4318-8FBC-EC6FF8F5A19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16" name="Freeform 29">
              <a:extLst>
                <a:ext uri="{FF2B5EF4-FFF2-40B4-BE49-F238E27FC236}">
                  <a16:creationId xmlns:a16="http://schemas.microsoft.com/office/drawing/2014/main" id="{ED6EA716-EAD4-4023-8673-0809A1E2451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17" name="Freeform 30">
              <a:extLst>
                <a:ext uri="{FF2B5EF4-FFF2-40B4-BE49-F238E27FC236}">
                  <a16:creationId xmlns:a16="http://schemas.microsoft.com/office/drawing/2014/main" id="{84261748-EFC0-4729-A7BB-A88FDAF6FAF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18" name="Freeform 31">
              <a:extLst>
                <a:ext uri="{FF2B5EF4-FFF2-40B4-BE49-F238E27FC236}">
                  <a16:creationId xmlns:a16="http://schemas.microsoft.com/office/drawing/2014/main" id="{2C14F808-CC69-494F-98AC-CB750416CC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19" name="Freeform 32">
              <a:extLst>
                <a:ext uri="{FF2B5EF4-FFF2-40B4-BE49-F238E27FC236}">
                  <a16:creationId xmlns:a16="http://schemas.microsoft.com/office/drawing/2014/main" id="{F1CA3607-84D0-4085-A363-796A17B1D74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20" name="Freeform 33">
              <a:extLst>
                <a:ext uri="{FF2B5EF4-FFF2-40B4-BE49-F238E27FC236}">
                  <a16:creationId xmlns:a16="http://schemas.microsoft.com/office/drawing/2014/main" id="{491E6160-2958-4A90-8B50-EDA182AABB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21" name="Freeform 34">
              <a:extLst>
                <a:ext uri="{FF2B5EF4-FFF2-40B4-BE49-F238E27FC236}">
                  <a16:creationId xmlns:a16="http://schemas.microsoft.com/office/drawing/2014/main" id="{559F6CB7-E057-499B-A859-3602769892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22" name="Freeform 35">
              <a:extLst>
                <a:ext uri="{FF2B5EF4-FFF2-40B4-BE49-F238E27FC236}">
                  <a16:creationId xmlns:a16="http://schemas.microsoft.com/office/drawing/2014/main" id="{FF12353D-CF89-4D03-8075-C161824E23C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23" name="Freeform 36">
              <a:extLst>
                <a:ext uri="{FF2B5EF4-FFF2-40B4-BE49-F238E27FC236}">
                  <a16:creationId xmlns:a16="http://schemas.microsoft.com/office/drawing/2014/main" id="{5B91C9D6-FAF2-445B-AF1B-43992602A9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24" name="Freeform 37">
              <a:extLst>
                <a:ext uri="{FF2B5EF4-FFF2-40B4-BE49-F238E27FC236}">
                  <a16:creationId xmlns:a16="http://schemas.microsoft.com/office/drawing/2014/main" id="{570F7A1D-86B1-4AD1-B4A3-9AE2A52C85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25" name="Freeform 38">
              <a:extLst>
                <a:ext uri="{FF2B5EF4-FFF2-40B4-BE49-F238E27FC236}">
                  <a16:creationId xmlns:a16="http://schemas.microsoft.com/office/drawing/2014/main" id="{52C6EBA8-95CC-4FE6-A8E4-3A6911E8A43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</p:grpSp>
      <p:sp>
        <p:nvSpPr>
          <p:cNvPr id="2" name="Cím 1">
            <a:extLst>
              <a:ext uri="{FF2B5EF4-FFF2-40B4-BE49-F238E27FC236}">
                <a16:creationId xmlns:a16="http://schemas.microsoft.com/office/drawing/2014/main" id="{8E89F0BA-2491-1144-00EC-DED2351294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7056" y="1093380"/>
            <a:ext cx="3068182" cy="467124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/>
            <a:br>
              <a:rPr lang="en-US" sz="31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br>
              <a:rPr lang="en-US" sz="31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br>
              <a:rPr lang="en-US" sz="31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br>
              <a:rPr lang="en-US" sz="3100" dirty="0"/>
            </a:br>
            <a:br>
              <a:rPr lang="en-US" sz="3100" dirty="0"/>
            </a:br>
            <a:endParaRPr lang="en-US" sz="31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7" name="Freeform 11">
            <a:extLst>
              <a:ext uri="{FF2B5EF4-FFF2-40B4-BE49-F238E27FC236}">
                <a16:creationId xmlns:a16="http://schemas.microsoft.com/office/drawing/2014/main" id="{15EDA122-4530-45D2-A70A-B1A967AAE5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V="1">
            <a:off x="-159" y="3179901"/>
            <a:ext cx="1098194" cy="514066"/>
          </a:xfrm>
          <a:custGeom>
            <a:avLst/>
            <a:gdLst>
              <a:gd name="connsiteX0" fmla="*/ 10000 w 10044"/>
              <a:gd name="connsiteY0" fmla="*/ 4701 h 9966"/>
              <a:gd name="connsiteX1" fmla="*/ 8559 w 10044"/>
              <a:gd name="connsiteY1" fmla="*/ 188 h 9966"/>
              <a:gd name="connsiteX2" fmla="*/ 8527 w 10044"/>
              <a:gd name="connsiteY2" fmla="*/ 94 h 9966"/>
              <a:gd name="connsiteX3" fmla="*/ 8438 w 10044"/>
              <a:gd name="connsiteY3" fmla="*/ 0 h 9966"/>
              <a:gd name="connsiteX4" fmla="*/ 7867 w 10044"/>
              <a:gd name="connsiteY4" fmla="*/ 0 h 9966"/>
              <a:gd name="connsiteX5" fmla="*/ 0 w 10044"/>
              <a:gd name="connsiteY5" fmla="*/ 70 h 9966"/>
              <a:gd name="connsiteX6" fmla="*/ 3132 w 10044"/>
              <a:gd name="connsiteY6" fmla="*/ 9763 h 9966"/>
              <a:gd name="connsiteX7" fmla="*/ 7867 w 10044"/>
              <a:gd name="connsiteY7" fmla="*/ 9966 h 9966"/>
              <a:gd name="connsiteX8" fmla="*/ 8438 w 10044"/>
              <a:gd name="connsiteY8" fmla="*/ 9966 h 9966"/>
              <a:gd name="connsiteX9" fmla="*/ 8527 w 10044"/>
              <a:gd name="connsiteY9" fmla="*/ 9872 h 9966"/>
              <a:gd name="connsiteX10" fmla="*/ 8559 w 10044"/>
              <a:gd name="connsiteY10" fmla="*/ 9778 h 9966"/>
              <a:gd name="connsiteX11" fmla="*/ 10000 w 10044"/>
              <a:gd name="connsiteY11" fmla="*/ 5265 h 9966"/>
              <a:gd name="connsiteX12" fmla="*/ 10000 w 10044"/>
              <a:gd name="connsiteY12" fmla="*/ 4701 h 9966"/>
              <a:gd name="connsiteX0" fmla="*/ 6839 w 6883"/>
              <a:gd name="connsiteY0" fmla="*/ 4885 h 10168"/>
              <a:gd name="connsiteX1" fmla="*/ 5405 w 6883"/>
              <a:gd name="connsiteY1" fmla="*/ 357 h 10168"/>
              <a:gd name="connsiteX2" fmla="*/ 5373 w 6883"/>
              <a:gd name="connsiteY2" fmla="*/ 262 h 10168"/>
              <a:gd name="connsiteX3" fmla="*/ 5284 w 6883"/>
              <a:gd name="connsiteY3" fmla="*/ 168 h 10168"/>
              <a:gd name="connsiteX4" fmla="*/ 4716 w 6883"/>
              <a:gd name="connsiteY4" fmla="*/ 168 h 10168"/>
              <a:gd name="connsiteX5" fmla="*/ 50 w 6883"/>
              <a:gd name="connsiteY5" fmla="*/ 0 h 10168"/>
              <a:gd name="connsiteX6" fmla="*/ 1 w 6883"/>
              <a:gd name="connsiteY6" fmla="*/ 9964 h 10168"/>
              <a:gd name="connsiteX7" fmla="*/ 4716 w 6883"/>
              <a:gd name="connsiteY7" fmla="*/ 10168 h 10168"/>
              <a:gd name="connsiteX8" fmla="*/ 5284 w 6883"/>
              <a:gd name="connsiteY8" fmla="*/ 10168 h 10168"/>
              <a:gd name="connsiteX9" fmla="*/ 5373 w 6883"/>
              <a:gd name="connsiteY9" fmla="*/ 10074 h 10168"/>
              <a:gd name="connsiteX10" fmla="*/ 5405 w 6883"/>
              <a:gd name="connsiteY10" fmla="*/ 9979 h 10168"/>
              <a:gd name="connsiteX11" fmla="*/ 6839 w 6883"/>
              <a:gd name="connsiteY11" fmla="*/ 5451 h 10168"/>
              <a:gd name="connsiteX12" fmla="*/ 6839 w 6883"/>
              <a:gd name="connsiteY12" fmla="*/ 4885 h 10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6883" h="10168">
                <a:moveTo>
                  <a:pt x="6839" y="4885"/>
                </a:moveTo>
                <a:lnTo>
                  <a:pt x="5405" y="357"/>
                </a:lnTo>
                <a:cubicBezTo>
                  <a:pt x="5395" y="325"/>
                  <a:pt x="5383" y="294"/>
                  <a:pt x="5373" y="262"/>
                </a:cubicBezTo>
                <a:cubicBezTo>
                  <a:pt x="5344" y="168"/>
                  <a:pt x="5314" y="168"/>
                  <a:pt x="5284" y="168"/>
                </a:cubicBezTo>
                <a:lnTo>
                  <a:pt x="4716" y="168"/>
                </a:lnTo>
                <a:lnTo>
                  <a:pt x="50" y="0"/>
                </a:lnTo>
                <a:cubicBezTo>
                  <a:pt x="59" y="3322"/>
                  <a:pt x="-8" y="6643"/>
                  <a:pt x="1" y="9964"/>
                </a:cubicBezTo>
                <a:lnTo>
                  <a:pt x="4716" y="10168"/>
                </a:lnTo>
                <a:lnTo>
                  <a:pt x="5284" y="10168"/>
                </a:lnTo>
                <a:cubicBezTo>
                  <a:pt x="5314" y="10168"/>
                  <a:pt x="5344" y="10074"/>
                  <a:pt x="5373" y="10074"/>
                </a:cubicBezTo>
                <a:cubicBezTo>
                  <a:pt x="5373" y="9979"/>
                  <a:pt x="5405" y="9979"/>
                  <a:pt x="5405" y="9979"/>
                </a:cubicBezTo>
                <a:lnTo>
                  <a:pt x="6839" y="5451"/>
                </a:lnTo>
                <a:cubicBezTo>
                  <a:pt x="6898" y="5262"/>
                  <a:pt x="6898" y="5074"/>
                  <a:pt x="6839" y="4885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hu-HU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9782F52E-0F94-4BFC-9F89-B054DDEAB9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95736" y="0"/>
            <a:ext cx="7396264" cy="685800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artalom helye 3">
            <a:extLst>
              <a:ext uri="{FF2B5EF4-FFF2-40B4-BE49-F238E27FC236}">
                <a16:creationId xmlns:a16="http://schemas.microsoft.com/office/drawing/2014/main" id="{8F48E678-D657-BFD8-1FD0-DF50967AA582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285509" y="1093380"/>
            <a:ext cx="6219103" cy="4679250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endParaRPr lang="hu-HU" dirty="0"/>
          </a:p>
          <a:p>
            <a:pPr marL="0" indent="0">
              <a:buNone/>
            </a:pPr>
            <a:endParaRPr lang="hu-HU" dirty="0"/>
          </a:p>
          <a:p>
            <a:pPr marL="0" indent="0">
              <a:buNone/>
            </a:pPr>
            <a:endParaRPr lang="hu-HU" dirty="0"/>
          </a:p>
          <a:p>
            <a:pPr marL="0" indent="0">
              <a:buNone/>
            </a:pPr>
            <a:endParaRPr lang="hu-HU" dirty="0"/>
          </a:p>
          <a:p>
            <a:pPr marL="0" indent="0">
              <a:buNone/>
            </a:pPr>
            <a:endParaRPr lang="hu-HU" dirty="0"/>
          </a:p>
        </p:txBody>
      </p:sp>
      <p:sp>
        <p:nvSpPr>
          <p:cNvPr id="6" name="Szövegdoboz 5">
            <a:extLst>
              <a:ext uri="{FF2B5EF4-FFF2-40B4-BE49-F238E27FC236}">
                <a16:creationId xmlns:a16="http://schemas.microsoft.com/office/drawing/2014/main" id="{E091C0FD-74D0-CE19-A161-FF75EFB2E83F}"/>
              </a:ext>
            </a:extLst>
          </p:cNvPr>
          <p:cNvSpPr txBox="1"/>
          <p:nvPr/>
        </p:nvSpPr>
        <p:spPr>
          <a:xfrm>
            <a:off x="640080" y="2872899"/>
            <a:ext cx="4243589" cy="332066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700" dirty="0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700" dirty="0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700" dirty="0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700" dirty="0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700" dirty="0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700" dirty="0"/>
          </a:p>
        </p:txBody>
      </p:sp>
      <p:sp>
        <p:nvSpPr>
          <p:cNvPr id="5" name="Szövegdoboz 4">
            <a:extLst>
              <a:ext uri="{FF2B5EF4-FFF2-40B4-BE49-F238E27FC236}">
                <a16:creationId xmlns:a16="http://schemas.microsoft.com/office/drawing/2014/main" id="{A729A959-8D49-0956-1410-FD10B1B05F23}"/>
              </a:ext>
            </a:extLst>
          </p:cNvPr>
          <p:cNvSpPr txBox="1"/>
          <p:nvPr/>
        </p:nvSpPr>
        <p:spPr>
          <a:xfrm>
            <a:off x="104006" y="350867"/>
            <a:ext cx="621910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hu-HU" sz="2800" b="1">
                <a:latin typeface="+mj-lt"/>
              </a:rPr>
              <a:t>2.  A puzzle részek alkotása</a:t>
            </a:r>
            <a:endParaRPr lang="hu-HU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sp>
        <p:nvSpPr>
          <p:cNvPr id="8" name="Szövegdoboz 7">
            <a:extLst>
              <a:ext uri="{FF2B5EF4-FFF2-40B4-BE49-F238E27FC236}">
                <a16:creationId xmlns:a16="http://schemas.microsoft.com/office/drawing/2014/main" id="{B43C0AB1-9FF2-DC1D-1AA2-4A9D3801D627}"/>
              </a:ext>
            </a:extLst>
          </p:cNvPr>
          <p:cNvSpPr txBox="1"/>
          <p:nvPr/>
        </p:nvSpPr>
        <p:spPr>
          <a:xfrm>
            <a:off x="-1241156" y="1472694"/>
            <a:ext cx="6817991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3"/>
            <a:r>
              <a:rPr lang="hu-HU" sz="2000" b="1" dirty="0">
                <a:latin typeface="+mj-lt"/>
              </a:rPr>
              <a:t>1. Kézlenyomatok komponálása</a:t>
            </a:r>
          </a:p>
        </p:txBody>
      </p:sp>
      <p:pic>
        <p:nvPicPr>
          <p:cNvPr id="12" name="Kép 11" descr="A képen személy, ruházat, szeg, Ujj látható&#10;&#10;Előfordulhat, hogy a mesterséges intelligencia által létrehozott tartalom helytelen.">
            <a:extLst>
              <a:ext uri="{FF2B5EF4-FFF2-40B4-BE49-F238E27FC236}">
                <a16:creationId xmlns:a16="http://schemas.microsoft.com/office/drawing/2014/main" id="{15A8DD73-3C5E-FC0D-FD3F-30A1A60B92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8596560" y="2502227"/>
            <a:ext cx="4161582" cy="2341910"/>
          </a:xfrm>
          <a:prstGeom prst="rect">
            <a:avLst/>
          </a:prstGeom>
        </p:spPr>
      </p:pic>
      <p:pic>
        <p:nvPicPr>
          <p:cNvPr id="28" name="Kép 27" descr="A képen szöveg, rajz, levél, tinta látható&#10;&#10;Előfordulhat, hogy a mesterséges intelligencia által létrehozott tartalom helytelen.">
            <a:extLst>
              <a:ext uri="{FF2B5EF4-FFF2-40B4-BE49-F238E27FC236}">
                <a16:creationId xmlns:a16="http://schemas.microsoft.com/office/drawing/2014/main" id="{DC6A86E4-5BA8-2477-AE0A-1E5C342EAF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73400" y="2522411"/>
            <a:ext cx="2027196" cy="3602334"/>
          </a:xfrm>
          <a:prstGeom prst="rect">
            <a:avLst/>
          </a:prstGeom>
        </p:spPr>
      </p:pic>
      <p:sp>
        <p:nvSpPr>
          <p:cNvPr id="30" name="Szövegdoboz 29">
            <a:extLst>
              <a:ext uri="{FF2B5EF4-FFF2-40B4-BE49-F238E27FC236}">
                <a16:creationId xmlns:a16="http://schemas.microsoft.com/office/drawing/2014/main" id="{45B23DED-55F6-ACAE-3F39-AF35DAC7BE98}"/>
              </a:ext>
            </a:extLst>
          </p:cNvPr>
          <p:cNvSpPr txBox="1"/>
          <p:nvPr/>
        </p:nvSpPr>
        <p:spPr>
          <a:xfrm>
            <a:off x="5285509" y="886691"/>
            <a:ext cx="6219103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hu-HU" dirty="0"/>
          </a:p>
          <a:p>
            <a:pPr marL="285750" indent="-285750">
              <a:buFontTx/>
              <a:buChar char="-"/>
            </a:pPr>
            <a:r>
              <a:rPr lang="hu-HU" dirty="0"/>
              <a:t>A csoport minden tagja rajzolja körbe a tenyerét a kapott színes lapra!</a:t>
            </a:r>
          </a:p>
          <a:p>
            <a:pPr marL="285750" indent="-285750">
              <a:buFontTx/>
              <a:buChar char="-"/>
            </a:pPr>
            <a:endParaRPr lang="hu-HU" dirty="0"/>
          </a:p>
          <a:p>
            <a:pPr marL="285750" indent="-285750">
              <a:buFontTx/>
              <a:buChar char="-"/>
            </a:pPr>
            <a:r>
              <a:rPr lang="hu-HU" dirty="0"/>
              <a:t>Segítsetek egymásnak!</a:t>
            </a:r>
          </a:p>
          <a:p>
            <a:pPr marL="285750" indent="-285750">
              <a:buFontTx/>
              <a:buChar char="-"/>
            </a:pPr>
            <a:endParaRPr lang="hu-HU" dirty="0"/>
          </a:p>
          <a:p>
            <a:pPr marL="285750" indent="-285750">
              <a:buFontTx/>
              <a:buChar char="-"/>
            </a:pPr>
            <a:r>
              <a:rPr lang="hu-HU" dirty="0"/>
              <a:t>Nyírjátok ki a körvonalrajzokat!</a:t>
            </a:r>
          </a:p>
          <a:p>
            <a:pPr marL="285750" indent="-285750">
              <a:buFontTx/>
              <a:buChar char="-"/>
            </a:pPr>
            <a:endParaRPr lang="hu-HU" dirty="0"/>
          </a:p>
          <a:p>
            <a:pPr marL="285750" indent="-285750">
              <a:buFontTx/>
              <a:buChar char="-"/>
            </a:pPr>
            <a:r>
              <a:rPr lang="hu-HU" dirty="0"/>
              <a:t>Alkossatok egy képet a foltokból,</a:t>
            </a:r>
          </a:p>
          <a:p>
            <a:r>
              <a:rPr lang="hu-HU" dirty="0"/>
              <a:t>    majd ragasszátok fel az így</a:t>
            </a:r>
          </a:p>
          <a:p>
            <a:r>
              <a:rPr lang="hu-HU" dirty="0"/>
              <a:t>    kapott képet az egyik kártyába!</a:t>
            </a:r>
          </a:p>
          <a:p>
            <a:endParaRPr lang="hu-HU" dirty="0"/>
          </a:p>
          <a:p>
            <a:pPr marL="285750" indent="-285750">
              <a:buFontTx/>
              <a:buChar char="-"/>
            </a:pPr>
            <a:r>
              <a:rPr lang="hu-HU" dirty="0"/>
              <a:t>Írjátok a neveteket a tenyeretek</a:t>
            </a:r>
          </a:p>
          <a:p>
            <a:r>
              <a:rPr lang="hu-HU" dirty="0"/>
              <a:t>    foltjába!</a:t>
            </a:r>
          </a:p>
          <a:p>
            <a:pPr marL="285750" indent="-285750">
              <a:buFontTx/>
              <a:buChar char="-"/>
            </a:pPr>
            <a:endParaRPr lang="hu-HU" dirty="0"/>
          </a:p>
          <a:p>
            <a:pPr marL="285750" indent="-285750">
              <a:buFontTx/>
              <a:buChar char="-"/>
            </a:pP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87403078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73F0E75-4831-CAC4-2D00-BA12EFFA31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1FC9A336-0EEB-AAF1-3980-750E1784DC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795735" cy="6858000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D2788D63-F02A-E84A-D241-E458F88F3A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7224" y="-786"/>
            <a:ext cx="2356675" cy="6854040"/>
            <a:chOff x="6627813" y="194833"/>
            <a:chExt cx="1952625" cy="5678918"/>
          </a:xfrm>
          <a:solidFill>
            <a:schemeClr val="bg2"/>
          </a:solidFill>
        </p:grpSpPr>
        <p:sp>
          <p:nvSpPr>
            <p:cNvPr id="14" name="Freeform 27">
              <a:extLst>
                <a:ext uri="{FF2B5EF4-FFF2-40B4-BE49-F238E27FC236}">
                  <a16:creationId xmlns:a16="http://schemas.microsoft.com/office/drawing/2014/main" id="{F7569C5C-61DF-826B-5247-98EA40D7765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15" name="Freeform 28">
              <a:extLst>
                <a:ext uri="{FF2B5EF4-FFF2-40B4-BE49-F238E27FC236}">
                  <a16:creationId xmlns:a16="http://schemas.microsoft.com/office/drawing/2014/main" id="{02602471-36DF-42F6-9E45-805F5E34E20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16" name="Freeform 29">
              <a:extLst>
                <a:ext uri="{FF2B5EF4-FFF2-40B4-BE49-F238E27FC236}">
                  <a16:creationId xmlns:a16="http://schemas.microsoft.com/office/drawing/2014/main" id="{CBB0293C-E2A4-734A-226E-3CE2DD2FE79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17" name="Freeform 30">
              <a:extLst>
                <a:ext uri="{FF2B5EF4-FFF2-40B4-BE49-F238E27FC236}">
                  <a16:creationId xmlns:a16="http://schemas.microsoft.com/office/drawing/2014/main" id="{EAF76657-2FE2-292C-0839-D2AF0D18762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18" name="Freeform 31">
              <a:extLst>
                <a:ext uri="{FF2B5EF4-FFF2-40B4-BE49-F238E27FC236}">
                  <a16:creationId xmlns:a16="http://schemas.microsoft.com/office/drawing/2014/main" id="{8EC202C7-B95A-7617-8335-F4F0BAF4F2D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19" name="Freeform 32">
              <a:extLst>
                <a:ext uri="{FF2B5EF4-FFF2-40B4-BE49-F238E27FC236}">
                  <a16:creationId xmlns:a16="http://schemas.microsoft.com/office/drawing/2014/main" id="{08EB6203-F5D2-B04F-7FB7-8D7A166193D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20" name="Freeform 33">
              <a:extLst>
                <a:ext uri="{FF2B5EF4-FFF2-40B4-BE49-F238E27FC236}">
                  <a16:creationId xmlns:a16="http://schemas.microsoft.com/office/drawing/2014/main" id="{363B47F4-E06A-99E0-7A71-056BBDC6CD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21" name="Freeform 34">
              <a:extLst>
                <a:ext uri="{FF2B5EF4-FFF2-40B4-BE49-F238E27FC236}">
                  <a16:creationId xmlns:a16="http://schemas.microsoft.com/office/drawing/2014/main" id="{91853AFF-DA32-8F13-97F2-260D2B994C3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22" name="Freeform 35">
              <a:extLst>
                <a:ext uri="{FF2B5EF4-FFF2-40B4-BE49-F238E27FC236}">
                  <a16:creationId xmlns:a16="http://schemas.microsoft.com/office/drawing/2014/main" id="{B3EDB41F-A2A9-01AE-0F70-8E7B22FAEBD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23" name="Freeform 36">
              <a:extLst>
                <a:ext uri="{FF2B5EF4-FFF2-40B4-BE49-F238E27FC236}">
                  <a16:creationId xmlns:a16="http://schemas.microsoft.com/office/drawing/2014/main" id="{8A26B055-AA3A-9B73-454C-224F620383B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24" name="Freeform 37">
              <a:extLst>
                <a:ext uri="{FF2B5EF4-FFF2-40B4-BE49-F238E27FC236}">
                  <a16:creationId xmlns:a16="http://schemas.microsoft.com/office/drawing/2014/main" id="{68AF89DD-1599-22C3-8762-C04C9F3FDF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25" name="Freeform 38">
              <a:extLst>
                <a:ext uri="{FF2B5EF4-FFF2-40B4-BE49-F238E27FC236}">
                  <a16:creationId xmlns:a16="http://schemas.microsoft.com/office/drawing/2014/main" id="{215FF68E-8BF6-88C4-4779-6C62566A3A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</p:grpSp>
      <p:sp>
        <p:nvSpPr>
          <p:cNvPr id="2" name="Cím 1">
            <a:extLst>
              <a:ext uri="{FF2B5EF4-FFF2-40B4-BE49-F238E27FC236}">
                <a16:creationId xmlns:a16="http://schemas.microsoft.com/office/drawing/2014/main" id="{B60B883D-BE35-0C6B-9571-574E42A3D3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7056" y="1093380"/>
            <a:ext cx="3068182" cy="467124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/>
            <a:br>
              <a:rPr lang="en-US" sz="31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br>
              <a:rPr lang="en-US" sz="31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br>
              <a:rPr lang="en-US" sz="31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br>
              <a:rPr lang="en-US" sz="3100" dirty="0"/>
            </a:br>
            <a:br>
              <a:rPr lang="en-US" sz="3100" dirty="0"/>
            </a:br>
            <a:endParaRPr lang="en-US" sz="31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7" name="Freeform 11">
            <a:extLst>
              <a:ext uri="{FF2B5EF4-FFF2-40B4-BE49-F238E27FC236}">
                <a16:creationId xmlns:a16="http://schemas.microsoft.com/office/drawing/2014/main" id="{EBA9AF2A-144D-E0C4-F05D-DD0103AD86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V="1">
            <a:off x="-159" y="3179901"/>
            <a:ext cx="1098194" cy="514066"/>
          </a:xfrm>
          <a:custGeom>
            <a:avLst/>
            <a:gdLst>
              <a:gd name="connsiteX0" fmla="*/ 10000 w 10044"/>
              <a:gd name="connsiteY0" fmla="*/ 4701 h 9966"/>
              <a:gd name="connsiteX1" fmla="*/ 8559 w 10044"/>
              <a:gd name="connsiteY1" fmla="*/ 188 h 9966"/>
              <a:gd name="connsiteX2" fmla="*/ 8527 w 10044"/>
              <a:gd name="connsiteY2" fmla="*/ 94 h 9966"/>
              <a:gd name="connsiteX3" fmla="*/ 8438 w 10044"/>
              <a:gd name="connsiteY3" fmla="*/ 0 h 9966"/>
              <a:gd name="connsiteX4" fmla="*/ 7867 w 10044"/>
              <a:gd name="connsiteY4" fmla="*/ 0 h 9966"/>
              <a:gd name="connsiteX5" fmla="*/ 0 w 10044"/>
              <a:gd name="connsiteY5" fmla="*/ 70 h 9966"/>
              <a:gd name="connsiteX6" fmla="*/ 3132 w 10044"/>
              <a:gd name="connsiteY6" fmla="*/ 9763 h 9966"/>
              <a:gd name="connsiteX7" fmla="*/ 7867 w 10044"/>
              <a:gd name="connsiteY7" fmla="*/ 9966 h 9966"/>
              <a:gd name="connsiteX8" fmla="*/ 8438 w 10044"/>
              <a:gd name="connsiteY8" fmla="*/ 9966 h 9966"/>
              <a:gd name="connsiteX9" fmla="*/ 8527 w 10044"/>
              <a:gd name="connsiteY9" fmla="*/ 9872 h 9966"/>
              <a:gd name="connsiteX10" fmla="*/ 8559 w 10044"/>
              <a:gd name="connsiteY10" fmla="*/ 9778 h 9966"/>
              <a:gd name="connsiteX11" fmla="*/ 10000 w 10044"/>
              <a:gd name="connsiteY11" fmla="*/ 5265 h 9966"/>
              <a:gd name="connsiteX12" fmla="*/ 10000 w 10044"/>
              <a:gd name="connsiteY12" fmla="*/ 4701 h 9966"/>
              <a:gd name="connsiteX0" fmla="*/ 6839 w 6883"/>
              <a:gd name="connsiteY0" fmla="*/ 4885 h 10168"/>
              <a:gd name="connsiteX1" fmla="*/ 5405 w 6883"/>
              <a:gd name="connsiteY1" fmla="*/ 357 h 10168"/>
              <a:gd name="connsiteX2" fmla="*/ 5373 w 6883"/>
              <a:gd name="connsiteY2" fmla="*/ 262 h 10168"/>
              <a:gd name="connsiteX3" fmla="*/ 5284 w 6883"/>
              <a:gd name="connsiteY3" fmla="*/ 168 h 10168"/>
              <a:gd name="connsiteX4" fmla="*/ 4716 w 6883"/>
              <a:gd name="connsiteY4" fmla="*/ 168 h 10168"/>
              <a:gd name="connsiteX5" fmla="*/ 50 w 6883"/>
              <a:gd name="connsiteY5" fmla="*/ 0 h 10168"/>
              <a:gd name="connsiteX6" fmla="*/ 1 w 6883"/>
              <a:gd name="connsiteY6" fmla="*/ 9964 h 10168"/>
              <a:gd name="connsiteX7" fmla="*/ 4716 w 6883"/>
              <a:gd name="connsiteY7" fmla="*/ 10168 h 10168"/>
              <a:gd name="connsiteX8" fmla="*/ 5284 w 6883"/>
              <a:gd name="connsiteY8" fmla="*/ 10168 h 10168"/>
              <a:gd name="connsiteX9" fmla="*/ 5373 w 6883"/>
              <a:gd name="connsiteY9" fmla="*/ 10074 h 10168"/>
              <a:gd name="connsiteX10" fmla="*/ 5405 w 6883"/>
              <a:gd name="connsiteY10" fmla="*/ 9979 h 10168"/>
              <a:gd name="connsiteX11" fmla="*/ 6839 w 6883"/>
              <a:gd name="connsiteY11" fmla="*/ 5451 h 10168"/>
              <a:gd name="connsiteX12" fmla="*/ 6839 w 6883"/>
              <a:gd name="connsiteY12" fmla="*/ 4885 h 10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6883" h="10168">
                <a:moveTo>
                  <a:pt x="6839" y="4885"/>
                </a:moveTo>
                <a:lnTo>
                  <a:pt x="5405" y="357"/>
                </a:lnTo>
                <a:cubicBezTo>
                  <a:pt x="5395" y="325"/>
                  <a:pt x="5383" y="294"/>
                  <a:pt x="5373" y="262"/>
                </a:cubicBezTo>
                <a:cubicBezTo>
                  <a:pt x="5344" y="168"/>
                  <a:pt x="5314" y="168"/>
                  <a:pt x="5284" y="168"/>
                </a:cubicBezTo>
                <a:lnTo>
                  <a:pt x="4716" y="168"/>
                </a:lnTo>
                <a:lnTo>
                  <a:pt x="50" y="0"/>
                </a:lnTo>
                <a:cubicBezTo>
                  <a:pt x="59" y="3322"/>
                  <a:pt x="-8" y="6643"/>
                  <a:pt x="1" y="9964"/>
                </a:cubicBezTo>
                <a:lnTo>
                  <a:pt x="4716" y="10168"/>
                </a:lnTo>
                <a:lnTo>
                  <a:pt x="5284" y="10168"/>
                </a:lnTo>
                <a:cubicBezTo>
                  <a:pt x="5314" y="10168"/>
                  <a:pt x="5344" y="10074"/>
                  <a:pt x="5373" y="10074"/>
                </a:cubicBezTo>
                <a:cubicBezTo>
                  <a:pt x="5373" y="9979"/>
                  <a:pt x="5405" y="9979"/>
                  <a:pt x="5405" y="9979"/>
                </a:cubicBezTo>
                <a:lnTo>
                  <a:pt x="6839" y="5451"/>
                </a:lnTo>
                <a:cubicBezTo>
                  <a:pt x="6898" y="5262"/>
                  <a:pt x="6898" y="5074"/>
                  <a:pt x="6839" y="4885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hu-HU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99FB7CEE-E32E-91D7-B39E-274B040D5F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95736" y="0"/>
            <a:ext cx="7396264" cy="685800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artalom helye 3">
            <a:extLst>
              <a:ext uri="{FF2B5EF4-FFF2-40B4-BE49-F238E27FC236}">
                <a16:creationId xmlns:a16="http://schemas.microsoft.com/office/drawing/2014/main" id="{301735AB-9090-13F6-9FE8-673541C0126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285509" y="1093380"/>
            <a:ext cx="6219103" cy="4679250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endParaRPr lang="hu-HU" dirty="0"/>
          </a:p>
          <a:p>
            <a:pPr marL="0" indent="0">
              <a:buNone/>
            </a:pPr>
            <a:endParaRPr lang="hu-HU" dirty="0"/>
          </a:p>
          <a:p>
            <a:pPr marL="0" indent="0">
              <a:buNone/>
            </a:pPr>
            <a:endParaRPr lang="hu-HU" dirty="0"/>
          </a:p>
          <a:p>
            <a:pPr marL="0" indent="0">
              <a:buNone/>
            </a:pPr>
            <a:endParaRPr lang="hu-HU" dirty="0"/>
          </a:p>
          <a:p>
            <a:pPr marL="0" indent="0">
              <a:buNone/>
            </a:pPr>
            <a:endParaRPr lang="hu-HU" dirty="0"/>
          </a:p>
        </p:txBody>
      </p:sp>
      <p:sp>
        <p:nvSpPr>
          <p:cNvPr id="6" name="Szövegdoboz 5">
            <a:extLst>
              <a:ext uri="{FF2B5EF4-FFF2-40B4-BE49-F238E27FC236}">
                <a16:creationId xmlns:a16="http://schemas.microsoft.com/office/drawing/2014/main" id="{F2E50AA3-424F-68AC-76B4-241694AE1F04}"/>
              </a:ext>
            </a:extLst>
          </p:cNvPr>
          <p:cNvSpPr txBox="1"/>
          <p:nvPr/>
        </p:nvSpPr>
        <p:spPr>
          <a:xfrm>
            <a:off x="640080" y="2872899"/>
            <a:ext cx="4243589" cy="332066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700" dirty="0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700" dirty="0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700" dirty="0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700" dirty="0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700" dirty="0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700" dirty="0"/>
          </a:p>
        </p:txBody>
      </p:sp>
      <p:sp>
        <p:nvSpPr>
          <p:cNvPr id="5" name="Szövegdoboz 4">
            <a:extLst>
              <a:ext uri="{FF2B5EF4-FFF2-40B4-BE49-F238E27FC236}">
                <a16:creationId xmlns:a16="http://schemas.microsoft.com/office/drawing/2014/main" id="{9DBC3583-56F4-80F6-953A-8DFAF311630B}"/>
              </a:ext>
            </a:extLst>
          </p:cNvPr>
          <p:cNvSpPr txBox="1"/>
          <p:nvPr/>
        </p:nvSpPr>
        <p:spPr>
          <a:xfrm>
            <a:off x="104006" y="350867"/>
            <a:ext cx="621910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hu-HU" sz="2800" b="1">
                <a:latin typeface="+mj-lt"/>
              </a:rPr>
              <a:t>2.  A puzzle részek alkotása</a:t>
            </a:r>
            <a:endParaRPr lang="hu-HU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sp>
        <p:nvSpPr>
          <p:cNvPr id="8" name="Szövegdoboz 7">
            <a:extLst>
              <a:ext uri="{FF2B5EF4-FFF2-40B4-BE49-F238E27FC236}">
                <a16:creationId xmlns:a16="http://schemas.microsoft.com/office/drawing/2014/main" id="{8DA3F492-6758-D684-B531-4DE4556492F5}"/>
              </a:ext>
            </a:extLst>
          </p:cNvPr>
          <p:cNvSpPr txBox="1"/>
          <p:nvPr/>
        </p:nvSpPr>
        <p:spPr>
          <a:xfrm>
            <a:off x="-1241156" y="1472694"/>
            <a:ext cx="6817991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3"/>
            <a:r>
              <a:rPr lang="hu-HU" sz="2000" b="1" dirty="0">
                <a:latin typeface="+mj-lt"/>
              </a:rPr>
              <a:t>2. „Ökológiai lábnyom” festése</a:t>
            </a:r>
          </a:p>
          <a:p>
            <a:pPr lvl="3"/>
            <a:endParaRPr lang="hu-HU" sz="2000" b="1" dirty="0">
              <a:latin typeface="+mj-lt"/>
            </a:endParaRPr>
          </a:p>
        </p:txBody>
      </p:sp>
      <p:sp>
        <p:nvSpPr>
          <p:cNvPr id="30" name="Szövegdoboz 29">
            <a:extLst>
              <a:ext uri="{FF2B5EF4-FFF2-40B4-BE49-F238E27FC236}">
                <a16:creationId xmlns:a16="http://schemas.microsoft.com/office/drawing/2014/main" id="{85832221-63C1-AB4E-DDC0-C941CDBF74A9}"/>
              </a:ext>
            </a:extLst>
          </p:cNvPr>
          <p:cNvSpPr txBox="1"/>
          <p:nvPr/>
        </p:nvSpPr>
        <p:spPr>
          <a:xfrm>
            <a:off x="5285509" y="886691"/>
            <a:ext cx="62191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endParaRPr lang="hu-HU" dirty="0"/>
          </a:p>
          <a:p>
            <a:pPr marL="285750" indent="-285750">
              <a:buFontTx/>
              <a:buChar char="-"/>
            </a:pPr>
            <a:endParaRPr lang="hu-HU" dirty="0"/>
          </a:p>
        </p:txBody>
      </p:sp>
      <p:pic>
        <p:nvPicPr>
          <p:cNvPr id="7" name="Kép 6" descr="A képen Gyermekrajz, művészet, rajz, szöveg látható&#10;&#10;Előfordulhat, hogy a mesterséges intelligencia által létrehozott tartalom helytelen.">
            <a:extLst>
              <a:ext uri="{FF2B5EF4-FFF2-40B4-BE49-F238E27FC236}">
                <a16:creationId xmlns:a16="http://schemas.microsoft.com/office/drawing/2014/main" id="{5A51BA03-D47D-7F79-BBCA-6F1C8CCE7E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900476" y="3109641"/>
            <a:ext cx="4249521" cy="2391397"/>
          </a:xfrm>
          <a:prstGeom prst="rect">
            <a:avLst/>
          </a:prstGeom>
        </p:spPr>
      </p:pic>
      <p:sp>
        <p:nvSpPr>
          <p:cNvPr id="9" name="Szövegdoboz 8">
            <a:extLst>
              <a:ext uri="{FF2B5EF4-FFF2-40B4-BE49-F238E27FC236}">
                <a16:creationId xmlns:a16="http://schemas.microsoft.com/office/drawing/2014/main" id="{F60CB322-582C-B5D4-D3E8-D31E8A1836F6}"/>
              </a:ext>
            </a:extLst>
          </p:cNvPr>
          <p:cNvSpPr txBox="1"/>
          <p:nvPr/>
        </p:nvSpPr>
        <p:spPr>
          <a:xfrm>
            <a:off x="4795736" y="1289198"/>
            <a:ext cx="8168993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hu-HU" dirty="0"/>
              <a:t>Válasszatok a csoportból egy tagot, aki szívesen engedi, </a:t>
            </a:r>
          </a:p>
          <a:p>
            <a:r>
              <a:rPr lang="hu-HU" dirty="0"/>
              <a:t>     hogy befessétek a talpát!</a:t>
            </a:r>
          </a:p>
          <a:p>
            <a:endParaRPr lang="hu-HU" dirty="0"/>
          </a:p>
          <a:p>
            <a:pPr marL="285750" indent="-285750">
              <a:buFontTx/>
              <a:buChar char="-"/>
            </a:pPr>
            <a:r>
              <a:rPr lang="hu-HU" dirty="0"/>
              <a:t>Alaposan készüljetek elő! Készítsetek újságpapírt és törlőkendőt,</a:t>
            </a:r>
          </a:p>
          <a:p>
            <a:r>
              <a:rPr lang="hu-HU" dirty="0"/>
              <a:t>     amivel  le tudjátok majd tisztítani a festéket! </a:t>
            </a:r>
          </a:p>
          <a:p>
            <a:endParaRPr lang="hu-HU" dirty="0"/>
          </a:p>
          <a:p>
            <a:pPr marL="285750" indent="-285750">
              <a:buFontTx/>
              <a:buChar char="-"/>
            </a:pPr>
            <a:r>
              <a:rPr lang="hu-HU" dirty="0"/>
              <a:t>Szervezzétek meg a közös festést! Vigyázzatok a tisztaságra!</a:t>
            </a:r>
          </a:p>
          <a:p>
            <a:pPr marL="285750" indent="-285750">
              <a:buFontTx/>
              <a:buChar char="-"/>
            </a:pPr>
            <a:endParaRPr lang="hu-HU" dirty="0"/>
          </a:p>
          <a:p>
            <a:pPr marL="285750" indent="-285750">
              <a:buFontTx/>
              <a:buChar char="-"/>
            </a:pPr>
            <a:r>
              <a:rPr lang="hu-HU" dirty="0"/>
              <a:t>A festéshez temperát használjatok, sűrűn vigyétek fel a festéket!</a:t>
            </a:r>
          </a:p>
          <a:p>
            <a:pPr marL="285750" indent="-285750">
              <a:buFontTx/>
              <a:buChar char="-"/>
            </a:pPr>
            <a:endParaRPr lang="hu-HU" dirty="0"/>
          </a:p>
          <a:p>
            <a:pPr marL="285750" indent="-285750">
              <a:buFontTx/>
              <a:buChar char="-"/>
            </a:pPr>
            <a:r>
              <a:rPr lang="hu-HU" dirty="0"/>
              <a:t>Válasszatok ki a lapotokon egy újabb kártyát, abba kerüljön</a:t>
            </a:r>
          </a:p>
          <a:p>
            <a:r>
              <a:rPr lang="hu-HU" dirty="0"/>
              <a:t>     a lábnyom azzal a színnel, amit az óra elején kaptatok!</a:t>
            </a:r>
          </a:p>
          <a:p>
            <a:endParaRPr lang="hu-HU" dirty="0"/>
          </a:p>
          <a:p>
            <a:pPr marL="285750" indent="-285750">
              <a:buFontTx/>
              <a:buChar char="-"/>
            </a:pPr>
            <a:r>
              <a:rPr lang="hu-HU" dirty="0"/>
              <a:t>Tudjátok-e, mit jelent a kifejezés: Ökológiai lábnyom?</a:t>
            </a:r>
          </a:p>
          <a:p>
            <a:pPr marL="285750" indent="-285750">
              <a:buFontTx/>
              <a:buChar char="-"/>
            </a:pPr>
            <a:r>
              <a:rPr lang="hu-HU" dirty="0"/>
              <a:t>Beszélgessetek erről!</a:t>
            </a:r>
          </a:p>
          <a:p>
            <a:r>
              <a:rPr lang="hu-HU" dirty="0"/>
              <a:t>     </a:t>
            </a:r>
          </a:p>
          <a:p>
            <a:pPr marL="285750" indent="-285750">
              <a:buFontTx/>
              <a:buChar char="-"/>
            </a:pP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28241638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15FCBA4-6AEC-2F1C-8851-DE0307DE8B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8E469206-D964-C55E-ADA8-D93B6B87C6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795735" cy="6858000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EA90E75D-72CE-2F66-EC2A-4C6F4339BF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7224" y="-786"/>
            <a:ext cx="2356675" cy="6854040"/>
            <a:chOff x="6627813" y="194833"/>
            <a:chExt cx="1952625" cy="5678918"/>
          </a:xfrm>
          <a:solidFill>
            <a:schemeClr val="bg2"/>
          </a:solidFill>
        </p:grpSpPr>
        <p:sp>
          <p:nvSpPr>
            <p:cNvPr id="14" name="Freeform 27">
              <a:extLst>
                <a:ext uri="{FF2B5EF4-FFF2-40B4-BE49-F238E27FC236}">
                  <a16:creationId xmlns:a16="http://schemas.microsoft.com/office/drawing/2014/main" id="{9543BB28-F79B-C919-39FE-BF8D912978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15" name="Freeform 28">
              <a:extLst>
                <a:ext uri="{FF2B5EF4-FFF2-40B4-BE49-F238E27FC236}">
                  <a16:creationId xmlns:a16="http://schemas.microsoft.com/office/drawing/2014/main" id="{3EB20157-A65D-99EF-BC6B-B883D21AB4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16" name="Freeform 29">
              <a:extLst>
                <a:ext uri="{FF2B5EF4-FFF2-40B4-BE49-F238E27FC236}">
                  <a16:creationId xmlns:a16="http://schemas.microsoft.com/office/drawing/2014/main" id="{B1341BEE-99EC-E46D-6390-38445B1EFB5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17" name="Freeform 30">
              <a:extLst>
                <a:ext uri="{FF2B5EF4-FFF2-40B4-BE49-F238E27FC236}">
                  <a16:creationId xmlns:a16="http://schemas.microsoft.com/office/drawing/2014/main" id="{B28E44B9-794D-4F43-ACBF-0A88AF092BD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18" name="Freeform 31">
              <a:extLst>
                <a:ext uri="{FF2B5EF4-FFF2-40B4-BE49-F238E27FC236}">
                  <a16:creationId xmlns:a16="http://schemas.microsoft.com/office/drawing/2014/main" id="{8A8EF2FC-7428-AE55-180B-87D1D4CCCC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19" name="Freeform 32">
              <a:extLst>
                <a:ext uri="{FF2B5EF4-FFF2-40B4-BE49-F238E27FC236}">
                  <a16:creationId xmlns:a16="http://schemas.microsoft.com/office/drawing/2014/main" id="{74A77E62-1A43-7239-AF38-74D44C1B10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20" name="Freeform 33">
              <a:extLst>
                <a:ext uri="{FF2B5EF4-FFF2-40B4-BE49-F238E27FC236}">
                  <a16:creationId xmlns:a16="http://schemas.microsoft.com/office/drawing/2014/main" id="{11F05814-F2BC-C9EA-CFE5-63122EEE8F8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21" name="Freeform 34">
              <a:extLst>
                <a:ext uri="{FF2B5EF4-FFF2-40B4-BE49-F238E27FC236}">
                  <a16:creationId xmlns:a16="http://schemas.microsoft.com/office/drawing/2014/main" id="{C8E071FE-F2D4-B979-3141-026DDA4A58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22" name="Freeform 35">
              <a:extLst>
                <a:ext uri="{FF2B5EF4-FFF2-40B4-BE49-F238E27FC236}">
                  <a16:creationId xmlns:a16="http://schemas.microsoft.com/office/drawing/2014/main" id="{EE82F3DF-CE57-7556-99CB-43B7D4C2AAF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23" name="Freeform 36">
              <a:extLst>
                <a:ext uri="{FF2B5EF4-FFF2-40B4-BE49-F238E27FC236}">
                  <a16:creationId xmlns:a16="http://schemas.microsoft.com/office/drawing/2014/main" id="{CC453D39-9DB0-B911-A201-455F45BB2B5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24" name="Freeform 37">
              <a:extLst>
                <a:ext uri="{FF2B5EF4-FFF2-40B4-BE49-F238E27FC236}">
                  <a16:creationId xmlns:a16="http://schemas.microsoft.com/office/drawing/2014/main" id="{FC0D2C0A-13B6-2374-1292-63CE87ABC1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25" name="Freeform 38">
              <a:extLst>
                <a:ext uri="{FF2B5EF4-FFF2-40B4-BE49-F238E27FC236}">
                  <a16:creationId xmlns:a16="http://schemas.microsoft.com/office/drawing/2014/main" id="{9378769C-614F-6870-732D-094E3ED499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</p:grpSp>
      <p:sp>
        <p:nvSpPr>
          <p:cNvPr id="2" name="Cím 1">
            <a:extLst>
              <a:ext uri="{FF2B5EF4-FFF2-40B4-BE49-F238E27FC236}">
                <a16:creationId xmlns:a16="http://schemas.microsoft.com/office/drawing/2014/main" id="{9261060A-3E16-54E4-6E8F-03E471EEC9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7056" y="1093380"/>
            <a:ext cx="3068182" cy="467124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/>
            <a:br>
              <a:rPr lang="en-US" sz="31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br>
              <a:rPr lang="en-US" sz="31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br>
              <a:rPr lang="en-US" sz="31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br>
              <a:rPr lang="en-US" sz="3100" dirty="0"/>
            </a:br>
            <a:br>
              <a:rPr lang="en-US" sz="3100" dirty="0"/>
            </a:br>
            <a:endParaRPr lang="en-US" sz="31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7" name="Freeform 11">
            <a:extLst>
              <a:ext uri="{FF2B5EF4-FFF2-40B4-BE49-F238E27FC236}">
                <a16:creationId xmlns:a16="http://schemas.microsoft.com/office/drawing/2014/main" id="{70AA1F05-ED1B-7DD8-6B73-58808F7023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V="1">
            <a:off x="-159" y="3179901"/>
            <a:ext cx="1098194" cy="514066"/>
          </a:xfrm>
          <a:custGeom>
            <a:avLst/>
            <a:gdLst>
              <a:gd name="connsiteX0" fmla="*/ 10000 w 10044"/>
              <a:gd name="connsiteY0" fmla="*/ 4701 h 9966"/>
              <a:gd name="connsiteX1" fmla="*/ 8559 w 10044"/>
              <a:gd name="connsiteY1" fmla="*/ 188 h 9966"/>
              <a:gd name="connsiteX2" fmla="*/ 8527 w 10044"/>
              <a:gd name="connsiteY2" fmla="*/ 94 h 9966"/>
              <a:gd name="connsiteX3" fmla="*/ 8438 w 10044"/>
              <a:gd name="connsiteY3" fmla="*/ 0 h 9966"/>
              <a:gd name="connsiteX4" fmla="*/ 7867 w 10044"/>
              <a:gd name="connsiteY4" fmla="*/ 0 h 9966"/>
              <a:gd name="connsiteX5" fmla="*/ 0 w 10044"/>
              <a:gd name="connsiteY5" fmla="*/ 70 h 9966"/>
              <a:gd name="connsiteX6" fmla="*/ 3132 w 10044"/>
              <a:gd name="connsiteY6" fmla="*/ 9763 h 9966"/>
              <a:gd name="connsiteX7" fmla="*/ 7867 w 10044"/>
              <a:gd name="connsiteY7" fmla="*/ 9966 h 9966"/>
              <a:gd name="connsiteX8" fmla="*/ 8438 w 10044"/>
              <a:gd name="connsiteY8" fmla="*/ 9966 h 9966"/>
              <a:gd name="connsiteX9" fmla="*/ 8527 w 10044"/>
              <a:gd name="connsiteY9" fmla="*/ 9872 h 9966"/>
              <a:gd name="connsiteX10" fmla="*/ 8559 w 10044"/>
              <a:gd name="connsiteY10" fmla="*/ 9778 h 9966"/>
              <a:gd name="connsiteX11" fmla="*/ 10000 w 10044"/>
              <a:gd name="connsiteY11" fmla="*/ 5265 h 9966"/>
              <a:gd name="connsiteX12" fmla="*/ 10000 w 10044"/>
              <a:gd name="connsiteY12" fmla="*/ 4701 h 9966"/>
              <a:gd name="connsiteX0" fmla="*/ 6839 w 6883"/>
              <a:gd name="connsiteY0" fmla="*/ 4885 h 10168"/>
              <a:gd name="connsiteX1" fmla="*/ 5405 w 6883"/>
              <a:gd name="connsiteY1" fmla="*/ 357 h 10168"/>
              <a:gd name="connsiteX2" fmla="*/ 5373 w 6883"/>
              <a:gd name="connsiteY2" fmla="*/ 262 h 10168"/>
              <a:gd name="connsiteX3" fmla="*/ 5284 w 6883"/>
              <a:gd name="connsiteY3" fmla="*/ 168 h 10168"/>
              <a:gd name="connsiteX4" fmla="*/ 4716 w 6883"/>
              <a:gd name="connsiteY4" fmla="*/ 168 h 10168"/>
              <a:gd name="connsiteX5" fmla="*/ 50 w 6883"/>
              <a:gd name="connsiteY5" fmla="*/ 0 h 10168"/>
              <a:gd name="connsiteX6" fmla="*/ 1 w 6883"/>
              <a:gd name="connsiteY6" fmla="*/ 9964 h 10168"/>
              <a:gd name="connsiteX7" fmla="*/ 4716 w 6883"/>
              <a:gd name="connsiteY7" fmla="*/ 10168 h 10168"/>
              <a:gd name="connsiteX8" fmla="*/ 5284 w 6883"/>
              <a:gd name="connsiteY8" fmla="*/ 10168 h 10168"/>
              <a:gd name="connsiteX9" fmla="*/ 5373 w 6883"/>
              <a:gd name="connsiteY9" fmla="*/ 10074 h 10168"/>
              <a:gd name="connsiteX10" fmla="*/ 5405 w 6883"/>
              <a:gd name="connsiteY10" fmla="*/ 9979 h 10168"/>
              <a:gd name="connsiteX11" fmla="*/ 6839 w 6883"/>
              <a:gd name="connsiteY11" fmla="*/ 5451 h 10168"/>
              <a:gd name="connsiteX12" fmla="*/ 6839 w 6883"/>
              <a:gd name="connsiteY12" fmla="*/ 4885 h 10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6883" h="10168">
                <a:moveTo>
                  <a:pt x="6839" y="4885"/>
                </a:moveTo>
                <a:lnTo>
                  <a:pt x="5405" y="357"/>
                </a:lnTo>
                <a:cubicBezTo>
                  <a:pt x="5395" y="325"/>
                  <a:pt x="5383" y="294"/>
                  <a:pt x="5373" y="262"/>
                </a:cubicBezTo>
                <a:cubicBezTo>
                  <a:pt x="5344" y="168"/>
                  <a:pt x="5314" y="168"/>
                  <a:pt x="5284" y="168"/>
                </a:cubicBezTo>
                <a:lnTo>
                  <a:pt x="4716" y="168"/>
                </a:lnTo>
                <a:lnTo>
                  <a:pt x="50" y="0"/>
                </a:lnTo>
                <a:cubicBezTo>
                  <a:pt x="59" y="3322"/>
                  <a:pt x="-8" y="6643"/>
                  <a:pt x="1" y="9964"/>
                </a:cubicBezTo>
                <a:lnTo>
                  <a:pt x="4716" y="10168"/>
                </a:lnTo>
                <a:lnTo>
                  <a:pt x="5284" y="10168"/>
                </a:lnTo>
                <a:cubicBezTo>
                  <a:pt x="5314" y="10168"/>
                  <a:pt x="5344" y="10074"/>
                  <a:pt x="5373" y="10074"/>
                </a:cubicBezTo>
                <a:cubicBezTo>
                  <a:pt x="5373" y="9979"/>
                  <a:pt x="5405" y="9979"/>
                  <a:pt x="5405" y="9979"/>
                </a:cubicBezTo>
                <a:lnTo>
                  <a:pt x="6839" y="5451"/>
                </a:lnTo>
                <a:cubicBezTo>
                  <a:pt x="6898" y="5262"/>
                  <a:pt x="6898" y="5074"/>
                  <a:pt x="6839" y="4885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hu-HU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B8BC7523-A505-8852-5D73-64B687288E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95736" y="0"/>
            <a:ext cx="7396264" cy="685800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artalom helye 3">
            <a:extLst>
              <a:ext uri="{FF2B5EF4-FFF2-40B4-BE49-F238E27FC236}">
                <a16:creationId xmlns:a16="http://schemas.microsoft.com/office/drawing/2014/main" id="{2DF0A491-EBF4-D2C8-53E1-6DBF5D39AC5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285509" y="1093380"/>
            <a:ext cx="6219103" cy="4679250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endParaRPr lang="hu-HU" dirty="0"/>
          </a:p>
          <a:p>
            <a:pPr marL="0" indent="0">
              <a:buNone/>
            </a:pPr>
            <a:endParaRPr lang="hu-HU" dirty="0"/>
          </a:p>
          <a:p>
            <a:pPr marL="0" indent="0">
              <a:buNone/>
            </a:pPr>
            <a:endParaRPr lang="hu-HU" dirty="0"/>
          </a:p>
          <a:p>
            <a:pPr marL="0" indent="0">
              <a:buNone/>
            </a:pPr>
            <a:endParaRPr lang="hu-HU" dirty="0"/>
          </a:p>
          <a:p>
            <a:pPr marL="0" indent="0">
              <a:buNone/>
            </a:pPr>
            <a:endParaRPr lang="hu-HU" dirty="0"/>
          </a:p>
        </p:txBody>
      </p:sp>
      <p:sp>
        <p:nvSpPr>
          <p:cNvPr id="6" name="Szövegdoboz 5">
            <a:extLst>
              <a:ext uri="{FF2B5EF4-FFF2-40B4-BE49-F238E27FC236}">
                <a16:creationId xmlns:a16="http://schemas.microsoft.com/office/drawing/2014/main" id="{65E1D4CE-F4F8-F7AB-C922-18B636BCC67F}"/>
              </a:ext>
            </a:extLst>
          </p:cNvPr>
          <p:cNvSpPr txBox="1"/>
          <p:nvPr/>
        </p:nvSpPr>
        <p:spPr>
          <a:xfrm>
            <a:off x="640080" y="2872899"/>
            <a:ext cx="4243589" cy="332066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700" dirty="0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700" dirty="0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700" dirty="0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700" dirty="0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700" dirty="0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700" dirty="0"/>
          </a:p>
        </p:txBody>
      </p:sp>
      <p:sp>
        <p:nvSpPr>
          <p:cNvPr id="5" name="Szövegdoboz 4">
            <a:extLst>
              <a:ext uri="{FF2B5EF4-FFF2-40B4-BE49-F238E27FC236}">
                <a16:creationId xmlns:a16="http://schemas.microsoft.com/office/drawing/2014/main" id="{E6B5391C-005F-0045-E95D-E738BF7ABE9C}"/>
              </a:ext>
            </a:extLst>
          </p:cNvPr>
          <p:cNvSpPr txBox="1"/>
          <p:nvPr/>
        </p:nvSpPr>
        <p:spPr>
          <a:xfrm>
            <a:off x="104006" y="350867"/>
            <a:ext cx="621910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hu-HU" sz="2800" b="1">
                <a:latin typeface="+mj-lt"/>
              </a:rPr>
              <a:t>2.  A puzzle részek alkotása</a:t>
            </a:r>
            <a:endParaRPr lang="hu-HU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sp>
        <p:nvSpPr>
          <p:cNvPr id="8" name="Szövegdoboz 7">
            <a:extLst>
              <a:ext uri="{FF2B5EF4-FFF2-40B4-BE49-F238E27FC236}">
                <a16:creationId xmlns:a16="http://schemas.microsoft.com/office/drawing/2014/main" id="{339FE950-09B9-CD48-476D-9065811A705F}"/>
              </a:ext>
            </a:extLst>
          </p:cNvPr>
          <p:cNvSpPr txBox="1"/>
          <p:nvPr/>
        </p:nvSpPr>
        <p:spPr>
          <a:xfrm>
            <a:off x="-1241156" y="1472694"/>
            <a:ext cx="6817991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3"/>
            <a:r>
              <a:rPr lang="hu-HU" sz="2000" b="1" dirty="0">
                <a:latin typeface="+mj-lt"/>
              </a:rPr>
              <a:t>3. Virágfejek tervezése, rajzolása</a:t>
            </a:r>
          </a:p>
        </p:txBody>
      </p:sp>
      <p:sp>
        <p:nvSpPr>
          <p:cNvPr id="30" name="Szövegdoboz 29">
            <a:extLst>
              <a:ext uri="{FF2B5EF4-FFF2-40B4-BE49-F238E27FC236}">
                <a16:creationId xmlns:a16="http://schemas.microsoft.com/office/drawing/2014/main" id="{1907BB42-F4F8-1906-529A-EC54FDE44988}"/>
              </a:ext>
            </a:extLst>
          </p:cNvPr>
          <p:cNvSpPr txBox="1"/>
          <p:nvPr/>
        </p:nvSpPr>
        <p:spPr>
          <a:xfrm>
            <a:off x="4241562" y="770214"/>
            <a:ext cx="62191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endParaRPr lang="hu-HU" dirty="0"/>
          </a:p>
          <a:p>
            <a:pPr marL="285750" indent="-285750">
              <a:buFontTx/>
              <a:buChar char="-"/>
            </a:pPr>
            <a:endParaRPr lang="hu-HU" dirty="0"/>
          </a:p>
        </p:txBody>
      </p:sp>
      <p:sp>
        <p:nvSpPr>
          <p:cNvPr id="9" name="Szövegdoboz 8">
            <a:extLst>
              <a:ext uri="{FF2B5EF4-FFF2-40B4-BE49-F238E27FC236}">
                <a16:creationId xmlns:a16="http://schemas.microsoft.com/office/drawing/2014/main" id="{7DFBF5EF-E6ED-D2CF-37CB-7C2857DB1EA0}"/>
              </a:ext>
            </a:extLst>
          </p:cNvPr>
          <p:cNvSpPr txBox="1"/>
          <p:nvPr/>
        </p:nvSpPr>
        <p:spPr>
          <a:xfrm>
            <a:off x="4795736" y="1289198"/>
            <a:ext cx="816899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/>
              <a:t>     </a:t>
            </a:r>
          </a:p>
          <a:p>
            <a:pPr marL="285750" indent="-285750">
              <a:buFontTx/>
              <a:buChar char="-"/>
            </a:pPr>
            <a:endParaRPr lang="hu-HU" dirty="0"/>
          </a:p>
        </p:txBody>
      </p:sp>
      <p:pic>
        <p:nvPicPr>
          <p:cNvPr id="10" name="Kép 9" descr="A képen irodaszerek, személy, szeg, Divatkiegészítő látható&#10;&#10;Előfordulhat, hogy a mesterséges intelligencia által létrehozott tartalom helytelen.">
            <a:extLst>
              <a:ext uri="{FF2B5EF4-FFF2-40B4-BE49-F238E27FC236}">
                <a16:creationId xmlns:a16="http://schemas.microsoft.com/office/drawing/2014/main" id="{4F1F990D-BECF-B2D0-22FC-649594D744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5936" y="2003474"/>
            <a:ext cx="2534412" cy="4503659"/>
          </a:xfrm>
          <a:prstGeom prst="rect">
            <a:avLst/>
          </a:prstGeom>
        </p:spPr>
      </p:pic>
      <p:sp>
        <p:nvSpPr>
          <p:cNvPr id="28" name="Szövegdoboz 27">
            <a:extLst>
              <a:ext uri="{FF2B5EF4-FFF2-40B4-BE49-F238E27FC236}">
                <a16:creationId xmlns:a16="http://schemas.microsoft.com/office/drawing/2014/main" id="{185E85DE-3009-1273-348F-507A0886B3A4}"/>
              </a:ext>
            </a:extLst>
          </p:cNvPr>
          <p:cNvSpPr txBox="1"/>
          <p:nvPr/>
        </p:nvSpPr>
        <p:spPr>
          <a:xfrm>
            <a:off x="4914265" y="1450868"/>
            <a:ext cx="7236276" cy="458587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hu-HU" sz="2000" dirty="0"/>
              <a:t>Két, azonos színű fénymásolólapot kaptatok.</a:t>
            </a:r>
          </a:p>
          <a:p>
            <a:r>
              <a:rPr lang="hu-HU" sz="2000" dirty="0"/>
              <a:t>    Vegyétek elő a másodikat! </a:t>
            </a:r>
          </a:p>
          <a:p>
            <a:pPr marL="285750" indent="-285750">
              <a:buFontTx/>
              <a:buChar char="-"/>
            </a:pPr>
            <a:endParaRPr lang="hu-HU" sz="2000" dirty="0"/>
          </a:p>
          <a:p>
            <a:pPr marL="285750" indent="-285750">
              <a:buFontTx/>
              <a:buChar char="-"/>
            </a:pPr>
            <a:r>
              <a:rPr lang="hu-HU" sz="2000" dirty="0"/>
              <a:t>Pohár, kupak, korong segítségével rajzoljatok annyi</a:t>
            </a:r>
          </a:p>
          <a:p>
            <a:r>
              <a:rPr lang="hu-HU" sz="2000" dirty="0"/>
              <a:t>    kört a színes papírra, ahányan a csoportban vagytok!</a:t>
            </a:r>
          </a:p>
          <a:p>
            <a:endParaRPr lang="hu-HU" sz="2000" dirty="0"/>
          </a:p>
          <a:p>
            <a:pPr marL="285750" indent="-285750">
              <a:buFontTx/>
              <a:buChar char="-"/>
            </a:pPr>
            <a:r>
              <a:rPr lang="hu-HU" sz="2000" dirty="0"/>
              <a:t>Válasszatok egy új területet a kartonon, és ragasszátok</a:t>
            </a:r>
          </a:p>
          <a:p>
            <a:r>
              <a:rPr lang="hu-HU" sz="2000" dirty="0"/>
              <a:t>     rá elszórva a kis körlapokat!</a:t>
            </a:r>
          </a:p>
          <a:p>
            <a:endParaRPr lang="hu-HU" sz="2000" dirty="0"/>
          </a:p>
          <a:p>
            <a:pPr marL="285750" indent="-285750">
              <a:buFontTx/>
              <a:buChar char="-"/>
            </a:pPr>
            <a:r>
              <a:rPr lang="hu-HU" sz="2000" dirty="0"/>
              <a:t>Filctollal egészítsétek ki virágfejekké! </a:t>
            </a:r>
          </a:p>
          <a:p>
            <a:r>
              <a:rPr lang="hu-HU" sz="2000" dirty="0"/>
              <a:t>    Díszítsétek, színezzétek tovább a csoportszínekkel!</a:t>
            </a:r>
          </a:p>
          <a:p>
            <a:endParaRPr lang="hu-HU" dirty="0"/>
          </a:p>
          <a:p>
            <a:endParaRPr lang="hu-HU" dirty="0"/>
          </a:p>
          <a:p>
            <a:pPr marL="285750" indent="-285750">
              <a:buFontTx/>
              <a:buChar char="-"/>
            </a:pPr>
            <a:endParaRPr lang="hu-HU" dirty="0"/>
          </a:p>
          <a:p>
            <a:pPr marL="285750" indent="-285750">
              <a:buFontTx/>
              <a:buChar char="-"/>
            </a:pP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2592718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0870B51-BA2F-AB63-E026-C0F758A877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C438B4AD-7618-1A99-7986-A90318E6F6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795735" cy="6858000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63165492-FE82-6089-3964-4DF9AAEADF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7224" y="-786"/>
            <a:ext cx="2356675" cy="6854040"/>
            <a:chOff x="6627813" y="194833"/>
            <a:chExt cx="1952625" cy="5678918"/>
          </a:xfrm>
          <a:solidFill>
            <a:schemeClr val="bg2"/>
          </a:solidFill>
        </p:grpSpPr>
        <p:sp>
          <p:nvSpPr>
            <p:cNvPr id="14" name="Freeform 27">
              <a:extLst>
                <a:ext uri="{FF2B5EF4-FFF2-40B4-BE49-F238E27FC236}">
                  <a16:creationId xmlns:a16="http://schemas.microsoft.com/office/drawing/2014/main" id="{8A023471-4E67-CF7C-F1AE-25C375EDC0E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15" name="Freeform 28">
              <a:extLst>
                <a:ext uri="{FF2B5EF4-FFF2-40B4-BE49-F238E27FC236}">
                  <a16:creationId xmlns:a16="http://schemas.microsoft.com/office/drawing/2014/main" id="{8C18FDB6-989B-D05A-DD4E-0D3812DB1C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16" name="Freeform 29">
              <a:extLst>
                <a:ext uri="{FF2B5EF4-FFF2-40B4-BE49-F238E27FC236}">
                  <a16:creationId xmlns:a16="http://schemas.microsoft.com/office/drawing/2014/main" id="{0BE9C89A-5BDD-46BF-1C60-5DAD180D114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17" name="Freeform 30">
              <a:extLst>
                <a:ext uri="{FF2B5EF4-FFF2-40B4-BE49-F238E27FC236}">
                  <a16:creationId xmlns:a16="http://schemas.microsoft.com/office/drawing/2014/main" id="{B0F357BA-5B02-6C21-0E52-371025873A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18" name="Freeform 31">
              <a:extLst>
                <a:ext uri="{FF2B5EF4-FFF2-40B4-BE49-F238E27FC236}">
                  <a16:creationId xmlns:a16="http://schemas.microsoft.com/office/drawing/2014/main" id="{650F7FBE-4812-D250-D9E9-809540B42B7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19" name="Freeform 32">
              <a:extLst>
                <a:ext uri="{FF2B5EF4-FFF2-40B4-BE49-F238E27FC236}">
                  <a16:creationId xmlns:a16="http://schemas.microsoft.com/office/drawing/2014/main" id="{5483ED87-F78C-848D-50BE-B2D9FCF6E47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20" name="Freeform 33">
              <a:extLst>
                <a:ext uri="{FF2B5EF4-FFF2-40B4-BE49-F238E27FC236}">
                  <a16:creationId xmlns:a16="http://schemas.microsoft.com/office/drawing/2014/main" id="{B08D63D5-5EF3-113D-BA00-5A93ECBB55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21" name="Freeform 34">
              <a:extLst>
                <a:ext uri="{FF2B5EF4-FFF2-40B4-BE49-F238E27FC236}">
                  <a16:creationId xmlns:a16="http://schemas.microsoft.com/office/drawing/2014/main" id="{CFCFDC87-E75C-A7A4-5D64-5AB7D32E14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22" name="Freeform 35">
              <a:extLst>
                <a:ext uri="{FF2B5EF4-FFF2-40B4-BE49-F238E27FC236}">
                  <a16:creationId xmlns:a16="http://schemas.microsoft.com/office/drawing/2014/main" id="{F41F5353-C56A-8B54-5722-27B241A586D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23" name="Freeform 36">
              <a:extLst>
                <a:ext uri="{FF2B5EF4-FFF2-40B4-BE49-F238E27FC236}">
                  <a16:creationId xmlns:a16="http://schemas.microsoft.com/office/drawing/2014/main" id="{23EB401D-0836-CFA2-9045-4F8A61A102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24" name="Freeform 37">
              <a:extLst>
                <a:ext uri="{FF2B5EF4-FFF2-40B4-BE49-F238E27FC236}">
                  <a16:creationId xmlns:a16="http://schemas.microsoft.com/office/drawing/2014/main" id="{416DB12A-A54B-A244-FB4F-C6E09D00320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25" name="Freeform 38">
              <a:extLst>
                <a:ext uri="{FF2B5EF4-FFF2-40B4-BE49-F238E27FC236}">
                  <a16:creationId xmlns:a16="http://schemas.microsoft.com/office/drawing/2014/main" id="{65878703-39F6-7D11-F791-C14A2167E32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</p:grpSp>
      <p:sp>
        <p:nvSpPr>
          <p:cNvPr id="27" name="Freeform 11">
            <a:extLst>
              <a:ext uri="{FF2B5EF4-FFF2-40B4-BE49-F238E27FC236}">
                <a16:creationId xmlns:a16="http://schemas.microsoft.com/office/drawing/2014/main" id="{7351CC87-BD86-1FE1-A465-7D93830FA6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V="1">
            <a:off x="-159" y="3179901"/>
            <a:ext cx="1098194" cy="514066"/>
          </a:xfrm>
          <a:custGeom>
            <a:avLst/>
            <a:gdLst>
              <a:gd name="connsiteX0" fmla="*/ 10000 w 10044"/>
              <a:gd name="connsiteY0" fmla="*/ 4701 h 9966"/>
              <a:gd name="connsiteX1" fmla="*/ 8559 w 10044"/>
              <a:gd name="connsiteY1" fmla="*/ 188 h 9966"/>
              <a:gd name="connsiteX2" fmla="*/ 8527 w 10044"/>
              <a:gd name="connsiteY2" fmla="*/ 94 h 9966"/>
              <a:gd name="connsiteX3" fmla="*/ 8438 w 10044"/>
              <a:gd name="connsiteY3" fmla="*/ 0 h 9966"/>
              <a:gd name="connsiteX4" fmla="*/ 7867 w 10044"/>
              <a:gd name="connsiteY4" fmla="*/ 0 h 9966"/>
              <a:gd name="connsiteX5" fmla="*/ 0 w 10044"/>
              <a:gd name="connsiteY5" fmla="*/ 70 h 9966"/>
              <a:gd name="connsiteX6" fmla="*/ 3132 w 10044"/>
              <a:gd name="connsiteY6" fmla="*/ 9763 h 9966"/>
              <a:gd name="connsiteX7" fmla="*/ 7867 w 10044"/>
              <a:gd name="connsiteY7" fmla="*/ 9966 h 9966"/>
              <a:gd name="connsiteX8" fmla="*/ 8438 w 10044"/>
              <a:gd name="connsiteY8" fmla="*/ 9966 h 9966"/>
              <a:gd name="connsiteX9" fmla="*/ 8527 w 10044"/>
              <a:gd name="connsiteY9" fmla="*/ 9872 h 9966"/>
              <a:gd name="connsiteX10" fmla="*/ 8559 w 10044"/>
              <a:gd name="connsiteY10" fmla="*/ 9778 h 9966"/>
              <a:gd name="connsiteX11" fmla="*/ 10000 w 10044"/>
              <a:gd name="connsiteY11" fmla="*/ 5265 h 9966"/>
              <a:gd name="connsiteX12" fmla="*/ 10000 w 10044"/>
              <a:gd name="connsiteY12" fmla="*/ 4701 h 9966"/>
              <a:gd name="connsiteX0" fmla="*/ 6839 w 6883"/>
              <a:gd name="connsiteY0" fmla="*/ 4885 h 10168"/>
              <a:gd name="connsiteX1" fmla="*/ 5405 w 6883"/>
              <a:gd name="connsiteY1" fmla="*/ 357 h 10168"/>
              <a:gd name="connsiteX2" fmla="*/ 5373 w 6883"/>
              <a:gd name="connsiteY2" fmla="*/ 262 h 10168"/>
              <a:gd name="connsiteX3" fmla="*/ 5284 w 6883"/>
              <a:gd name="connsiteY3" fmla="*/ 168 h 10168"/>
              <a:gd name="connsiteX4" fmla="*/ 4716 w 6883"/>
              <a:gd name="connsiteY4" fmla="*/ 168 h 10168"/>
              <a:gd name="connsiteX5" fmla="*/ 50 w 6883"/>
              <a:gd name="connsiteY5" fmla="*/ 0 h 10168"/>
              <a:gd name="connsiteX6" fmla="*/ 1 w 6883"/>
              <a:gd name="connsiteY6" fmla="*/ 9964 h 10168"/>
              <a:gd name="connsiteX7" fmla="*/ 4716 w 6883"/>
              <a:gd name="connsiteY7" fmla="*/ 10168 h 10168"/>
              <a:gd name="connsiteX8" fmla="*/ 5284 w 6883"/>
              <a:gd name="connsiteY8" fmla="*/ 10168 h 10168"/>
              <a:gd name="connsiteX9" fmla="*/ 5373 w 6883"/>
              <a:gd name="connsiteY9" fmla="*/ 10074 h 10168"/>
              <a:gd name="connsiteX10" fmla="*/ 5405 w 6883"/>
              <a:gd name="connsiteY10" fmla="*/ 9979 h 10168"/>
              <a:gd name="connsiteX11" fmla="*/ 6839 w 6883"/>
              <a:gd name="connsiteY11" fmla="*/ 5451 h 10168"/>
              <a:gd name="connsiteX12" fmla="*/ 6839 w 6883"/>
              <a:gd name="connsiteY12" fmla="*/ 4885 h 10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6883" h="10168">
                <a:moveTo>
                  <a:pt x="6839" y="4885"/>
                </a:moveTo>
                <a:lnTo>
                  <a:pt x="5405" y="357"/>
                </a:lnTo>
                <a:cubicBezTo>
                  <a:pt x="5395" y="325"/>
                  <a:pt x="5383" y="294"/>
                  <a:pt x="5373" y="262"/>
                </a:cubicBezTo>
                <a:cubicBezTo>
                  <a:pt x="5344" y="168"/>
                  <a:pt x="5314" y="168"/>
                  <a:pt x="5284" y="168"/>
                </a:cubicBezTo>
                <a:lnTo>
                  <a:pt x="4716" y="168"/>
                </a:lnTo>
                <a:lnTo>
                  <a:pt x="50" y="0"/>
                </a:lnTo>
                <a:cubicBezTo>
                  <a:pt x="59" y="3322"/>
                  <a:pt x="-8" y="6643"/>
                  <a:pt x="1" y="9964"/>
                </a:cubicBezTo>
                <a:lnTo>
                  <a:pt x="4716" y="10168"/>
                </a:lnTo>
                <a:lnTo>
                  <a:pt x="5284" y="10168"/>
                </a:lnTo>
                <a:cubicBezTo>
                  <a:pt x="5314" y="10168"/>
                  <a:pt x="5344" y="10074"/>
                  <a:pt x="5373" y="10074"/>
                </a:cubicBezTo>
                <a:cubicBezTo>
                  <a:pt x="5373" y="9979"/>
                  <a:pt x="5405" y="9979"/>
                  <a:pt x="5405" y="9979"/>
                </a:cubicBezTo>
                <a:lnTo>
                  <a:pt x="6839" y="5451"/>
                </a:lnTo>
                <a:cubicBezTo>
                  <a:pt x="6898" y="5262"/>
                  <a:pt x="6898" y="5074"/>
                  <a:pt x="6839" y="4885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hu-HU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B71F5C7E-7DD3-73F7-4782-7E4803026F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95736" y="0"/>
            <a:ext cx="7396264" cy="685800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artalom helye 3">
            <a:extLst>
              <a:ext uri="{FF2B5EF4-FFF2-40B4-BE49-F238E27FC236}">
                <a16:creationId xmlns:a16="http://schemas.microsoft.com/office/drawing/2014/main" id="{A0768583-02A3-0DAE-3CDB-11AA93954C31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285509" y="1093380"/>
            <a:ext cx="6219103" cy="4679250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endParaRPr lang="hu-HU" dirty="0"/>
          </a:p>
          <a:p>
            <a:pPr marL="0" indent="0">
              <a:buNone/>
            </a:pPr>
            <a:endParaRPr lang="hu-HU" dirty="0"/>
          </a:p>
          <a:p>
            <a:pPr marL="0" indent="0">
              <a:buNone/>
            </a:pPr>
            <a:endParaRPr lang="hu-HU" dirty="0"/>
          </a:p>
          <a:p>
            <a:pPr marL="0" indent="0">
              <a:buNone/>
            </a:pPr>
            <a:endParaRPr lang="hu-HU" dirty="0"/>
          </a:p>
          <a:p>
            <a:pPr marL="0" indent="0">
              <a:buNone/>
            </a:pPr>
            <a:endParaRPr lang="hu-HU" dirty="0"/>
          </a:p>
        </p:txBody>
      </p:sp>
      <p:sp>
        <p:nvSpPr>
          <p:cNvPr id="6" name="Szövegdoboz 5">
            <a:extLst>
              <a:ext uri="{FF2B5EF4-FFF2-40B4-BE49-F238E27FC236}">
                <a16:creationId xmlns:a16="http://schemas.microsoft.com/office/drawing/2014/main" id="{D75139C2-0987-3CB4-6BF5-4A628162889B}"/>
              </a:ext>
            </a:extLst>
          </p:cNvPr>
          <p:cNvSpPr txBox="1"/>
          <p:nvPr/>
        </p:nvSpPr>
        <p:spPr>
          <a:xfrm>
            <a:off x="665796" y="2871605"/>
            <a:ext cx="4243589" cy="332066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700" dirty="0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700" dirty="0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700" dirty="0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700" dirty="0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700" dirty="0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700" dirty="0"/>
          </a:p>
        </p:txBody>
      </p:sp>
      <p:sp>
        <p:nvSpPr>
          <p:cNvPr id="5" name="Szövegdoboz 4">
            <a:extLst>
              <a:ext uri="{FF2B5EF4-FFF2-40B4-BE49-F238E27FC236}">
                <a16:creationId xmlns:a16="http://schemas.microsoft.com/office/drawing/2014/main" id="{76C2ADC3-4710-3732-3DF6-B90DD4AF636F}"/>
              </a:ext>
            </a:extLst>
          </p:cNvPr>
          <p:cNvSpPr txBox="1"/>
          <p:nvPr/>
        </p:nvSpPr>
        <p:spPr>
          <a:xfrm>
            <a:off x="225271" y="489325"/>
            <a:ext cx="621910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hu-HU" sz="2800" b="1">
                <a:latin typeface="+mj-lt"/>
              </a:rPr>
              <a:t>2.  A puzzle részek alkotása</a:t>
            </a:r>
            <a:endParaRPr lang="hu-HU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sp>
        <p:nvSpPr>
          <p:cNvPr id="30" name="Szövegdoboz 29">
            <a:extLst>
              <a:ext uri="{FF2B5EF4-FFF2-40B4-BE49-F238E27FC236}">
                <a16:creationId xmlns:a16="http://schemas.microsoft.com/office/drawing/2014/main" id="{28383345-A223-5928-0BFD-9612F2C6D980}"/>
              </a:ext>
            </a:extLst>
          </p:cNvPr>
          <p:cNvSpPr txBox="1"/>
          <p:nvPr/>
        </p:nvSpPr>
        <p:spPr>
          <a:xfrm>
            <a:off x="4241562" y="770214"/>
            <a:ext cx="62191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endParaRPr lang="hu-HU" dirty="0"/>
          </a:p>
          <a:p>
            <a:pPr marL="285750" indent="-285750">
              <a:buFontTx/>
              <a:buChar char="-"/>
            </a:pPr>
            <a:endParaRPr lang="hu-HU" dirty="0"/>
          </a:p>
        </p:txBody>
      </p:sp>
      <p:sp>
        <p:nvSpPr>
          <p:cNvPr id="9" name="Szövegdoboz 8">
            <a:extLst>
              <a:ext uri="{FF2B5EF4-FFF2-40B4-BE49-F238E27FC236}">
                <a16:creationId xmlns:a16="http://schemas.microsoft.com/office/drawing/2014/main" id="{3A6C99FD-C5EE-DAE9-6F48-3E614A7B039C}"/>
              </a:ext>
            </a:extLst>
          </p:cNvPr>
          <p:cNvSpPr txBox="1"/>
          <p:nvPr/>
        </p:nvSpPr>
        <p:spPr>
          <a:xfrm>
            <a:off x="4795736" y="1289198"/>
            <a:ext cx="816899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/>
              <a:t>     </a:t>
            </a:r>
          </a:p>
          <a:p>
            <a:pPr marL="285750" indent="-285750">
              <a:buFontTx/>
              <a:buChar char="-"/>
            </a:pPr>
            <a:endParaRPr lang="hu-HU" dirty="0"/>
          </a:p>
        </p:txBody>
      </p:sp>
      <p:sp>
        <p:nvSpPr>
          <p:cNvPr id="28" name="Szövegdoboz 27">
            <a:extLst>
              <a:ext uri="{FF2B5EF4-FFF2-40B4-BE49-F238E27FC236}">
                <a16:creationId xmlns:a16="http://schemas.microsoft.com/office/drawing/2014/main" id="{602A53A4-51E1-695D-BCB1-8BAC3204DCA1}"/>
              </a:ext>
            </a:extLst>
          </p:cNvPr>
          <p:cNvSpPr txBox="1"/>
          <p:nvPr/>
        </p:nvSpPr>
        <p:spPr>
          <a:xfrm>
            <a:off x="5128870" y="622606"/>
            <a:ext cx="6595227" cy="66018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/>
              <a:t>-   A hívószó a TANYA lesz. Írjátok egy újabb mezőbe!</a:t>
            </a:r>
          </a:p>
          <a:p>
            <a:endParaRPr lang="hu-HU" dirty="0"/>
          </a:p>
          <a:p>
            <a:pPr marL="285750" indent="-285750">
              <a:buFontTx/>
              <a:buChar char="-"/>
            </a:pPr>
            <a:r>
              <a:rPr lang="hu-HU" dirty="0"/>
              <a:t>Használjátok az anyanyelvórán szerzett ismereteiteket!</a:t>
            </a:r>
          </a:p>
          <a:p>
            <a:pPr marL="285750" indent="-285750">
              <a:buFontTx/>
              <a:buChar char="-"/>
            </a:pPr>
            <a:endParaRPr lang="hu-HU" dirty="0"/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hu-HU" dirty="0"/>
              <a:t>Az első szó: egy élettelen dolog neve</a:t>
            </a: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hu-HU" dirty="0"/>
              <a:t>A második szó: egy növény megnevezése</a:t>
            </a: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hu-HU" dirty="0"/>
              <a:t>A harmadik szó: egy állat neve</a:t>
            </a: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hu-HU" dirty="0"/>
              <a:t>A negyedik szó: egy tanyához kapcsolódó személy</a:t>
            </a: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hu-HU" dirty="0"/>
              <a:t>Az ötödik szó: egy gondolati dolog</a:t>
            </a: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hu-HU" dirty="0"/>
              <a:t>A hatodik szó: mennyiséget fejez ki</a:t>
            </a: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hu-HU" dirty="0"/>
              <a:t>A hetedik szó: tulajdonságot jelöl meg</a:t>
            </a: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hu-HU" dirty="0"/>
              <a:t>A nyolcadik szó: cselekvést fejez ki </a:t>
            </a: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hu-HU" dirty="0"/>
              <a:t>A kilencedik szó: történést  jelent</a:t>
            </a:r>
          </a:p>
          <a:p>
            <a:pPr marL="285750" indent="-285750">
              <a:buFontTx/>
              <a:buChar char="-"/>
            </a:pPr>
            <a:endParaRPr lang="hu-HU" dirty="0"/>
          </a:p>
          <a:p>
            <a:pPr marL="285750" indent="-285750">
              <a:buFontTx/>
              <a:buChar char="-"/>
            </a:pPr>
            <a:endParaRPr lang="hu-HU" dirty="0"/>
          </a:p>
          <a:p>
            <a:pPr marL="285750" indent="-285750">
              <a:buFontTx/>
              <a:buChar char="-"/>
            </a:pPr>
            <a:endParaRPr lang="hu-HU" dirty="0"/>
          </a:p>
          <a:p>
            <a:pPr marL="285750" indent="-285750">
              <a:buFontTx/>
              <a:buChar char="-"/>
            </a:pPr>
            <a:endParaRPr lang="hu-HU" dirty="0"/>
          </a:p>
          <a:p>
            <a:pPr marL="285750" indent="-285750">
              <a:buFontTx/>
              <a:buChar char="-"/>
            </a:pPr>
            <a:endParaRPr lang="hu-HU" dirty="0"/>
          </a:p>
          <a:p>
            <a:pPr marL="285750" indent="-285750">
              <a:buFontTx/>
              <a:buChar char="-"/>
            </a:pPr>
            <a:endParaRPr lang="hu-HU" dirty="0"/>
          </a:p>
        </p:txBody>
      </p:sp>
      <p:sp>
        <p:nvSpPr>
          <p:cNvPr id="7" name="Szövegdoboz 6">
            <a:extLst>
              <a:ext uri="{FF2B5EF4-FFF2-40B4-BE49-F238E27FC236}">
                <a16:creationId xmlns:a16="http://schemas.microsoft.com/office/drawing/2014/main" id="{4C6E0176-04DE-B76B-67D4-AB08E2492981}"/>
              </a:ext>
            </a:extLst>
          </p:cNvPr>
          <p:cNvSpPr txBox="1"/>
          <p:nvPr/>
        </p:nvSpPr>
        <p:spPr>
          <a:xfrm>
            <a:off x="-1070464" y="1795874"/>
            <a:ext cx="586508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3"/>
            <a:r>
              <a:rPr lang="hu-HU" sz="2000" b="1" dirty="0">
                <a:latin typeface="+mj-lt"/>
              </a:rPr>
              <a:t>4. Ötletbörze + egy kis anyanyelv</a:t>
            </a:r>
          </a:p>
        </p:txBody>
      </p:sp>
      <p:pic>
        <p:nvPicPr>
          <p:cNvPr id="32" name="Kép 31" descr="A képen szöveg, kézírás, Gyermekrajz, rajz látható&#10;&#10;Előfordulhat, hogy a mesterséges intelligencia által létrehozott tartalom helytelen.">
            <a:extLst>
              <a:ext uri="{FF2B5EF4-FFF2-40B4-BE49-F238E27FC236}">
                <a16:creationId xmlns:a16="http://schemas.microsoft.com/office/drawing/2014/main" id="{6127C43B-29B1-E903-6FFC-917CBF04214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27584"/>
          <a:stretch/>
        </p:blipFill>
        <p:spPr>
          <a:xfrm rot="16200000">
            <a:off x="1397197" y="3007399"/>
            <a:ext cx="2976541" cy="33932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180868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FACD7CB-90AE-BB56-EA3C-C4EEC1110D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5D9FB2BC-871E-4F76-45A7-478B40C1AE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795735" cy="6858000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D3695746-F7AD-1E6A-1C73-652CD122F3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7224" y="-786"/>
            <a:ext cx="2356675" cy="6854040"/>
            <a:chOff x="6627813" y="194833"/>
            <a:chExt cx="1952625" cy="5678918"/>
          </a:xfrm>
          <a:solidFill>
            <a:schemeClr val="bg2"/>
          </a:solidFill>
        </p:grpSpPr>
        <p:sp>
          <p:nvSpPr>
            <p:cNvPr id="14" name="Freeform 27">
              <a:extLst>
                <a:ext uri="{FF2B5EF4-FFF2-40B4-BE49-F238E27FC236}">
                  <a16:creationId xmlns:a16="http://schemas.microsoft.com/office/drawing/2014/main" id="{CE1BF926-CA47-45D5-B820-D0150861FBA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15" name="Freeform 28">
              <a:extLst>
                <a:ext uri="{FF2B5EF4-FFF2-40B4-BE49-F238E27FC236}">
                  <a16:creationId xmlns:a16="http://schemas.microsoft.com/office/drawing/2014/main" id="{80F67D0F-0978-BCC9-9234-55EC506CF65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16" name="Freeform 29">
              <a:extLst>
                <a:ext uri="{FF2B5EF4-FFF2-40B4-BE49-F238E27FC236}">
                  <a16:creationId xmlns:a16="http://schemas.microsoft.com/office/drawing/2014/main" id="{36D97AB4-BF97-5F99-E124-DB6BD9F12B3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17" name="Freeform 30">
              <a:extLst>
                <a:ext uri="{FF2B5EF4-FFF2-40B4-BE49-F238E27FC236}">
                  <a16:creationId xmlns:a16="http://schemas.microsoft.com/office/drawing/2014/main" id="{77AAF3EC-5106-3CBF-DA5F-FB45720889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18" name="Freeform 31">
              <a:extLst>
                <a:ext uri="{FF2B5EF4-FFF2-40B4-BE49-F238E27FC236}">
                  <a16:creationId xmlns:a16="http://schemas.microsoft.com/office/drawing/2014/main" id="{C585A275-738C-3476-ACFC-821CA04773D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19" name="Freeform 32">
              <a:extLst>
                <a:ext uri="{FF2B5EF4-FFF2-40B4-BE49-F238E27FC236}">
                  <a16:creationId xmlns:a16="http://schemas.microsoft.com/office/drawing/2014/main" id="{8FCE9597-6D51-90BD-7A0C-A9471E7DC1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20" name="Freeform 33">
              <a:extLst>
                <a:ext uri="{FF2B5EF4-FFF2-40B4-BE49-F238E27FC236}">
                  <a16:creationId xmlns:a16="http://schemas.microsoft.com/office/drawing/2014/main" id="{2DF6E412-57DC-4F6F-0493-7F42028C817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21" name="Freeform 34">
              <a:extLst>
                <a:ext uri="{FF2B5EF4-FFF2-40B4-BE49-F238E27FC236}">
                  <a16:creationId xmlns:a16="http://schemas.microsoft.com/office/drawing/2014/main" id="{E4A17145-133E-F2B6-3E04-FEF41C791C7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22" name="Freeform 35">
              <a:extLst>
                <a:ext uri="{FF2B5EF4-FFF2-40B4-BE49-F238E27FC236}">
                  <a16:creationId xmlns:a16="http://schemas.microsoft.com/office/drawing/2014/main" id="{884C925C-30D3-EABE-40C0-2489489E54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23" name="Freeform 36">
              <a:extLst>
                <a:ext uri="{FF2B5EF4-FFF2-40B4-BE49-F238E27FC236}">
                  <a16:creationId xmlns:a16="http://schemas.microsoft.com/office/drawing/2014/main" id="{5010CB32-CAFF-7F97-FFD9-A24A3F063C1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24" name="Freeform 37">
              <a:extLst>
                <a:ext uri="{FF2B5EF4-FFF2-40B4-BE49-F238E27FC236}">
                  <a16:creationId xmlns:a16="http://schemas.microsoft.com/office/drawing/2014/main" id="{9C7960F9-2DDD-70FF-B609-BD6AF046A51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25" name="Freeform 38">
              <a:extLst>
                <a:ext uri="{FF2B5EF4-FFF2-40B4-BE49-F238E27FC236}">
                  <a16:creationId xmlns:a16="http://schemas.microsoft.com/office/drawing/2014/main" id="{4C7FC12D-6810-FFD6-6F61-E90EC03587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</p:grpSp>
      <p:sp>
        <p:nvSpPr>
          <p:cNvPr id="27" name="Freeform 11">
            <a:extLst>
              <a:ext uri="{FF2B5EF4-FFF2-40B4-BE49-F238E27FC236}">
                <a16:creationId xmlns:a16="http://schemas.microsoft.com/office/drawing/2014/main" id="{BD38BD11-33D6-F319-1ECC-977AAD09D5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V="1">
            <a:off x="-159" y="3179901"/>
            <a:ext cx="1098194" cy="514066"/>
          </a:xfrm>
          <a:custGeom>
            <a:avLst/>
            <a:gdLst>
              <a:gd name="connsiteX0" fmla="*/ 10000 w 10044"/>
              <a:gd name="connsiteY0" fmla="*/ 4701 h 9966"/>
              <a:gd name="connsiteX1" fmla="*/ 8559 w 10044"/>
              <a:gd name="connsiteY1" fmla="*/ 188 h 9966"/>
              <a:gd name="connsiteX2" fmla="*/ 8527 w 10044"/>
              <a:gd name="connsiteY2" fmla="*/ 94 h 9966"/>
              <a:gd name="connsiteX3" fmla="*/ 8438 w 10044"/>
              <a:gd name="connsiteY3" fmla="*/ 0 h 9966"/>
              <a:gd name="connsiteX4" fmla="*/ 7867 w 10044"/>
              <a:gd name="connsiteY4" fmla="*/ 0 h 9966"/>
              <a:gd name="connsiteX5" fmla="*/ 0 w 10044"/>
              <a:gd name="connsiteY5" fmla="*/ 70 h 9966"/>
              <a:gd name="connsiteX6" fmla="*/ 3132 w 10044"/>
              <a:gd name="connsiteY6" fmla="*/ 9763 h 9966"/>
              <a:gd name="connsiteX7" fmla="*/ 7867 w 10044"/>
              <a:gd name="connsiteY7" fmla="*/ 9966 h 9966"/>
              <a:gd name="connsiteX8" fmla="*/ 8438 w 10044"/>
              <a:gd name="connsiteY8" fmla="*/ 9966 h 9966"/>
              <a:gd name="connsiteX9" fmla="*/ 8527 w 10044"/>
              <a:gd name="connsiteY9" fmla="*/ 9872 h 9966"/>
              <a:gd name="connsiteX10" fmla="*/ 8559 w 10044"/>
              <a:gd name="connsiteY10" fmla="*/ 9778 h 9966"/>
              <a:gd name="connsiteX11" fmla="*/ 10000 w 10044"/>
              <a:gd name="connsiteY11" fmla="*/ 5265 h 9966"/>
              <a:gd name="connsiteX12" fmla="*/ 10000 w 10044"/>
              <a:gd name="connsiteY12" fmla="*/ 4701 h 9966"/>
              <a:gd name="connsiteX0" fmla="*/ 6839 w 6883"/>
              <a:gd name="connsiteY0" fmla="*/ 4885 h 10168"/>
              <a:gd name="connsiteX1" fmla="*/ 5405 w 6883"/>
              <a:gd name="connsiteY1" fmla="*/ 357 h 10168"/>
              <a:gd name="connsiteX2" fmla="*/ 5373 w 6883"/>
              <a:gd name="connsiteY2" fmla="*/ 262 h 10168"/>
              <a:gd name="connsiteX3" fmla="*/ 5284 w 6883"/>
              <a:gd name="connsiteY3" fmla="*/ 168 h 10168"/>
              <a:gd name="connsiteX4" fmla="*/ 4716 w 6883"/>
              <a:gd name="connsiteY4" fmla="*/ 168 h 10168"/>
              <a:gd name="connsiteX5" fmla="*/ 50 w 6883"/>
              <a:gd name="connsiteY5" fmla="*/ 0 h 10168"/>
              <a:gd name="connsiteX6" fmla="*/ 1 w 6883"/>
              <a:gd name="connsiteY6" fmla="*/ 9964 h 10168"/>
              <a:gd name="connsiteX7" fmla="*/ 4716 w 6883"/>
              <a:gd name="connsiteY7" fmla="*/ 10168 h 10168"/>
              <a:gd name="connsiteX8" fmla="*/ 5284 w 6883"/>
              <a:gd name="connsiteY8" fmla="*/ 10168 h 10168"/>
              <a:gd name="connsiteX9" fmla="*/ 5373 w 6883"/>
              <a:gd name="connsiteY9" fmla="*/ 10074 h 10168"/>
              <a:gd name="connsiteX10" fmla="*/ 5405 w 6883"/>
              <a:gd name="connsiteY10" fmla="*/ 9979 h 10168"/>
              <a:gd name="connsiteX11" fmla="*/ 6839 w 6883"/>
              <a:gd name="connsiteY11" fmla="*/ 5451 h 10168"/>
              <a:gd name="connsiteX12" fmla="*/ 6839 w 6883"/>
              <a:gd name="connsiteY12" fmla="*/ 4885 h 10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6883" h="10168">
                <a:moveTo>
                  <a:pt x="6839" y="4885"/>
                </a:moveTo>
                <a:lnTo>
                  <a:pt x="5405" y="357"/>
                </a:lnTo>
                <a:cubicBezTo>
                  <a:pt x="5395" y="325"/>
                  <a:pt x="5383" y="294"/>
                  <a:pt x="5373" y="262"/>
                </a:cubicBezTo>
                <a:cubicBezTo>
                  <a:pt x="5344" y="168"/>
                  <a:pt x="5314" y="168"/>
                  <a:pt x="5284" y="168"/>
                </a:cubicBezTo>
                <a:lnTo>
                  <a:pt x="4716" y="168"/>
                </a:lnTo>
                <a:lnTo>
                  <a:pt x="50" y="0"/>
                </a:lnTo>
                <a:cubicBezTo>
                  <a:pt x="59" y="3322"/>
                  <a:pt x="-8" y="6643"/>
                  <a:pt x="1" y="9964"/>
                </a:cubicBezTo>
                <a:lnTo>
                  <a:pt x="4716" y="10168"/>
                </a:lnTo>
                <a:lnTo>
                  <a:pt x="5284" y="10168"/>
                </a:lnTo>
                <a:cubicBezTo>
                  <a:pt x="5314" y="10168"/>
                  <a:pt x="5344" y="10074"/>
                  <a:pt x="5373" y="10074"/>
                </a:cubicBezTo>
                <a:cubicBezTo>
                  <a:pt x="5373" y="9979"/>
                  <a:pt x="5405" y="9979"/>
                  <a:pt x="5405" y="9979"/>
                </a:cubicBezTo>
                <a:lnTo>
                  <a:pt x="6839" y="5451"/>
                </a:lnTo>
                <a:cubicBezTo>
                  <a:pt x="6898" y="5262"/>
                  <a:pt x="6898" y="5074"/>
                  <a:pt x="6839" y="4885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hu-HU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E70DAF91-90E5-5571-368C-91C5CB62CF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95736" y="0"/>
            <a:ext cx="7396264" cy="685800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artalom helye 3">
            <a:extLst>
              <a:ext uri="{FF2B5EF4-FFF2-40B4-BE49-F238E27FC236}">
                <a16:creationId xmlns:a16="http://schemas.microsoft.com/office/drawing/2014/main" id="{D7D2451D-F58E-E7CF-FB8D-6A4950E93A8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285509" y="1093380"/>
            <a:ext cx="6219103" cy="4679250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endParaRPr lang="hu-HU" dirty="0"/>
          </a:p>
          <a:p>
            <a:pPr marL="0" indent="0">
              <a:buNone/>
            </a:pPr>
            <a:endParaRPr lang="hu-HU" dirty="0"/>
          </a:p>
          <a:p>
            <a:pPr marL="0" indent="0">
              <a:buNone/>
            </a:pPr>
            <a:endParaRPr lang="hu-HU" dirty="0"/>
          </a:p>
          <a:p>
            <a:pPr marL="0" indent="0">
              <a:buNone/>
            </a:pPr>
            <a:endParaRPr lang="hu-HU" dirty="0"/>
          </a:p>
          <a:p>
            <a:pPr marL="0" indent="0">
              <a:buNone/>
            </a:pPr>
            <a:endParaRPr lang="hu-HU" dirty="0"/>
          </a:p>
        </p:txBody>
      </p:sp>
      <p:sp>
        <p:nvSpPr>
          <p:cNvPr id="6" name="Szövegdoboz 5">
            <a:extLst>
              <a:ext uri="{FF2B5EF4-FFF2-40B4-BE49-F238E27FC236}">
                <a16:creationId xmlns:a16="http://schemas.microsoft.com/office/drawing/2014/main" id="{74967BAB-D930-9842-BA90-100279C4BD1C}"/>
              </a:ext>
            </a:extLst>
          </p:cNvPr>
          <p:cNvSpPr txBox="1"/>
          <p:nvPr/>
        </p:nvSpPr>
        <p:spPr>
          <a:xfrm>
            <a:off x="665796" y="2871605"/>
            <a:ext cx="4243589" cy="332066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700" dirty="0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700" dirty="0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700" dirty="0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700" dirty="0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700" dirty="0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700" dirty="0"/>
          </a:p>
        </p:txBody>
      </p:sp>
      <p:sp>
        <p:nvSpPr>
          <p:cNvPr id="5" name="Szövegdoboz 4">
            <a:extLst>
              <a:ext uri="{FF2B5EF4-FFF2-40B4-BE49-F238E27FC236}">
                <a16:creationId xmlns:a16="http://schemas.microsoft.com/office/drawing/2014/main" id="{74136BCF-4B9C-E6F9-B27C-2F7F195E4D8E}"/>
              </a:ext>
            </a:extLst>
          </p:cNvPr>
          <p:cNvSpPr txBox="1"/>
          <p:nvPr/>
        </p:nvSpPr>
        <p:spPr>
          <a:xfrm>
            <a:off x="225271" y="489325"/>
            <a:ext cx="621910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hu-HU" sz="2800" b="1">
                <a:latin typeface="+mj-lt"/>
              </a:rPr>
              <a:t>2.  A puzzle részek alkotása</a:t>
            </a:r>
            <a:endParaRPr lang="hu-HU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sp>
        <p:nvSpPr>
          <p:cNvPr id="30" name="Szövegdoboz 29">
            <a:extLst>
              <a:ext uri="{FF2B5EF4-FFF2-40B4-BE49-F238E27FC236}">
                <a16:creationId xmlns:a16="http://schemas.microsoft.com/office/drawing/2014/main" id="{B782424F-75FA-91D7-490B-DF8E609F66F8}"/>
              </a:ext>
            </a:extLst>
          </p:cNvPr>
          <p:cNvSpPr txBox="1"/>
          <p:nvPr/>
        </p:nvSpPr>
        <p:spPr>
          <a:xfrm>
            <a:off x="4241562" y="770214"/>
            <a:ext cx="62191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endParaRPr lang="hu-HU" dirty="0"/>
          </a:p>
          <a:p>
            <a:pPr marL="285750" indent="-285750">
              <a:buFontTx/>
              <a:buChar char="-"/>
            </a:pPr>
            <a:endParaRPr lang="hu-HU" dirty="0"/>
          </a:p>
        </p:txBody>
      </p:sp>
      <p:sp>
        <p:nvSpPr>
          <p:cNvPr id="9" name="Szövegdoboz 8">
            <a:extLst>
              <a:ext uri="{FF2B5EF4-FFF2-40B4-BE49-F238E27FC236}">
                <a16:creationId xmlns:a16="http://schemas.microsoft.com/office/drawing/2014/main" id="{A8DF0B03-81E1-D40A-BBB5-06D2BA81CF50}"/>
              </a:ext>
            </a:extLst>
          </p:cNvPr>
          <p:cNvSpPr txBox="1"/>
          <p:nvPr/>
        </p:nvSpPr>
        <p:spPr>
          <a:xfrm>
            <a:off x="4795736" y="1289198"/>
            <a:ext cx="816899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/>
              <a:t>     </a:t>
            </a:r>
          </a:p>
          <a:p>
            <a:pPr marL="285750" indent="-285750">
              <a:buFontTx/>
              <a:buChar char="-"/>
            </a:pPr>
            <a:endParaRPr lang="hu-HU" dirty="0"/>
          </a:p>
        </p:txBody>
      </p:sp>
      <p:sp>
        <p:nvSpPr>
          <p:cNvPr id="3" name="Szövegdoboz 2">
            <a:extLst>
              <a:ext uri="{FF2B5EF4-FFF2-40B4-BE49-F238E27FC236}">
                <a16:creationId xmlns:a16="http://schemas.microsoft.com/office/drawing/2014/main" id="{3DE5C990-6856-3F97-4CC1-68011FA86758}"/>
              </a:ext>
            </a:extLst>
          </p:cNvPr>
          <p:cNvSpPr txBox="1"/>
          <p:nvPr/>
        </p:nvSpPr>
        <p:spPr>
          <a:xfrm>
            <a:off x="-583319" y="1668777"/>
            <a:ext cx="648392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3"/>
            <a:r>
              <a:rPr lang="hu-HU" sz="2000" b="1" dirty="0">
                <a:latin typeface="+mj-lt"/>
              </a:rPr>
              <a:t>5. „</a:t>
            </a:r>
            <a:r>
              <a:rPr lang="hu-HU" sz="2000" b="1" dirty="0" err="1">
                <a:latin typeface="+mj-lt"/>
              </a:rPr>
              <a:t>Kilépőcédulák”írása</a:t>
            </a:r>
            <a:endParaRPr lang="hu-HU" sz="2000" b="1" dirty="0">
              <a:latin typeface="+mj-lt"/>
            </a:endParaRPr>
          </a:p>
        </p:txBody>
      </p:sp>
      <p:pic>
        <p:nvPicPr>
          <p:cNvPr id="10" name="Kép 9" descr="A képen szöveg, kézírás, vázlat, rajz látható&#10;&#10;Előfordulhat, hogy a mesterséges intelligencia által létrehozott tartalom helytelen.">
            <a:extLst>
              <a:ext uri="{FF2B5EF4-FFF2-40B4-BE49-F238E27FC236}">
                <a16:creationId xmlns:a16="http://schemas.microsoft.com/office/drawing/2014/main" id="{B64660D2-9B10-5B52-18E0-C5D9AB1BBB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155614" y="3897613"/>
            <a:ext cx="4530379" cy="2549449"/>
          </a:xfrm>
          <a:prstGeom prst="rect">
            <a:avLst/>
          </a:prstGeom>
        </p:spPr>
      </p:pic>
      <p:sp>
        <p:nvSpPr>
          <p:cNvPr id="12" name="Szövegdoboz 11">
            <a:extLst>
              <a:ext uri="{FF2B5EF4-FFF2-40B4-BE49-F238E27FC236}">
                <a16:creationId xmlns:a16="http://schemas.microsoft.com/office/drawing/2014/main" id="{7ED529A2-CD7D-BE59-7C4B-EC2322A3F4AA}"/>
              </a:ext>
            </a:extLst>
          </p:cNvPr>
          <p:cNvSpPr txBox="1"/>
          <p:nvPr/>
        </p:nvSpPr>
        <p:spPr>
          <a:xfrm>
            <a:off x="5340745" y="1244886"/>
            <a:ext cx="6764993" cy="44370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hu-HU" dirty="0"/>
              <a:t>Szeretnénk megismerni a véleményeteket az elmúlt</a:t>
            </a:r>
          </a:p>
          <a:p>
            <a:r>
              <a:rPr lang="hu-HU" dirty="0"/>
              <a:t>    foglalkozásokról.</a:t>
            </a:r>
          </a:p>
          <a:p>
            <a:endParaRPr lang="hu-HU" dirty="0"/>
          </a:p>
          <a:p>
            <a:pPr marL="285750" indent="-285750">
              <a:buFontTx/>
              <a:buChar char="-"/>
            </a:pPr>
            <a:r>
              <a:rPr lang="hu-HU" dirty="0"/>
              <a:t>Fejezzétek be tetszőlegesen a megkezdett mondatokat!</a:t>
            </a:r>
          </a:p>
          <a:p>
            <a:pPr marL="285750" indent="-285750">
              <a:buFontTx/>
              <a:buChar char="-"/>
            </a:pPr>
            <a:endParaRPr lang="hu-HU" dirty="0"/>
          </a:p>
          <a:p>
            <a:pPr marL="285750" indent="-285750">
              <a:buFontTx/>
              <a:buChar char="-"/>
            </a:pPr>
            <a:endParaRPr lang="hu-HU" dirty="0"/>
          </a:p>
          <a:p>
            <a:pPr marL="285750" indent="-285750">
              <a:lnSpc>
                <a:spcPct val="200000"/>
              </a:lnSpc>
              <a:buFontTx/>
              <a:buChar char="-"/>
            </a:pPr>
            <a:r>
              <a:rPr lang="hu-HU" dirty="0"/>
              <a:t>Nagyon érdekes volt, amikor….</a:t>
            </a:r>
          </a:p>
          <a:p>
            <a:pPr marL="285750" indent="-285750">
              <a:lnSpc>
                <a:spcPct val="200000"/>
              </a:lnSpc>
              <a:buFontTx/>
              <a:buChar char="-"/>
            </a:pPr>
            <a:r>
              <a:rPr lang="hu-HU" dirty="0"/>
              <a:t>Én azt tanultam meg a ….</a:t>
            </a:r>
          </a:p>
          <a:p>
            <a:pPr marL="285750" indent="-285750">
              <a:lnSpc>
                <a:spcPct val="200000"/>
              </a:lnSpc>
              <a:buFontTx/>
              <a:buChar char="-"/>
            </a:pPr>
            <a:r>
              <a:rPr lang="hu-HU" dirty="0"/>
              <a:t>Nagyon tetszett, …</a:t>
            </a:r>
          </a:p>
          <a:p>
            <a:pPr marL="285750" indent="-285750">
              <a:lnSpc>
                <a:spcPct val="200000"/>
              </a:lnSpc>
              <a:buFontTx/>
              <a:buChar char="-"/>
            </a:pPr>
            <a:r>
              <a:rPr lang="hu-HU" dirty="0"/>
              <a:t>Sokat tanultam a …</a:t>
            </a:r>
          </a:p>
          <a:p>
            <a:pPr marL="285750" indent="-285750">
              <a:lnSpc>
                <a:spcPct val="200000"/>
              </a:lnSpc>
              <a:buFontTx/>
              <a:buChar char="-"/>
            </a:pPr>
            <a:r>
              <a:rPr lang="hu-HU" dirty="0"/>
              <a:t>Nagyon hasznos volt tanulni a …</a:t>
            </a:r>
          </a:p>
        </p:txBody>
      </p:sp>
    </p:spTree>
    <p:extLst>
      <p:ext uri="{BB962C8B-B14F-4D97-AF65-F5344CB8AC3E}">
        <p14:creationId xmlns:p14="http://schemas.microsoft.com/office/powerpoint/2010/main" val="127565096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3A92C08-3C50-0548-9D16-C86953D3E8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D90BF3CC-5026-BECF-208D-60DA10BF66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795735" cy="6858000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02BAB877-74DB-5469-8D33-D2A824F527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7224" y="-786"/>
            <a:ext cx="2356675" cy="6854040"/>
            <a:chOff x="6627813" y="194833"/>
            <a:chExt cx="1952625" cy="5678918"/>
          </a:xfrm>
          <a:solidFill>
            <a:schemeClr val="bg2"/>
          </a:solidFill>
        </p:grpSpPr>
        <p:sp>
          <p:nvSpPr>
            <p:cNvPr id="14" name="Freeform 27">
              <a:extLst>
                <a:ext uri="{FF2B5EF4-FFF2-40B4-BE49-F238E27FC236}">
                  <a16:creationId xmlns:a16="http://schemas.microsoft.com/office/drawing/2014/main" id="{036CA6C3-2D28-9A44-E181-5A7C55318AF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15" name="Freeform 28">
              <a:extLst>
                <a:ext uri="{FF2B5EF4-FFF2-40B4-BE49-F238E27FC236}">
                  <a16:creationId xmlns:a16="http://schemas.microsoft.com/office/drawing/2014/main" id="{FDFA375C-6563-7DD0-7B81-A149F7F7B85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16" name="Freeform 29">
              <a:extLst>
                <a:ext uri="{FF2B5EF4-FFF2-40B4-BE49-F238E27FC236}">
                  <a16:creationId xmlns:a16="http://schemas.microsoft.com/office/drawing/2014/main" id="{93AC9436-1712-D6E0-4CB4-E474BA79EB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17" name="Freeform 30">
              <a:extLst>
                <a:ext uri="{FF2B5EF4-FFF2-40B4-BE49-F238E27FC236}">
                  <a16:creationId xmlns:a16="http://schemas.microsoft.com/office/drawing/2014/main" id="{6384CC35-5549-59B9-773B-9F0DB47DD1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18" name="Freeform 31">
              <a:extLst>
                <a:ext uri="{FF2B5EF4-FFF2-40B4-BE49-F238E27FC236}">
                  <a16:creationId xmlns:a16="http://schemas.microsoft.com/office/drawing/2014/main" id="{15DF5A1C-4C51-EF03-6723-F0D06DC4CFF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19" name="Freeform 32">
              <a:extLst>
                <a:ext uri="{FF2B5EF4-FFF2-40B4-BE49-F238E27FC236}">
                  <a16:creationId xmlns:a16="http://schemas.microsoft.com/office/drawing/2014/main" id="{9F852192-5FD9-1BAE-3164-55DEBA2171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20" name="Freeform 33">
              <a:extLst>
                <a:ext uri="{FF2B5EF4-FFF2-40B4-BE49-F238E27FC236}">
                  <a16:creationId xmlns:a16="http://schemas.microsoft.com/office/drawing/2014/main" id="{26AA6038-58A8-9810-F496-D5EC224FFE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21" name="Freeform 34">
              <a:extLst>
                <a:ext uri="{FF2B5EF4-FFF2-40B4-BE49-F238E27FC236}">
                  <a16:creationId xmlns:a16="http://schemas.microsoft.com/office/drawing/2014/main" id="{10420736-8D32-E7AC-5B04-7F957503E1C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22" name="Freeform 35">
              <a:extLst>
                <a:ext uri="{FF2B5EF4-FFF2-40B4-BE49-F238E27FC236}">
                  <a16:creationId xmlns:a16="http://schemas.microsoft.com/office/drawing/2014/main" id="{C700F057-2262-3D28-36BF-D28E17239D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23" name="Freeform 36">
              <a:extLst>
                <a:ext uri="{FF2B5EF4-FFF2-40B4-BE49-F238E27FC236}">
                  <a16:creationId xmlns:a16="http://schemas.microsoft.com/office/drawing/2014/main" id="{7CCAC2BE-EA4D-A762-E031-70798735834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24" name="Freeform 37">
              <a:extLst>
                <a:ext uri="{FF2B5EF4-FFF2-40B4-BE49-F238E27FC236}">
                  <a16:creationId xmlns:a16="http://schemas.microsoft.com/office/drawing/2014/main" id="{8389EC3F-4A0D-2DC3-9533-E04DE96F375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25" name="Freeform 38">
              <a:extLst>
                <a:ext uri="{FF2B5EF4-FFF2-40B4-BE49-F238E27FC236}">
                  <a16:creationId xmlns:a16="http://schemas.microsoft.com/office/drawing/2014/main" id="{DEF0BA48-1968-B600-0171-5D379EB68A9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</p:grpSp>
      <p:sp>
        <p:nvSpPr>
          <p:cNvPr id="27" name="Freeform 11">
            <a:extLst>
              <a:ext uri="{FF2B5EF4-FFF2-40B4-BE49-F238E27FC236}">
                <a16:creationId xmlns:a16="http://schemas.microsoft.com/office/drawing/2014/main" id="{ACF36CD1-48D3-8796-ADD3-1B49E2D932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V="1">
            <a:off x="-159" y="3179901"/>
            <a:ext cx="1098194" cy="514066"/>
          </a:xfrm>
          <a:custGeom>
            <a:avLst/>
            <a:gdLst>
              <a:gd name="connsiteX0" fmla="*/ 10000 w 10044"/>
              <a:gd name="connsiteY0" fmla="*/ 4701 h 9966"/>
              <a:gd name="connsiteX1" fmla="*/ 8559 w 10044"/>
              <a:gd name="connsiteY1" fmla="*/ 188 h 9966"/>
              <a:gd name="connsiteX2" fmla="*/ 8527 w 10044"/>
              <a:gd name="connsiteY2" fmla="*/ 94 h 9966"/>
              <a:gd name="connsiteX3" fmla="*/ 8438 w 10044"/>
              <a:gd name="connsiteY3" fmla="*/ 0 h 9966"/>
              <a:gd name="connsiteX4" fmla="*/ 7867 w 10044"/>
              <a:gd name="connsiteY4" fmla="*/ 0 h 9966"/>
              <a:gd name="connsiteX5" fmla="*/ 0 w 10044"/>
              <a:gd name="connsiteY5" fmla="*/ 70 h 9966"/>
              <a:gd name="connsiteX6" fmla="*/ 3132 w 10044"/>
              <a:gd name="connsiteY6" fmla="*/ 9763 h 9966"/>
              <a:gd name="connsiteX7" fmla="*/ 7867 w 10044"/>
              <a:gd name="connsiteY7" fmla="*/ 9966 h 9966"/>
              <a:gd name="connsiteX8" fmla="*/ 8438 w 10044"/>
              <a:gd name="connsiteY8" fmla="*/ 9966 h 9966"/>
              <a:gd name="connsiteX9" fmla="*/ 8527 w 10044"/>
              <a:gd name="connsiteY9" fmla="*/ 9872 h 9966"/>
              <a:gd name="connsiteX10" fmla="*/ 8559 w 10044"/>
              <a:gd name="connsiteY10" fmla="*/ 9778 h 9966"/>
              <a:gd name="connsiteX11" fmla="*/ 10000 w 10044"/>
              <a:gd name="connsiteY11" fmla="*/ 5265 h 9966"/>
              <a:gd name="connsiteX12" fmla="*/ 10000 w 10044"/>
              <a:gd name="connsiteY12" fmla="*/ 4701 h 9966"/>
              <a:gd name="connsiteX0" fmla="*/ 6839 w 6883"/>
              <a:gd name="connsiteY0" fmla="*/ 4885 h 10168"/>
              <a:gd name="connsiteX1" fmla="*/ 5405 w 6883"/>
              <a:gd name="connsiteY1" fmla="*/ 357 h 10168"/>
              <a:gd name="connsiteX2" fmla="*/ 5373 w 6883"/>
              <a:gd name="connsiteY2" fmla="*/ 262 h 10168"/>
              <a:gd name="connsiteX3" fmla="*/ 5284 w 6883"/>
              <a:gd name="connsiteY3" fmla="*/ 168 h 10168"/>
              <a:gd name="connsiteX4" fmla="*/ 4716 w 6883"/>
              <a:gd name="connsiteY4" fmla="*/ 168 h 10168"/>
              <a:gd name="connsiteX5" fmla="*/ 50 w 6883"/>
              <a:gd name="connsiteY5" fmla="*/ 0 h 10168"/>
              <a:gd name="connsiteX6" fmla="*/ 1 w 6883"/>
              <a:gd name="connsiteY6" fmla="*/ 9964 h 10168"/>
              <a:gd name="connsiteX7" fmla="*/ 4716 w 6883"/>
              <a:gd name="connsiteY7" fmla="*/ 10168 h 10168"/>
              <a:gd name="connsiteX8" fmla="*/ 5284 w 6883"/>
              <a:gd name="connsiteY8" fmla="*/ 10168 h 10168"/>
              <a:gd name="connsiteX9" fmla="*/ 5373 w 6883"/>
              <a:gd name="connsiteY9" fmla="*/ 10074 h 10168"/>
              <a:gd name="connsiteX10" fmla="*/ 5405 w 6883"/>
              <a:gd name="connsiteY10" fmla="*/ 9979 h 10168"/>
              <a:gd name="connsiteX11" fmla="*/ 6839 w 6883"/>
              <a:gd name="connsiteY11" fmla="*/ 5451 h 10168"/>
              <a:gd name="connsiteX12" fmla="*/ 6839 w 6883"/>
              <a:gd name="connsiteY12" fmla="*/ 4885 h 10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6883" h="10168">
                <a:moveTo>
                  <a:pt x="6839" y="4885"/>
                </a:moveTo>
                <a:lnTo>
                  <a:pt x="5405" y="357"/>
                </a:lnTo>
                <a:cubicBezTo>
                  <a:pt x="5395" y="325"/>
                  <a:pt x="5383" y="294"/>
                  <a:pt x="5373" y="262"/>
                </a:cubicBezTo>
                <a:cubicBezTo>
                  <a:pt x="5344" y="168"/>
                  <a:pt x="5314" y="168"/>
                  <a:pt x="5284" y="168"/>
                </a:cubicBezTo>
                <a:lnTo>
                  <a:pt x="4716" y="168"/>
                </a:lnTo>
                <a:lnTo>
                  <a:pt x="50" y="0"/>
                </a:lnTo>
                <a:cubicBezTo>
                  <a:pt x="59" y="3322"/>
                  <a:pt x="-8" y="6643"/>
                  <a:pt x="1" y="9964"/>
                </a:cubicBezTo>
                <a:lnTo>
                  <a:pt x="4716" y="10168"/>
                </a:lnTo>
                <a:lnTo>
                  <a:pt x="5284" y="10168"/>
                </a:lnTo>
                <a:cubicBezTo>
                  <a:pt x="5314" y="10168"/>
                  <a:pt x="5344" y="10074"/>
                  <a:pt x="5373" y="10074"/>
                </a:cubicBezTo>
                <a:cubicBezTo>
                  <a:pt x="5373" y="9979"/>
                  <a:pt x="5405" y="9979"/>
                  <a:pt x="5405" y="9979"/>
                </a:cubicBezTo>
                <a:lnTo>
                  <a:pt x="6839" y="5451"/>
                </a:lnTo>
                <a:cubicBezTo>
                  <a:pt x="6898" y="5262"/>
                  <a:pt x="6898" y="5074"/>
                  <a:pt x="6839" y="4885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hu-HU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AEDC8943-2ABF-9598-1EEE-D79C09B324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95736" y="0"/>
            <a:ext cx="7396264" cy="685800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artalom helye 3">
            <a:extLst>
              <a:ext uri="{FF2B5EF4-FFF2-40B4-BE49-F238E27FC236}">
                <a16:creationId xmlns:a16="http://schemas.microsoft.com/office/drawing/2014/main" id="{9BC5653B-BB09-213B-51D0-620D88EA9EC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285509" y="1093380"/>
            <a:ext cx="6219103" cy="4679250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endParaRPr lang="hu-HU" dirty="0"/>
          </a:p>
          <a:p>
            <a:pPr marL="0" indent="0">
              <a:buNone/>
            </a:pPr>
            <a:endParaRPr lang="hu-HU" dirty="0"/>
          </a:p>
          <a:p>
            <a:pPr marL="0" indent="0">
              <a:buNone/>
            </a:pPr>
            <a:endParaRPr lang="hu-HU" dirty="0"/>
          </a:p>
          <a:p>
            <a:pPr marL="0" indent="0">
              <a:buNone/>
            </a:pPr>
            <a:endParaRPr lang="hu-HU" dirty="0"/>
          </a:p>
          <a:p>
            <a:pPr marL="0" indent="0">
              <a:buNone/>
            </a:pPr>
            <a:endParaRPr lang="hu-HU" dirty="0"/>
          </a:p>
          <a:p>
            <a:pPr marL="0" indent="0">
              <a:buNone/>
            </a:pPr>
            <a:endParaRPr lang="hu-HU" dirty="0"/>
          </a:p>
        </p:txBody>
      </p:sp>
      <p:sp>
        <p:nvSpPr>
          <p:cNvPr id="6" name="Szövegdoboz 5">
            <a:extLst>
              <a:ext uri="{FF2B5EF4-FFF2-40B4-BE49-F238E27FC236}">
                <a16:creationId xmlns:a16="http://schemas.microsoft.com/office/drawing/2014/main" id="{17987A75-75E1-871C-B5E4-321BA7FC2C36}"/>
              </a:ext>
            </a:extLst>
          </p:cNvPr>
          <p:cNvSpPr txBox="1"/>
          <p:nvPr/>
        </p:nvSpPr>
        <p:spPr>
          <a:xfrm>
            <a:off x="665796" y="2871605"/>
            <a:ext cx="4243589" cy="332066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700" dirty="0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700" dirty="0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700" dirty="0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700" dirty="0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700" dirty="0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700" dirty="0"/>
          </a:p>
        </p:txBody>
      </p:sp>
      <p:sp>
        <p:nvSpPr>
          <p:cNvPr id="5" name="Szövegdoboz 4">
            <a:extLst>
              <a:ext uri="{FF2B5EF4-FFF2-40B4-BE49-F238E27FC236}">
                <a16:creationId xmlns:a16="http://schemas.microsoft.com/office/drawing/2014/main" id="{8A4348B3-6412-A955-FB95-577628125DD4}"/>
              </a:ext>
            </a:extLst>
          </p:cNvPr>
          <p:cNvSpPr txBox="1"/>
          <p:nvPr/>
        </p:nvSpPr>
        <p:spPr>
          <a:xfrm>
            <a:off x="225271" y="489325"/>
            <a:ext cx="621910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hu-HU" sz="2800" b="1">
                <a:latin typeface="+mj-lt"/>
              </a:rPr>
              <a:t>2.  A puzzle részek alkotása</a:t>
            </a:r>
            <a:endParaRPr lang="hu-HU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sp>
        <p:nvSpPr>
          <p:cNvPr id="30" name="Szövegdoboz 29">
            <a:extLst>
              <a:ext uri="{FF2B5EF4-FFF2-40B4-BE49-F238E27FC236}">
                <a16:creationId xmlns:a16="http://schemas.microsoft.com/office/drawing/2014/main" id="{D9B9EC44-4960-2756-301C-DB4C0D22917E}"/>
              </a:ext>
            </a:extLst>
          </p:cNvPr>
          <p:cNvSpPr txBox="1"/>
          <p:nvPr/>
        </p:nvSpPr>
        <p:spPr>
          <a:xfrm>
            <a:off x="4241562" y="770214"/>
            <a:ext cx="62191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endParaRPr lang="hu-HU" dirty="0"/>
          </a:p>
          <a:p>
            <a:pPr marL="285750" indent="-285750">
              <a:buFontTx/>
              <a:buChar char="-"/>
            </a:pPr>
            <a:endParaRPr lang="hu-HU" dirty="0"/>
          </a:p>
        </p:txBody>
      </p:sp>
      <p:sp>
        <p:nvSpPr>
          <p:cNvPr id="9" name="Szövegdoboz 8">
            <a:extLst>
              <a:ext uri="{FF2B5EF4-FFF2-40B4-BE49-F238E27FC236}">
                <a16:creationId xmlns:a16="http://schemas.microsoft.com/office/drawing/2014/main" id="{374B0F70-B3EE-889A-1136-C48CCF9D967E}"/>
              </a:ext>
            </a:extLst>
          </p:cNvPr>
          <p:cNvSpPr txBox="1"/>
          <p:nvPr/>
        </p:nvSpPr>
        <p:spPr>
          <a:xfrm>
            <a:off x="4795736" y="1289198"/>
            <a:ext cx="816899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/>
              <a:t>     </a:t>
            </a:r>
          </a:p>
          <a:p>
            <a:pPr marL="285750" indent="-285750">
              <a:buFontTx/>
              <a:buChar char="-"/>
            </a:pPr>
            <a:endParaRPr lang="hu-HU" dirty="0"/>
          </a:p>
        </p:txBody>
      </p:sp>
      <p:sp>
        <p:nvSpPr>
          <p:cNvPr id="3" name="Szövegdoboz 2">
            <a:extLst>
              <a:ext uri="{FF2B5EF4-FFF2-40B4-BE49-F238E27FC236}">
                <a16:creationId xmlns:a16="http://schemas.microsoft.com/office/drawing/2014/main" id="{21A4B2C1-3925-343E-4CBE-DF87AD436D22}"/>
              </a:ext>
            </a:extLst>
          </p:cNvPr>
          <p:cNvSpPr txBox="1"/>
          <p:nvPr/>
        </p:nvSpPr>
        <p:spPr>
          <a:xfrm>
            <a:off x="-583319" y="1668777"/>
            <a:ext cx="648392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3"/>
            <a:r>
              <a:rPr lang="hu-HU" sz="2000" b="1" dirty="0">
                <a:latin typeface="+mj-lt"/>
              </a:rPr>
              <a:t>6. Csoportfotó készítése</a:t>
            </a:r>
          </a:p>
        </p:txBody>
      </p:sp>
      <p:sp>
        <p:nvSpPr>
          <p:cNvPr id="8" name="Szövegdoboz 7">
            <a:extLst>
              <a:ext uri="{FF2B5EF4-FFF2-40B4-BE49-F238E27FC236}">
                <a16:creationId xmlns:a16="http://schemas.microsoft.com/office/drawing/2014/main" id="{06E94645-75EF-3E5C-C97B-81D61185ADF6}"/>
              </a:ext>
            </a:extLst>
          </p:cNvPr>
          <p:cNvSpPr txBox="1"/>
          <p:nvPr/>
        </p:nvSpPr>
        <p:spPr>
          <a:xfrm>
            <a:off x="5504873" y="2068887"/>
            <a:ext cx="5754254" cy="2775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200000"/>
              </a:lnSpc>
              <a:buFontTx/>
              <a:buChar char="-"/>
            </a:pPr>
            <a:r>
              <a:rPr lang="hu-HU" dirty="0"/>
              <a:t>Ehhez a feladathoz segítséget kell kérnetek.</a:t>
            </a:r>
          </a:p>
          <a:p>
            <a:pPr marL="285750" indent="-285750">
              <a:lnSpc>
                <a:spcPct val="200000"/>
              </a:lnSpc>
              <a:buFontTx/>
              <a:buChar char="-"/>
            </a:pPr>
            <a:r>
              <a:rPr lang="hu-HU" dirty="0"/>
              <a:t>Készítsetek csoportonként egy fényképet, nyomtassátok ki, majd a fotót ragasszátok az utolsó üres részbe!</a:t>
            </a:r>
          </a:p>
          <a:p>
            <a:pPr marL="285750" indent="-285750">
              <a:lnSpc>
                <a:spcPct val="200000"/>
              </a:lnSpc>
              <a:buFontTx/>
              <a:buChar char="-"/>
            </a:pPr>
            <a:r>
              <a:rPr lang="hu-HU" dirty="0"/>
              <a:t>Készen van a puzzle TABLÓ!</a:t>
            </a:r>
          </a:p>
        </p:txBody>
      </p:sp>
      <p:pic>
        <p:nvPicPr>
          <p:cNvPr id="28" name="Kép 27" descr="A képen Emberi arc, ruházat, személy, totyogó látható&#10;&#10;Előfordulhat, hogy a mesterséges intelligencia által létrehozott tartalom helytelen.">
            <a:extLst>
              <a:ext uri="{FF2B5EF4-FFF2-40B4-BE49-F238E27FC236}">
                <a16:creationId xmlns:a16="http://schemas.microsoft.com/office/drawing/2014/main" id="{D01494E0-2A82-5A64-38A9-22AC358748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2417" y="2097347"/>
            <a:ext cx="2723997" cy="153291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2" name="Kép 31" descr="A képen Emberi arc, ruházat, személy, mosoly látható&#10;&#10;Előfordulhat, hogy a mesterséges intelligencia által létrehozott tartalom helytelen.">
            <a:extLst>
              <a:ext uri="{FF2B5EF4-FFF2-40B4-BE49-F238E27FC236}">
                <a16:creationId xmlns:a16="http://schemas.microsoft.com/office/drawing/2014/main" id="{2B95E78F-328B-6A0C-16AD-29A7959F16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0967150">
            <a:off x="-152260" y="3436002"/>
            <a:ext cx="3090052" cy="17389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4" name="Kép 33" descr="A képen ruházat, személy, Emberi arc, Póló látható&#10;&#10;Előfordulhat, hogy a mesterséges intelligencia által létrehozott tartalom helytelen.">
            <a:extLst>
              <a:ext uri="{FF2B5EF4-FFF2-40B4-BE49-F238E27FC236}">
                <a16:creationId xmlns:a16="http://schemas.microsoft.com/office/drawing/2014/main" id="{5BFBE37F-BC6C-D10A-C536-55A0D4EB264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729611">
            <a:off x="505174" y="4979135"/>
            <a:ext cx="2714584" cy="168374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6" name="Kép 35" descr="A képen Emberi arc, személy, ruházat, fal látható&#10;&#10;Előfordulhat, hogy a mesterséges intelligencia által létrehozott tartalom helytelen.">
            <a:extLst>
              <a:ext uri="{FF2B5EF4-FFF2-40B4-BE49-F238E27FC236}">
                <a16:creationId xmlns:a16="http://schemas.microsoft.com/office/drawing/2014/main" id="{BE63C271-79ED-D046-C2A1-3F119D84831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244541">
            <a:off x="2769250" y="2493252"/>
            <a:ext cx="2714584" cy="152761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8" name="Kép 37" descr="A képen Emberi arc, személy, ruházat, mosoly látható&#10;&#10;Előfordulhat, hogy a mesterséges intelligencia által létrehozott tartalom helytelen.">
            <a:extLst>
              <a:ext uri="{FF2B5EF4-FFF2-40B4-BE49-F238E27FC236}">
                <a16:creationId xmlns:a16="http://schemas.microsoft.com/office/drawing/2014/main" id="{5CF7316C-8742-BF1B-D590-95E2F14B293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0564862">
            <a:off x="2161315" y="3965766"/>
            <a:ext cx="2787095" cy="156842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0" name="Kép 39" descr="A képen Emberi arc, ruházat, személy, mosoly látható&#10;&#10;Előfordulhat, hogy a mesterséges intelligencia által létrehozott tartalom helytelen.">
            <a:extLst>
              <a:ext uri="{FF2B5EF4-FFF2-40B4-BE49-F238E27FC236}">
                <a16:creationId xmlns:a16="http://schemas.microsoft.com/office/drawing/2014/main" id="{06D97E1F-29F9-4029-A35F-10D830C671F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533886">
            <a:off x="3191872" y="5031002"/>
            <a:ext cx="2913317" cy="163945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90064883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ép 4" descr="A képen szöveg, rajz, Gyermekrajz, vázlat látható&#10;&#10;Előfordulhat, hogy a mesterséges intelligencia által létrehozott tartalom helytelen.">
            <a:extLst>
              <a:ext uri="{FF2B5EF4-FFF2-40B4-BE49-F238E27FC236}">
                <a16:creationId xmlns:a16="http://schemas.microsoft.com/office/drawing/2014/main" id="{4FE287DE-02EE-7735-603E-C94CAB7890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brightnessContrast bright="24000"/>
                    </a14:imgEffect>
                  </a14:imgLayer>
                </a14:imgProps>
              </a:ext>
            </a:extLst>
          </a:blip>
          <a:srcRect l="3153" t="1739"/>
          <a:stretch/>
        </p:blipFill>
        <p:spPr>
          <a:xfrm rot="10800000">
            <a:off x="647951" y="214064"/>
            <a:ext cx="4552122" cy="642987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7" name="Kép 6" descr="A képen szöveg, rajz, Gyermekrajz, illusztráció látható&#10;&#10;Előfordulhat, hogy a mesterséges intelligencia által létrehozott tartalom helytelen.">
            <a:extLst>
              <a:ext uri="{FF2B5EF4-FFF2-40B4-BE49-F238E27FC236}">
                <a16:creationId xmlns:a16="http://schemas.microsoft.com/office/drawing/2014/main" id="{A10C8B93-625E-4669-1550-6D66BC8E469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  <a14:imgEffect>
                      <a14:brightnessContrast bright="19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656130">
            <a:off x="6020885" y="371980"/>
            <a:ext cx="4529351" cy="634825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52648486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67BCBB-D1CD-5E23-B5D5-946F0CE2A0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 descr="A képen szöveg, rajz, Gyermekrajz, vázlat látható&#10;&#10;Előfordulhat, hogy a mesterséges intelligencia által létrehozott tartalom helytelen.">
            <a:extLst>
              <a:ext uri="{FF2B5EF4-FFF2-40B4-BE49-F238E27FC236}">
                <a16:creationId xmlns:a16="http://schemas.microsoft.com/office/drawing/2014/main" id="{65DC0FE9-480E-43A1-4420-E9515C64869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  <a14:imgEffect>
                      <a14:brightnessContrast bright="-1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5035467">
            <a:off x="1232482" y="-296497"/>
            <a:ext cx="3539686" cy="500208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6" name="Kép 5" descr="A képen szöveg, rajz, Gyermekrajz, kézírás látható&#10;&#10;Előfordulhat, hogy a mesterséges intelligencia által létrehozott tartalom helytelen.">
            <a:extLst>
              <a:ext uri="{FF2B5EF4-FFF2-40B4-BE49-F238E27FC236}">
                <a16:creationId xmlns:a16="http://schemas.microsoft.com/office/drawing/2014/main" id="{EF0A65C5-90B1-2FBB-D372-F4FF5263E5D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-10000"/>
                    </a14:imgEffect>
                  </a14:imgLayer>
                </a14:imgProps>
              </a:ext>
            </a:extLst>
          </a:blip>
          <a:srcRect t="2100"/>
          <a:stretch/>
        </p:blipFill>
        <p:spPr>
          <a:xfrm rot="10800000">
            <a:off x="3929677" y="2024613"/>
            <a:ext cx="3087524" cy="440908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9" name="Kép 8" descr="A képen szöveg, rajz, vázlat, tinta látható&#10;&#10;Előfordulhat, hogy a mesterséges intelligencia által létrehozott tartalom helytelen.">
            <a:extLst>
              <a:ext uri="{FF2B5EF4-FFF2-40B4-BE49-F238E27FC236}">
                <a16:creationId xmlns:a16="http://schemas.microsoft.com/office/drawing/2014/main" id="{EBE79102-847B-DE27-D5C0-819A93D6B53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401336" y="358250"/>
            <a:ext cx="3977864" cy="575852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496049541"/>
      </p:ext>
    </p:extLst>
  </p:cSld>
  <p:clrMapOvr>
    <a:masterClrMapping/>
  </p:clrMapOvr>
</p:sld>
</file>

<file path=ppt/theme/theme1.xml><?xml version="1.0" encoding="utf-8"?>
<a:theme xmlns:a="http://schemas.openxmlformats.org/drawingml/2006/main" name="Szálak">
  <a:themeElements>
    <a:clrScheme name="Szálak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Szálak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zálak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TM02892315[[fn=Szálak]]</Template>
  <TotalTime>849</TotalTime>
  <Words>726</Words>
  <Application>Microsoft Office PowerPoint</Application>
  <PresentationFormat>Widescreen</PresentationFormat>
  <Paragraphs>210</Paragraphs>
  <Slides>14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Szálak</vt:lpstr>
      <vt:lpstr>TANYA</vt:lpstr>
      <vt:lpstr> ESZKÖZÖK</vt:lpstr>
      <vt:lpstr>PEDAGÓGIAI CÉLOK</vt:lpstr>
      <vt:lpstr>A foglalkozás menete</vt:lpstr>
      <vt:lpstr>Ráhangolódás     </vt:lpstr>
      <vt:lpstr>     </vt:lpstr>
      <vt:lpstr>     </vt:lpstr>
      <vt:lpstr>     </vt:lpstr>
      <vt:lpstr>     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Vízi birodalom</dc:title>
  <dc:creator>Kiss Sára</dc:creator>
  <cp:lastModifiedBy>bartha.ila@outlook.hu</cp:lastModifiedBy>
  <cp:revision>74</cp:revision>
  <dcterms:created xsi:type="dcterms:W3CDTF">2023-01-31T15:41:25Z</dcterms:created>
  <dcterms:modified xsi:type="dcterms:W3CDTF">2026-09-01T06:46:55Z</dcterms:modified>
</cp:coreProperties>
</file>