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sldIdLst>
    <p:sldId id="256" r:id="rId2"/>
    <p:sldId id="265" r:id="rId3"/>
    <p:sldId id="264" r:id="rId4"/>
    <p:sldId id="269" r:id="rId5"/>
    <p:sldId id="270" r:id="rId6"/>
    <p:sldId id="271" r:id="rId7"/>
    <p:sldId id="266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00"/>
    <a:srgbClr val="FFFF99"/>
    <a:srgbClr val="DAF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Világos stílus 3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312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202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563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7601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264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8212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6518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413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6985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5350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0426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320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580111" y="5373188"/>
            <a:ext cx="1129946" cy="504000"/>
          </a:xfr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hu-H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víz </a:t>
            </a:r>
            <a:endParaRPr lang="hu-H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580111" y="4655918"/>
            <a:ext cx="3254838" cy="504000"/>
          </a:xfr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hu-HU" sz="3200" b="1" cap="non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1.foglalkozás</a:t>
            </a:r>
            <a:endParaRPr lang="hu-HU" sz="3200" b="1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" y="107979"/>
            <a:ext cx="4200730" cy="37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9875520" y="5834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508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41" y="530191"/>
            <a:ext cx="3393576" cy="2258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443" y="530191"/>
            <a:ext cx="3304828" cy="2334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Kép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817" y="530191"/>
            <a:ext cx="3560791" cy="2299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719" y="3623518"/>
            <a:ext cx="3340898" cy="2231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3443" y="3237621"/>
            <a:ext cx="3103485" cy="300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3226" y="3623518"/>
            <a:ext cx="3976927" cy="2231329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204717" y="72098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Szétdarabolt képek csoportalakítás</a:t>
            </a:r>
            <a:endParaRPr lang="hu-H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4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108855" y="10450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Értékelés</a:t>
            </a:r>
            <a:endParaRPr lang="hu-HU" dirty="0">
              <a:solidFill>
                <a:schemeClr val="bg1"/>
              </a:solidFill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629639"/>
              </p:ext>
            </p:extLst>
          </p:nvPr>
        </p:nvGraphicFramePr>
        <p:xfrm>
          <a:off x="573204" y="522022"/>
          <a:ext cx="11048884" cy="518400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762221">
                  <a:extLst>
                    <a:ext uri="{9D8B030D-6E8A-4147-A177-3AD203B41FA5}">
                      <a16:colId xmlns:a16="http://schemas.microsoft.com/office/drawing/2014/main" val="1836575128"/>
                    </a:ext>
                  </a:extLst>
                </a:gridCol>
                <a:gridCol w="2762221">
                  <a:extLst>
                    <a:ext uri="{9D8B030D-6E8A-4147-A177-3AD203B41FA5}">
                      <a16:colId xmlns:a16="http://schemas.microsoft.com/office/drawing/2014/main" val="4096437897"/>
                    </a:ext>
                  </a:extLst>
                </a:gridCol>
                <a:gridCol w="2762221">
                  <a:extLst>
                    <a:ext uri="{9D8B030D-6E8A-4147-A177-3AD203B41FA5}">
                      <a16:colId xmlns:a16="http://schemas.microsoft.com/office/drawing/2014/main" val="1221623020"/>
                    </a:ext>
                  </a:extLst>
                </a:gridCol>
                <a:gridCol w="2762221">
                  <a:extLst>
                    <a:ext uri="{9D8B030D-6E8A-4147-A177-3AD203B41FA5}">
                      <a16:colId xmlns:a16="http://schemas.microsoft.com/office/drawing/2014/main" val="317708597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3140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102306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131932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73337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564745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085654"/>
                  </a:ext>
                </a:extLst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1118022" y="641444"/>
            <a:ext cx="13821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tiszta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359305" y="573204"/>
            <a:ext cx="2637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szomjúság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6717650" y="616656"/>
            <a:ext cx="1410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frissít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9492998" y="573204"/>
            <a:ext cx="1696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íztelen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60928" y="1468752"/>
            <a:ext cx="1495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ivóvíz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929974" y="1468752"/>
            <a:ext cx="1439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patak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6988557" y="1468752"/>
            <a:ext cx="8691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itat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987129" y="2296060"/>
            <a:ext cx="1696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zivatar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9560142" y="1468752"/>
            <a:ext cx="1212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ered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zövegdoboz 15"/>
          <p:cNvSpPr txBox="1"/>
          <p:nvPr/>
        </p:nvSpPr>
        <p:spPr>
          <a:xfrm>
            <a:off x="3801734" y="2337896"/>
            <a:ext cx="12971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felhő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6232741" y="2337896"/>
            <a:ext cx="2380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csapadék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zövegdoboz 17"/>
          <p:cNvSpPr txBox="1"/>
          <p:nvPr/>
        </p:nvSpPr>
        <p:spPr>
          <a:xfrm>
            <a:off x="9560142" y="2364300"/>
            <a:ext cx="12971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felhő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zövegdoboz 18"/>
          <p:cNvSpPr txBox="1"/>
          <p:nvPr/>
        </p:nvSpPr>
        <p:spPr>
          <a:xfrm>
            <a:off x="1374502" y="3173733"/>
            <a:ext cx="8691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jég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3673493" y="3173733"/>
            <a:ext cx="1952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olvadás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zövegdoboz 20"/>
          <p:cNvSpPr txBox="1"/>
          <p:nvPr/>
        </p:nvSpPr>
        <p:spPr>
          <a:xfrm>
            <a:off x="6574982" y="3173733"/>
            <a:ext cx="16962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fagyás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9360568" y="3139613"/>
            <a:ext cx="1667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szilárd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1502742" y="4070098"/>
            <a:ext cx="6126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tó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zövegdoboz 23"/>
          <p:cNvSpPr txBox="1"/>
          <p:nvPr/>
        </p:nvSpPr>
        <p:spPr>
          <a:xfrm>
            <a:off x="3858640" y="4070098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állóvíz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zövegdoboz 24"/>
          <p:cNvSpPr txBox="1"/>
          <p:nvPr/>
        </p:nvSpPr>
        <p:spPr>
          <a:xfrm>
            <a:off x="6333908" y="4009570"/>
            <a:ext cx="2380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rejtekhely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zövegdoboz 25"/>
          <p:cNvSpPr txBox="1"/>
          <p:nvPr/>
        </p:nvSpPr>
        <p:spPr>
          <a:xfrm>
            <a:off x="9075233" y="4032220"/>
            <a:ext cx="2238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tavirózsa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zövegdoboz 26"/>
          <p:cNvSpPr txBox="1"/>
          <p:nvPr/>
        </p:nvSpPr>
        <p:spPr>
          <a:xfrm>
            <a:off x="960928" y="4888060"/>
            <a:ext cx="1838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nedves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zövegdoboz 27"/>
          <p:cNvSpPr txBox="1"/>
          <p:nvPr/>
        </p:nvSpPr>
        <p:spPr>
          <a:xfrm>
            <a:off x="3544451" y="4888060"/>
            <a:ext cx="22669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száradás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zövegdoboz 28"/>
          <p:cNvSpPr txBox="1"/>
          <p:nvPr/>
        </p:nvSpPr>
        <p:spPr>
          <a:xfrm>
            <a:off x="6447721" y="4888060"/>
            <a:ext cx="21531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párolgás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zövegdoboz 29"/>
          <p:cNvSpPr txBox="1"/>
          <p:nvPr/>
        </p:nvSpPr>
        <p:spPr>
          <a:xfrm>
            <a:off x="9492998" y="4888060"/>
            <a:ext cx="15824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meleg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72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2" grpId="0"/>
      <p:bldP spid="12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108855" y="104502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chemeClr val="bg1"/>
                </a:solidFill>
              </a:rPr>
              <a:t>Értékelés</a:t>
            </a:r>
            <a:endParaRPr lang="hu-HU" dirty="0">
              <a:solidFill>
                <a:schemeClr val="bg1"/>
              </a:solidFill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726754"/>
              </p:ext>
            </p:extLst>
          </p:nvPr>
        </p:nvGraphicFramePr>
        <p:xfrm>
          <a:off x="520440" y="473834"/>
          <a:ext cx="11088000" cy="5184000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772000">
                  <a:extLst>
                    <a:ext uri="{9D8B030D-6E8A-4147-A177-3AD203B41FA5}">
                      <a16:colId xmlns:a16="http://schemas.microsoft.com/office/drawing/2014/main" val="1836575128"/>
                    </a:ext>
                  </a:extLst>
                </a:gridCol>
                <a:gridCol w="2772000">
                  <a:extLst>
                    <a:ext uri="{9D8B030D-6E8A-4147-A177-3AD203B41FA5}">
                      <a16:colId xmlns:a16="http://schemas.microsoft.com/office/drawing/2014/main" val="4096437897"/>
                    </a:ext>
                  </a:extLst>
                </a:gridCol>
                <a:gridCol w="2772000">
                  <a:extLst>
                    <a:ext uri="{9D8B030D-6E8A-4147-A177-3AD203B41FA5}">
                      <a16:colId xmlns:a16="http://schemas.microsoft.com/office/drawing/2014/main" val="1221623020"/>
                    </a:ext>
                  </a:extLst>
                </a:gridCol>
                <a:gridCol w="2772000">
                  <a:extLst>
                    <a:ext uri="{9D8B030D-6E8A-4147-A177-3AD203B41FA5}">
                      <a16:colId xmlns:a16="http://schemas.microsoft.com/office/drawing/2014/main" val="3177085975"/>
                    </a:ext>
                  </a:extLst>
                </a:gridCol>
              </a:tblGrid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tiszta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szomjúság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frissít</a:t>
                      </a:r>
                      <a:endParaRPr lang="hu-HU" sz="4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íztelen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43140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ivóvíz 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patak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itat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ered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2102306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zivatar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felhő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csapadék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esik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9131932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jég</a:t>
                      </a:r>
                      <a:endParaRPr lang="hu-HU" sz="4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olvadás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fagyás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szilárd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2733370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tó</a:t>
                      </a:r>
                      <a:endParaRPr lang="hu-HU" sz="40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állóvíz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rejtekhely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tavirózsa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564745"/>
                  </a:ext>
                </a:extLst>
              </a:tr>
              <a:tr h="864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nedves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száradás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párolgás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4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meleg</a:t>
                      </a:r>
                      <a:endParaRPr lang="hu-HU" sz="4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0671" marR="60671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1085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94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860565"/>
              </p:ext>
            </p:extLst>
          </p:nvPr>
        </p:nvGraphicFramePr>
        <p:xfrm>
          <a:off x="163773" y="608093"/>
          <a:ext cx="11832609" cy="5327904"/>
        </p:xfrm>
        <a:graphic>
          <a:graphicData uri="http://schemas.openxmlformats.org/drawingml/2006/table">
            <a:tbl>
              <a:tblPr firstRow="1" firstCol="1" bandRow="1"/>
              <a:tblGrid>
                <a:gridCol w="4844955">
                  <a:extLst>
                    <a:ext uri="{9D8B030D-6E8A-4147-A177-3AD203B41FA5}">
                      <a16:colId xmlns:a16="http://schemas.microsoft.com/office/drawing/2014/main" val="1638983381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val="3838686328"/>
                    </a:ext>
                  </a:extLst>
                </a:gridCol>
                <a:gridCol w="6127845">
                  <a:extLst>
                    <a:ext uri="{9D8B030D-6E8A-4147-A177-3AD203B41FA5}">
                      <a16:colId xmlns:a16="http://schemas.microsoft.com/office/drawing/2014/main" val="2523240276"/>
                    </a:ext>
                  </a:extLst>
                </a:gridCol>
              </a:tblGrid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víz halmazállapota lehet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szilárd, folyékony, légnemű.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592984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Az ivóvíz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színtelen, szagtalan, íztelen folyadék.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07001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víz élőhelye lehet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növényeknek és az állatoknak.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62324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felszín alól feltörő víz helye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forrás.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495516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vihar olyan jelenség,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melyet szél, villámlás, mennydörgés, csapadék kísérhet.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351392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körforgás jellemzője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folyamatosan ismétlődő visszatérés. 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312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55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876091" y="2677648"/>
            <a:ext cx="6356227" cy="6104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</a:pPr>
            <a:r>
              <a:rPr lang="hu-HU" sz="3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Játsszátok el egy mozdulatsorral! </a:t>
            </a:r>
            <a:endParaRPr lang="hu-HU" sz="3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614149" y="627797"/>
            <a:ext cx="4870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víz szerepe az otthoni környezetben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55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14138" y="583122"/>
            <a:ext cx="1158240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Válaszoljatok a </a:t>
            </a:r>
            <a:r>
              <a:rPr lang="hu-H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kérdésre!</a:t>
            </a:r>
          </a:p>
          <a:p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hu-H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Milyen gondolatot tudsz megfogalmazni a </a:t>
            </a:r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mai </a:t>
            </a:r>
            <a:r>
              <a:rPr lang="hu-H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témával kapcsolatban? 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08854" y="104502"/>
            <a:ext cx="2156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Reflektálás</a:t>
            </a:r>
            <a:endParaRPr lang="hu-H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Könnycsepp 3"/>
          <p:cNvSpPr/>
          <p:nvPr/>
        </p:nvSpPr>
        <p:spPr>
          <a:xfrm rot="18838163">
            <a:off x="983075" y="3778133"/>
            <a:ext cx="1413594" cy="1419071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Könnycsepp 4"/>
          <p:cNvSpPr/>
          <p:nvPr/>
        </p:nvSpPr>
        <p:spPr>
          <a:xfrm rot="18838163">
            <a:off x="3119021" y="3778132"/>
            <a:ext cx="1413594" cy="1419071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Könnycsepp 5"/>
          <p:cNvSpPr/>
          <p:nvPr/>
        </p:nvSpPr>
        <p:spPr>
          <a:xfrm rot="18838163">
            <a:off x="5137736" y="3778132"/>
            <a:ext cx="1413594" cy="1419071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Könnycsepp 6"/>
          <p:cNvSpPr/>
          <p:nvPr/>
        </p:nvSpPr>
        <p:spPr>
          <a:xfrm rot="18838163">
            <a:off x="7364797" y="3778131"/>
            <a:ext cx="1413594" cy="1419071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Könnycsepp 7"/>
          <p:cNvSpPr/>
          <p:nvPr/>
        </p:nvSpPr>
        <p:spPr>
          <a:xfrm rot="18838163">
            <a:off x="9500742" y="3778131"/>
            <a:ext cx="1413594" cy="1419071"/>
          </a:xfrm>
          <a:prstGeom prst="teardrop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1393405" y="4085057"/>
            <a:ext cx="309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hu-HU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636437" y="4085056"/>
            <a:ext cx="309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639180" y="4085056"/>
            <a:ext cx="309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871273" y="4085056"/>
            <a:ext cx="453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10018158" y="4085055"/>
            <a:ext cx="55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8796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68992" y="1466542"/>
            <a:ext cx="9225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Azért fontos, a víz témával foglalkoznunk, mert ....</a:t>
            </a:r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968992" y="2698548"/>
            <a:ext cx="82461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Sokat tudtam hozzátenni az órához, mivel....</a:t>
            </a:r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894412" y="3930554"/>
            <a:ext cx="9148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 csoport munkájáról azt tudom mondani, hogy....</a:t>
            </a:r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108854" y="104502"/>
            <a:ext cx="2156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Értékelés: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08854" y="628172"/>
            <a:ext cx="5432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Fejezzétek be a megkezdett mondatokat!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43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ív">
  <a:themeElements>
    <a:clrScheme name="Retrospektív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tí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633</TotalTime>
  <Words>188</Words>
  <Application>Microsoft Office PowerPoint</Application>
  <PresentationFormat>Szélesvásznú</PresentationFormat>
  <Paragraphs>87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Retrospektív</vt:lpstr>
      <vt:lpstr>A víz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Évfolyam  A víz</dc:title>
  <dc:creator>Mária Szalay</dc:creator>
  <cp:lastModifiedBy>bartha.ila@outlook.hu</cp:lastModifiedBy>
  <cp:revision>62</cp:revision>
  <dcterms:created xsi:type="dcterms:W3CDTF">2023-11-03T16:40:19Z</dcterms:created>
  <dcterms:modified xsi:type="dcterms:W3CDTF">2025-12-10T08:48:11Z</dcterms:modified>
</cp:coreProperties>
</file>