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7" r:id="rId2"/>
    <p:sldId id="261" r:id="rId3"/>
    <p:sldId id="264" r:id="rId4"/>
    <p:sldId id="272" r:id="rId5"/>
    <p:sldId id="266" r:id="rId6"/>
    <p:sldId id="265" r:id="rId7"/>
    <p:sldId id="267" r:id="rId8"/>
    <p:sldId id="268" r:id="rId9"/>
    <p:sldId id="271" r:id="rId10"/>
    <p:sldId id="269" r:id="rId11"/>
    <p:sldId id="270" r:id="rId12"/>
    <p:sldId id="263" r:id="rId13"/>
    <p:sldId id="274" r:id="rId14"/>
    <p:sldId id="273" r:id="rId1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Világos stílus 3 – 3. jelölőszín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C2FFA5D-87B4-456A-9821-1D502468CF0F}" styleName="Téma alapján készült stílus 1 – 1. jelölőszín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Téma alapján készült stílus 1 – 6. jelölőszín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27F97BB-C833-4FB7-BDE5-3F7075034690}" styleName="Téma alapján készült stílus 2 – 5. jelölőszín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Világos stílus 2 – 2. jelölőszín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559" autoAdjust="0"/>
    <p:restoredTop sz="86338" autoAdjust="0"/>
  </p:normalViewPr>
  <p:slideViewPr>
    <p:cSldViewPr snapToGrid="0">
      <p:cViewPr varScale="1">
        <p:scale>
          <a:sx n="75" d="100"/>
          <a:sy n="75" d="100"/>
        </p:scale>
        <p:origin x="77" y="3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A850D-4808-464F-861F-8A952191D821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8C2DD-D79D-482E-8CED-8F51EAF8BF7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81856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798133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663081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9708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34286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5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84859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6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2569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7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8191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8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09757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9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5709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10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88006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2633064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755180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13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9576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 számának helye 6"/>
          <p:cNvSpPr txBox="1"/>
          <p:nvPr/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A38D04-1D9B-468E-9BFB-4EA135265142}" type="slidenum">
              <a:rPr kumimoji="0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14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iberation Serif" pitchFamily="18"/>
              <a:ea typeface="Segoe UI" pitchFamily="2"/>
              <a:cs typeface="Tahoma" pitchFamily="2"/>
            </a:endParaRPr>
          </a:p>
        </p:txBody>
      </p:sp>
      <p:sp>
        <p:nvSpPr>
          <p:cNvPr id="3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729FCF"/>
          </a:solidFill>
          <a:ln w="25402">
            <a:solidFill>
              <a:srgbClr val="3465A4"/>
            </a:solidFill>
            <a:prstDash val="solid"/>
          </a:ln>
        </p:spPr>
      </p:sp>
      <p:sp>
        <p:nvSpPr>
          <p:cNvPr id="4" name="Jegyzetek helye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4076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ctrTitle"/>
          </p:nvPr>
        </p:nvSpPr>
        <p:spPr>
          <a:xfrm>
            <a:off x="1524477" y="1123166"/>
            <a:ext cx="9143038" cy="2386481"/>
          </a:xfrm>
        </p:spPr>
        <p:txBody>
          <a:bodyPr anchor="b"/>
          <a:lstStyle>
            <a:lvl1pPr>
              <a:defRPr lang="hu-HU" sz="7256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Alcím 2"/>
          <p:cNvSpPr txBox="1">
            <a:spLocks noGrp="1"/>
          </p:cNvSpPr>
          <p:nvPr>
            <p:ph type="subTitle" idx="1"/>
          </p:nvPr>
        </p:nvSpPr>
        <p:spPr>
          <a:xfrm>
            <a:off x="1524477" y="3601788"/>
            <a:ext cx="9143038" cy="1656897"/>
          </a:xfrm>
        </p:spPr>
        <p:txBody>
          <a:bodyPr anchorCtr="1"/>
          <a:lstStyle>
            <a:lvl1pPr algn="ctr">
              <a:defRPr sz="2903"/>
            </a:lvl1pPr>
          </a:lstStyle>
          <a:p>
            <a:pPr lvl="0"/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F480D9-7284-493F-8D5C-096C06BAA5D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60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Tartalom helye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9410474-DFD2-4364-9E0F-660FE61D21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14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831364" y="1710665"/>
            <a:ext cx="10515838" cy="2851094"/>
          </a:xfrm>
        </p:spPr>
        <p:txBody>
          <a:bodyPr anchor="b"/>
          <a:lstStyle>
            <a:lvl1pPr>
              <a:defRPr lang="hu-HU" sz="7256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Szöveg helye 2"/>
          <p:cNvSpPr txBox="1">
            <a:spLocks noGrp="1"/>
          </p:cNvSpPr>
          <p:nvPr>
            <p:ph type="body" idx="1"/>
          </p:nvPr>
        </p:nvSpPr>
        <p:spPr>
          <a:xfrm>
            <a:off x="831364" y="4588644"/>
            <a:ext cx="10515838" cy="1501389"/>
          </a:xfrm>
        </p:spPr>
        <p:txBody>
          <a:bodyPr/>
          <a:lstStyle>
            <a:lvl1pPr>
              <a:defRPr sz="2903">
                <a:solidFill>
                  <a:srgbClr val="898989"/>
                </a:solidFill>
              </a:defRPr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42C77AC-377A-4C86-911C-768891801B4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3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Tartalom helye 2"/>
          <p:cNvSpPr txBox="1">
            <a:spLocks noGrp="1"/>
          </p:cNvSpPr>
          <p:nvPr>
            <p:ph idx="1"/>
          </p:nvPr>
        </p:nvSpPr>
        <p:spPr>
          <a:xfrm>
            <a:off x="608644" y="1605065"/>
            <a:ext cx="5393284" cy="397618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 txBox="1">
            <a:spLocks noGrp="1"/>
          </p:cNvSpPr>
          <p:nvPr>
            <p:ph idx="2"/>
          </p:nvPr>
        </p:nvSpPr>
        <p:spPr>
          <a:xfrm>
            <a:off x="6186240" y="1605065"/>
            <a:ext cx="5395196" cy="397618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Élőláb hely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Dia számának hely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B0F075-0AA9-40E9-A7B5-BC431FCAFC9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645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839038" y="364786"/>
            <a:ext cx="10515838" cy="1326669"/>
          </a:xfrm>
        </p:spPr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Szöveg helye 2"/>
          <p:cNvSpPr txBox="1">
            <a:spLocks noGrp="1"/>
          </p:cNvSpPr>
          <p:nvPr>
            <p:ph type="body" idx="1"/>
          </p:nvPr>
        </p:nvSpPr>
        <p:spPr>
          <a:xfrm>
            <a:off x="839039" y="1681857"/>
            <a:ext cx="5159038" cy="823648"/>
          </a:xfrm>
        </p:spPr>
        <p:txBody>
          <a:bodyPr anchor="b"/>
          <a:lstStyle>
            <a:lvl1pPr>
              <a:defRPr sz="2903" b="1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 txBox="1">
            <a:spLocks noGrp="1"/>
          </p:cNvSpPr>
          <p:nvPr>
            <p:ph idx="2"/>
          </p:nvPr>
        </p:nvSpPr>
        <p:spPr>
          <a:xfrm>
            <a:off x="839039" y="2505518"/>
            <a:ext cx="5159038" cy="368435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 txBox="1">
            <a:spLocks noGrp="1"/>
          </p:cNvSpPr>
          <p:nvPr>
            <p:ph type="body" idx="3"/>
          </p:nvPr>
        </p:nvSpPr>
        <p:spPr>
          <a:xfrm>
            <a:off x="6172803" y="1681857"/>
            <a:ext cx="5182075" cy="823648"/>
          </a:xfrm>
        </p:spPr>
        <p:txBody>
          <a:bodyPr anchor="b"/>
          <a:lstStyle>
            <a:lvl1pPr>
              <a:defRPr sz="2903" b="1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 txBox="1">
            <a:spLocks noGrp="1"/>
          </p:cNvSpPr>
          <p:nvPr>
            <p:ph idx="4"/>
          </p:nvPr>
        </p:nvSpPr>
        <p:spPr>
          <a:xfrm>
            <a:off x="6172803" y="2505518"/>
            <a:ext cx="5182075" cy="3684354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8" name="Élőláb helye 7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Dia számának helye 8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6134D30-54EB-4869-BC8C-286D5FB89FD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79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Dátum helye 2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Élőláb helye 3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Dia számának helye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A859E4F-B731-4977-B714-46E23277207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7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Élőláb helye 2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Dia számának helye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99BAE4A-F979-40F9-98B1-9821EC186CD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0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839038" y="456938"/>
            <a:ext cx="3932165" cy="1601228"/>
          </a:xfrm>
        </p:spPr>
        <p:txBody>
          <a:bodyPr anchor="b"/>
          <a:lstStyle>
            <a:lvl1pPr>
              <a:defRPr lang="hu-HU" sz="3870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Tartalom helye 2"/>
          <p:cNvSpPr txBox="1">
            <a:spLocks noGrp="1"/>
          </p:cNvSpPr>
          <p:nvPr>
            <p:ph idx="1"/>
          </p:nvPr>
        </p:nvSpPr>
        <p:spPr>
          <a:xfrm>
            <a:off x="5183999" y="986843"/>
            <a:ext cx="6170878" cy="4874714"/>
          </a:xfrm>
        </p:spPr>
        <p:txBody>
          <a:bodyPr/>
          <a:lstStyle>
            <a:lvl1pPr>
              <a:defRPr/>
            </a:lvl1pPr>
            <a:lvl2pPr>
              <a:defRPr sz="3386"/>
            </a:lvl2pPr>
            <a:lvl3pPr>
              <a:defRPr sz="2903"/>
            </a:lvl3pPr>
            <a:lvl4pPr>
              <a:defRPr sz="2419"/>
            </a:lvl4pPr>
            <a:lvl5pPr>
              <a:defRPr sz="2419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 txBox="1">
            <a:spLocks noGrp="1"/>
          </p:cNvSpPr>
          <p:nvPr>
            <p:ph type="body" idx="2"/>
          </p:nvPr>
        </p:nvSpPr>
        <p:spPr>
          <a:xfrm>
            <a:off x="839038" y="2058165"/>
            <a:ext cx="3932165" cy="3811065"/>
          </a:xfrm>
        </p:spPr>
        <p:txBody>
          <a:bodyPr/>
          <a:lstStyle>
            <a:lvl1pPr>
              <a:defRPr sz="1935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Élőláb hely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Dia számának hely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B5A15D7-8A2C-46FF-8BDD-2287B9E69FD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15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>
          <a:xfrm>
            <a:off x="839038" y="456938"/>
            <a:ext cx="3932165" cy="1601228"/>
          </a:xfrm>
        </p:spPr>
        <p:txBody>
          <a:bodyPr anchor="b"/>
          <a:lstStyle>
            <a:lvl1pPr>
              <a:defRPr lang="hu-HU" sz="3870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Kép helye 2"/>
          <p:cNvSpPr txBox="1">
            <a:spLocks noGrp="1"/>
          </p:cNvSpPr>
          <p:nvPr>
            <p:ph type="pic" idx="1"/>
          </p:nvPr>
        </p:nvSpPr>
        <p:spPr>
          <a:xfrm>
            <a:off x="5183999" y="986843"/>
            <a:ext cx="6170878" cy="4874714"/>
          </a:xfrm>
        </p:spPr>
        <p:txBody>
          <a:bodyPr/>
          <a:lstStyle>
            <a:lvl1pPr>
              <a:defRPr/>
            </a:lvl1pPr>
          </a:lstStyle>
          <a:p>
            <a:pPr lvl="0"/>
            <a:endParaRPr lang="hu-HU"/>
          </a:p>
        </p:txBody>
      </p:sp>
      <p:sp>
        <p:nvSpPr>
          <p:cNvPr id="4" name="Szöveg helye 3"/>
          <p:cNvSpPr txBox="1">
            <a:spLocks noGrp="1"/>
          </p:cNvSpPr>
          <p:nvPr>
            <p:ph type="body" idx="2"/>
          </p:nvPr>
        </p:nvSpPr>
        <p:spPr>
          <a:xfrm>
            <a:off x="839038" y="2058165"/>
            <a:ext cx="3932165" cy="3811065"/>
          </a:xfrm>
        </p:spPr>
        <p:txBody>
          <a:bodyPr/>
          <a:lstStyle>
            <a:lvl1pPr>
              <a:defRPr sz="1935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Élőláb helye 5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Dia számának helye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A98383-D34B-4425-873A-8BAB99F44B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280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121725-1596-4750-B2CB-4CC0CF448E8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0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 txBox="1">
            <a:spLocks noGrp="1"/>
          </p:cNvSpPr>
          <p:nvPr>
            <p:ph type="title" orient="vert"/>
          </p:nvPr>
        </p:nvSpPr>
        <p:spPr>
          <a:xfrm>
            <a:off x="8839685" y="272633"/>
            <a:ext cx="2741764" cy="5308617"/>
          </a:xfrm>
        </p:spPr>
        <p:txBody>
          <a:bodyPr vert="eaVert"/>
          <a:lstStyle>
            <a:lvl1pPr>
              <a:defRPr lang="hu-HU"/>
            </a:lvl1pPr>
          </a:lstStyle>
          <a:p>
            <a:pPr lvl="0"/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 txBox="1">
            <a:spLocks noGrp="1"/>
          </p:cNvSpPr>
          <p:nvPr>
            <p:ph type="body" orient="vert" idx="1"/>
          </p:nvPr>
        </p:nvSpPr>
        <p:spPr>
          <a:xfrm>
            <a:off x="608643" y="272633"/>
            <a:ext cx="8046717" cy="530861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F8BA4DB-5487-4D66-A210-8DF7AE053D2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 txBox="1">
            <a:spLocks noGrp="1"/>
          </p:cNvSpPr>
          <p:nvPr>
            <p:ph type="title"/>
          </p:nvPr>
        </p:nvSpPr>
        <p:spPr>
          <a:xfrm>
            <a:off x="609560" y="273418"/>
            <a:ext cx="10971688" cy="114463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Szöveg helye 2"/>
          <p:cNvSpPr txBox="1">
            <a:spLocks noGrp="1"/>
          </p:cNvSpPr>
          <p:nvPr>
            <p:ph type="body" idx="1"/>
          </p:nvPr>
        </p:nvSpPr>
        <p:spPr>
          <a:xfrm>
            <a:off x="609560" y="1604402"/>
            <a:ext cx="10971688" cy="397681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 txBox="1">
            <a:spLocks noGrp="1"/>
          </p:cNvSpPr>
          <p:nvPr>
            <p:ph type="dt" sz="half" idx="2"/>
          </p:nvPr>
        </p:nvSpPr>
        <p:spPr>
          <a:xfrm>
            <a:off x="609561" y="6246924"/>
            <a:ext cx="2840123" cy="4723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693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Élőláb helye 4"/>
          <p:cNvSpPr txBox="1">
            <a:spLocks noGrp="1"/>
          </p:cNvSpPr>
          <p:nvPr>
            <p:ph type="ftr" sz="quarter" idx="3"/>
          </p:nvPr>
        </p:nvSpPr>
        <p:spPr>
          <a:xfrm>
            <a:off x="4169407" y="6246924"/>
            <a:ext cx="3864183" cy="4723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693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Dia számának helye 5"/>
          <p:cNvSpPr txBox="1">
            <a:spLocks noGrp="1"/>
          </p:cNvSpPr>
          <p:nvPr>
            <p:ph type="sldNum" sz="quarter" idx="4"/>
          </p:nvPr>
        </p:nvSpPr>
        <p:spPr>
          <a:xfrm>
            <a:off x="8741125" y="6246924"/>
            <a:ext cx="2840123" cy="4723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693" b="0" i="0" u="none" strike="noStrike" kern="1200" cap="none" spc="0" baseline="0">
                <a:solidFill>
                  <a:srgbClr val="000000"/>
                </a:solidFill>
                <a:uFillTx/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C462A52E-BEB4-41BA-A55F-B64A0C94E96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79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xStyles>
    <p:titleStyle>
      <a:lvl1pPr marL="0" marR="0" lvl="0" indent="0" algn="ctr" defTabSz="1105875" rtl="0" fontAlgn="auto" hangingPunct="0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5321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</a:defRPr>
      </a:lvl1pPr>
    </p:titleStyle>
    <p:bodyStyle>
      <a:lvl1pPr marL="0" marR="0" lvl="0" indent="0" defTabSz="1105875" rtl="0" fontAlgn="auto" hangingPunct="0">
        <a:lnSpc>
          <a:spcPct val="100000"/>
        </a:lnSpc>
        <a:spcBef>
          <a:spcPts val="1711"/>
        </a:spcBef>
        <a:spcAft>
          <a:spcPts val="0"/>
        </a:spcAft>
        <a:buNone/>
        <a:tabLst/>
        <a:defRPr lang="hu-HU" sz="3870" b="0" i="0" u="none" strike="noStrike" kern="1200" cap="none" spc="0" baseline="0">
          <a:solidFill>
            <a:srgbClr val="000000"/>
          </a:solidFill>
          <a:highlight>
            <a:scrgbClr r="0" g="0" b="0">
              <a:alpha val="0"/>
            </a:scrgbClr>
          </a:highlight>
          <a:uFillTx/>
          <a:latin typeface="Liberation Sans" pitchFamily="18"/>
          <a:ea typeface="Microsoft YaHei" pitchFamily="2"/>
        </a:defRPr>
      </a:lvl1pPr>
      <a:lvl2pPr marL="829407" marR="0" lvl="1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hu-HU" sz="2903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382344" marR="0" lvl="2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hu-HU" sz="2419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935282" marR="0" lvl="3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hu-HU" sz="2177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488220" marR="0" lvl="4" indent="-276469" algn="l" defTabSz="1105875" rtl="0" fontAlgn="auto" hangingPunct="1">
        <a:lnSpc>
          <a:spcPct val="90000"/>
        </a:lnSpc>
        <a:spcBef>
          <a:spcPts val="605"/>
        </a:spcBef>
        <a:spcAft>
          <a:spcPts val="0"/>
        </a:spcAft>
        <a:buSzPct val="100000"/>
        <a:buFont typeface="Arial" pitchFamily="34"/>
        <a:buChar char="•"/>
        <a:tabLst/>
        <a:defRPr lang="hu-HU" sz="2177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3041157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594095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4147033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699970" indent="-276469" algn="l" defTabSz="1105875" rtl="0" eaLnBrk="1" latinLnBrk="0" hangingPunct="1">
        <a:lnSpc>
          <a:spcPct val="90000"/>
        </a:lnSpc>
        <a:spcBef>
          <a:spcPts val="605"/>
        </a:spcBef>
        <a:buFont typeface="Arial" panose="020B0604020202020204" pitchFamily="34" charset="0"/>
        <a:buChar char="•"/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1pPr>
      <a:lvl2pPr marL="55293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2pPr>
      <a:lvl3pPr marL="1105875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3pPr>
      <a:lvl4pPr marL="1658813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4pPr>
      <a:lvl5pPr marL="221175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5pPr>
      <a:lvl6pPr marL="2764688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6pPr>
      <a:lvl7pPr marL="3317626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7pPr>
      <a:lvl8pPr marL="3870564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8pPr>
      <a:lvl9pPr marL="4423501" algn="l" defTabSz="1105875" rtl="0" eaLnBrk="1" latinLnBrk="0" hangingPunct="1">
        <a:defRPr sz="21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/>
          <p:cNvSpPr txBox="1">
            <a:spLocks/>
          </p:cNvSpPr>
          <p:nvPr/>
        </p:nvSpPr>
        <p:spPr>
          <a:xfrm>
            <a:off x="6836227" y="5070960"/>
            <a:ext cx="2802707" cy="648000"/>
          </a:xfrm>
          <a:prstGeom prst="rect">
            <a:avLst/>
          </a:prstGeom>
          <a:solidFill>
            <a:srgbClr val="92D050"/>
          </a:solidFill>
        </p:spPr>
        <p:txBody>
          <a:bodyPr/>
          <a:lstStyle>
            <a:lvl1pPr marL="0" marR="0" lvl="0" indent="0" algn="ctr" defTabSz="1105875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5321" b="0" i="0" u="none" strike="noStrike" kern="1200" cap="none" spc="0" baseline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uFillTx/>
                <a:latin typeface="Liberation Sans" pitchFamily="18"/>
                <a:ea typeface="Microsoft YaHei" pitchFamily="2"/>
              </a:defRPr>
            </a:lvl1pPr>
          </a:lstStyle>
          <a:p>
            <a:r>
              <a:rPr lang="hu-HU" sz="3200" b="1" dirty="0" smtClean="0">
                <a:solidFill>
                  <a:schemeClr val="tx1"/>
                </a:solidFill>
              </a:rPr>
              <a:t>13. foglalkozás</a:t>
            </a:r>
            <a:endParaRPr lang="hu-HU" sz="3200" b="1" dirty="0">
              <a:solidFill>
                <a:schemeClr val="tx1"/>
              </a:solidFill>
            </a:endParaRPr>
          </a:p>
        </p:txBody>
      </p:sp>
      <p:sp>
        <p:nvSpPr>
          <p:cNvPr id="6" name="Alcím 2"/>
          <p:cNvSpPr txBox="1">
            <a:spLocks/>
          </p:cNvSpPr>
          <p:nvPr/>
        </p:nvSpPr>
        <p:spPr>
          <a:xfrm>
            <a:off x="6836227" y="5904005"/>
            <a:ext cx="5101773" cy="648000"/>
          </a:xfrm>
          <a:prstGeom prst="rect">
            <a:avLst/>
          </a:prstGeom>
          <a:solidFill>
            <a:srgbClr val="92D050"/>
          </a:solidFill>
        </p:spPr>
        <p:txBody>
          <a:bodyPr>
            <a:noAutofit/>
          </a:bodyPr>
          <a:lstStyle>
            <a:lvl1pPr marL="0" marR="0" lvl="0" indent="0" defTabSz="1105875" rtl="0" fontAlgn="auto" hangingPunct="0">
              <a:lnSpc>
                <a:spcPct val="100000"/>
              </a:lnSpc>
              <a:spcBef>
                <a:spcPts val="1711"/>
              </a:spcBef>
              <a:spcAft>
                <a:spcPts val="0"/>
              </a:spcAft>
              <a:buNone/>
              <a:tabLst/>
              <a:defRPr lang="hu-HU" sz="3870" b="0" i="0" u="none" strike="noStrike" kern="1200" cap="none" spc="0" baseline="0">
                <a:solidFill>
                  <a:srgbClr val="000000"/>
                </a:solidFill>
                <a:highlight>
                  <a:scrgbClr r="0" g="0" b="0">
                    <a:alpha val="0"/>
                  </a:scrgbClr>
                </a:highlight>
                <a:uFillTx/>
                <a:latin typeface="Liberation Sans" pitchFamily="18"/>
                <a:ea typeface="Microsoft YaHei" pitchFamily="2"/>
              </a:defRPr>
            </a:lvl1pPr>
            <a:lvl2pPr marL="829407" marR="0" lvl="1" indent="-276469" algn="l" defTabSz="1105875" rtl="0" fontAlgn="auto" hangingPunct="1">
              <a:lnSpc>
                <a:spcPct val="90000"/>
              </a:lnSpc>
              <a:spcBef>
                <a:spcPts val="605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903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2pPr>
            <a:lvl3pPr marL="1382344" marR="0" lvl="2" indent="-276469" algn="l" defTabSz="1105875" rtl="0" fontAlgn="auto" hangingPunct="1">
              <a:lnSpc>
                <a:spcPct val="90000"/>
              </a:lnSpc>
              <a:spcBef>
                <a:spcPts val="605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419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3pPr>
            <a:lvl4pPr marL="1935282" marR="0" lvl="3" indent="-276469" algn="l" defTabSz="1105875" rtl="0" fontAlgn="auto" hangingPunct="1">
              <a:lnSpc>
                <a:spcPct val="90000"/>
              </a:lnSpc>
              <a:spcBef>
                <a:spcPts val="605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177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4pPr>
            <a:lvl5pPr marL="2488220" marR="0" lvl="4" indent="-276469" algn="l" defTabSz="1105875" rtl="0" fontAlgn="auto" hangingPunct="1">
              <a:lnSpc>
                <a:spcPct val="90000"/>
              </a:lnSpc>
              <a:spcBef>
                <a:spcPts val="605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lang="hu-HU" sz="2177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5pPr>
            <a:lvl6pPr marL="3041157" indent="-276469" algn="l" defTabSz="1105875" rtl="0" eaLnBrk="1" latinLnBrk="0" hangingPunct="1">
              <a:lnSpc>
                <a:spcPct val="90000"/>
              </a:lnSpc>
              <a:spcBef>
                <a:spcPts val="605"/>
              </a:spcBef>
              <a:buFont typeface="Arial" panose="020B0604020202020204" pitchFamily="34" charset="0"/>
              <a:buChar char="•"/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94095" indent="-276469" algn="l" defTabSz="1105875" rtl="0" eaLnBrk="1" latinLnBrk="0" hangingPunct="1">
              <a:lnSpc>
                <a:spcPct val="90000"/>
              </a:lnSpc>
              <a:spcBef>
                <a:spcPts val="605"/>
              </a:spcBef>
              <a:buFont typeface="Arial" panose="020B0604020202020204" pitchFamily="34" charset="0"/>
              <a:buChar char="•"/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47033" indent="-276469" algn="l" defTabSz="1105875" rtl="0" eaLnBrk="1" latinLnBrk="0" hangingPunct="1">
              <a:lnSpc>
                <a:spcPct val="90000"/>
              </a:lnSpc>
              <a:spcBef>
                <a:spcPts val="605"/>
              </a:spcBef>
              <a:buFont typeface="Arial" panose="020B0604020202020204" pitchFamily="34" charset="0"/>
              <a:buChar char="•"/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99970" indent="-276469" algn="l" defTabSz="1105875" rtl="0" eaLnBrk="1" latinLnBrk="0" hangingPunct="1">
              <a:lnSpc>
                <a:spcPct val="90000"/>
              </a:lnSpc>
              <a:spcBef>
                <a:spcPts val="605"/>
              </a:spcBef>
              <a:buFont typeface="Arial" panose="020B0604020202020204" pitchFamily="34" charset="0"/>
              <a:buChar char="•"/>
              <a:defRPr sz="21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u-HU" sz="3200" b="1" dirty="0" smtClean="0">
                <a:solidFill>
                  <a:schemeClr val="tx1"/>
                </a:solidFill>
              </a:rPr>
              <a:t>Életjelenségek, életfeltételek</a:t>
            </a:r>
            <a:endParaRPr lang="hu-HU" sz="3200" b="1" dirty="0">
              <a:solidFill>
                <a:schemeClr val="tx1"/>
              </a:solidFill>
            </a:endParaRPr>
          </a:p>
        </p:txBody>
      </p:sp>
      <p:pic>
        <p:nvPicPr>
          <p:cNvPr id="4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0060"/>
            <a:ext cx="4250758" cy="376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10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 flipH="1">
            <a:off x="-1" y="275771"/>
            <a:ext cx="3921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Ráhangolódás - Csoportalakítás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4195197"/>
              </p:ext>
            </p:extLst>
          </p:nvPr>
        </p:nvGraphicFramePr>
        <p:xfrm>
          <a:off x="232228" y="812801"/>
          <a:ext cx="11466285" cy="6048000"/>
        </p:xfrm>
        <a:graphic>
          <a:graphicData uri="http://schemas.openxmlformats.org/drawingml/2006/table">
            <a:tbl>
              <a:tblPr firstRow="1" firstCol="1" bandRow="1"/>
              <a:tblGrid>
                <a:gridCol w="11466285">
                  <a:extLst>
                    <a:ext uri="{9D8B030D-6E8A-4147-A177-3AD203B41FA5}">
                      <a16:colId xmlns:a16="http://schemas.microsoft.com/office/drawing/2014/main" val="2931405780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pPr marL="0" marR="0" lvl="0" indent="0" algn="l" defTabSz="110587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0085" algn="l"/>
                        </a:tabLst>
                        <a:defRPr/>
                      </a:pP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nap  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 óra  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2• 12 óra 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1 éjszaka + 1 nappal</a:t>
                      </a:r>
                      <a:endParaRPr lang="hu-HU" sz="3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847635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lvl="0" indent="0" algn="l" defTabSz="110587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0085" algn="l"/>
                        </a:tabLst>
                        <a:defRPr/>
                      </a:pP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egy hét    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7 </a:t>
                      </a: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nap  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hétfőtől vasárnapig        168 óra</a:t>
                      </a:r>
                      <a:endParaRPr lang="hu-HU" sz="3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971945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lvl="0" indent="0" algn="l" defTabSz="110587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0085" algn="l"/>
                        </a:tabLst>
                        <a:defRPr/>
                      </a:pP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perc    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60 </a:t>
                      </a:r>
                      <a:r>
                        <a:rPr lang="hu-HU" sz="3600" b="1" dirty="0" err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másodperca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másodperc hatvanszorosa</a:t>
                      </a:r>
                      <a:endParaRPr lang="hu-HU" sz="3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2454973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80085" algn="l"/>
                        </a:tabLst>
                      </a:pP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az óra ennek hatvanszorosa</a:t>
                      </a:r>
                      <a:endParaRPr lang="hu-HU" sz="3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9084759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lvl="0" indent="0" algn="l" defTabSz="110587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0085" algn="l"/>
                        </a:tabLst>
                        <a:defRPr/>
                      </a:pP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hónap  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 hét 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1 évben 12 van belőle</a:t>
                      </a:r>
                      <a:endParaRPr lang="hu-HU" sz="36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8470417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80085" algn="l"/>
                        </a:tabLst>
                      </a:pP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 vagy 29, 30, 31 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nap</a:t>
                      </a:r>
                      <a:endParaRPr lang="hu-HU" sz="3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372508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lvl="0" indent="0" algn="l" defTabSz="110587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0085" algn="l"/>
                        </a:tabLst>
                        <a:defRPr/>
                      </a:pP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52 hét   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4 évszak      12 hónap       </a:t>
                      </a:r>
                      <a:r>
                        <a:rPr lang="hu-HU" sz="3600" b="1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365 </a:t>
                      </a:r>
                      <a:endParaRPr lang="hu-HU" sz="3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5572877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marL="0" marR="0" lvl="0" indent="0" algn="l" defTabSz="1105875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80085" algn="l"/>
                        </a:tabLst>
                        <a:defRPr/>
                      </a:pP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dél    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éjfél     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hu-HU" sz="3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12. </a:t>
                      </a:r>
                      <a:r>
                        <a:rPr lang="hu-HU" sz="3600" b="1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óra          a 24. óra </a:t>
                      </a:r>
                      <a:endParaRPr lang="hu-HU" sz="36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9277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340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294467" y="402956"/>
            <a:ext cx="7981628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wrap="squar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Jóslás + ötletbörze a foglalkozás témájával kapcsolatban 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934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25" y="821001"/>
            <a:ext cx="12036961" cy="3446766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25" y="4498394"/>
            <a:ext cx="12197492" cy="2055912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 flipH="1">
            <a:off x="294468" y="105523"/>
            <a:ext cx="255722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Jelentésteremtés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315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40" y="269253"/>
            <a:ext cx="11845431" cy="479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867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225" y="222297"/>
            <a:ext cx="11826604" cy="5211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50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33" y="130222"/>
            <a:ext cx="11896151" cy="5298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74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612" y="236361"/>
            <a:ext cx="11784304" cy="5119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67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9" y="1239864"/>
            <a:ext cx="12185171" cy="5409216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232476" y="278969"/>
            <a:ext cx="4200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Szavak</a:t>
            </a:r>
            <a:r>
              <a:rPr lang="hu-H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kihúzása az ötsoroshoz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97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359" y="150539"/>
            <a:ext cx="9654898" cy="653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92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 flipH="1">
            <a:off x="500688" y="896893"/>
            <a:ext cx="37229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smtClean="0">
                <a:solidFill>
                  <a:srgbClr val="002060"/>
                </a:solidFill>
              </a:rPr>
              <a:t>MOZGÁS</a:t>
            </a:r>
            <a:endParaRPr lang="hu-HU" sz="4000" dirty="0">
              <a:solidFill>
                <a:srgbClr val="002060"/>
              </a:solidFill>
            </a:endParaRPr>
          </a:p>
        </p:txBody>
      </p:sp>
      <p:sp>
        <p:nvSpPr>
          <p:cNvPr id="4" name="Szövegdoboz 3"/>
          <p:cNvSpPr txBox="1"/>
          <p:nvPr/>
        </p:nvSpPr>
        <p:spPr>
          <a:xfrm flipH="1">
            <a:off x="602343" y="3969657"/>
            <a:ext cx="38317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smtClean="0">
                <a:solidFill>
                  <a:srgbClr val="002060"/>
                </a:solidFill>
              </a:rPr>
              <a:t>SZAPORODÁS</a:t>
            </a:r>
            <a:endParaRPr lang="hu-HU" sz="4000" dirty="0">
              <a:solidFill>
                <a:srgbClr val="002060"/>
              </a:solidFill>
            </a:endParaRPr>
          </a:p>
        </p:txBody>
      </p:sp>
      <p:sp>
        <p:nvSpPr>
          <p:cNvPr id="5" name="Szövegdoboz 4"/>
          <p:cNvSpPr txBox="1"/>
          <p:nvPr/>
        </p:nvSpPr>
        <p:spPr>
          <a:xfrm flipH="1">
            <a:off x="493485" y="1722953"/>
            <a:ext cx="4005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smtClean="0">
                <a:solidFill>
                  <a:srgbClr val="002060"/>
                </a:solidFill>
              </a:rPr>
              <a:t>TÁPLÁLKOZÁS</a:t>
            </a:r>
            <a:endParaRPr lang="hu-HU" sz="4000" dirty="0">
              <a:solidFill>
                <a:srgbClr val="002060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 flipH="1">
            <a:off x="493486" y="2553907"/>
            <a:ext cx="6930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smtClean="0">
                <a:solidFill>
                  <a:srgbClr val="002060"/>
                </a:solidFill>
              </a:rPr>
              <a:t>NÖVEKEDÉS és FEJLŐDÉS</a:t>
            </a:r>
            <a:endParaRPr lang="hu-HU" sz="4000" dirty="0">
              <a:solidFill>
                <a:srgbClr val="002060"/>
              </a:solidFill>
            </a:endParaRPr>
          </a:p>
        </p:txBody>
      </p:sp>
      <p:sp>
        <p:nvSpPr>
          <p:cNvPr id="7" name="Szövegdoboz 6"/>
          <p:cNvSpPr txBox="1"/>
          <p:nvPr/>
        </p:nvSpPr>
        <p:spPr>
          <a:xfrm flipH="1">
            <a:off x="602342" y="3261814"/>
            <a:ext cx="24529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000" dirty="0" smtClean="0">
                <a:solidFill>
                  <a:srgbClr val="002060"/>
                </a:solidFill>
              </a:rPr>
              <a:t>LÉGZÉS</a:t>
            </a:r>
            <a:endParaRPr lang="hu-HU" sz="4000" dirty="0">
              <a:solidFill>
                <a:srgbClr val="002060"/>
              </a:solidFill>
            </a:endParaRPr>
          </a:p>
        </p:txBody>
      </p:sp>
      <p:sp>
        <p:nvSpPr>
          <p:cNvPr id="8" name="Szövegdoboz 7"/>
          <p:cNvSpPr txBox="1"/>
          <p:nvPr/>
        </p:nvSpPr>
        <p:spPr>
          <a:xfrm flipH="1">
            <a:off x="7053943" y="1099531"/>
            <a:ext cx="49287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 smtClean="0"/>
              <a:t>a levegő oxigénje </a:t>
            </a:r>
            <a:endParaRPr lang="hu-HU" sz="3600" dirty="0"/>
          </a:p>
        </p:txBody>
      </p:sp>
      <p:sp>
        <p:nvSpPr>
          <p:cNvPr id="9" name="Szövegdoboz 8"/>
          <p:cNvSpPr txBox="1"/>
          <p:nvPr/>
        </p:nvSpPr>
        <p:spPr>
          <a:xfrm flipH="1">
            <a:off x="0" y="189029"/>
            <a:ext cx="5744090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hu-H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ÉLETJELENSÉGEK </a:t>
            </a:r>
            <a:endParaRPr lang="hu-H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églalap 10"/>
          <p:cNvSpPr/>
          <p:nvPr/>
        </p:nvSpPr>
        <p:spPr>
          <a:xfrm rot="10800000" flipV="1">
            <a:off x="6544630" y="179673"/>
            <a:ext cx="5228604" cy="7078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hu-H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ÉLETFELTÉTELEK </a:t>
            </a:r>
            <a:endParaRPr lang="hu-H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zövegdoboz 11"/>
          <p:cNvSpPr txBox="1"/>
          <p:nvPr/>
        </p:nvSpPr>
        <p:spPr>
          <a:xfrm flipH="1">
            <a:off x="6921638" y="3520410"/>
            <a:ext cx="453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/>
              <a:t>m</a:t>
            </a:r>
            <a:r>
              <a:rPr lang="hu-HU" sz="3600" dirty="0" smtClean="0"/>
              <a:t>egfelelő hőmérséklet </a:t>
            </a:r>
            <a:endParaRPr lang="hu-HU" sz="3600" dirty="0"/>
          </a:p>
        </p:txBody>
      </p:sp>
      <p:sp>
        <p:nvSpPr>
          <p:cNvPr id="13" name="Szövegdoboz 12"/>
          <p:cNvSpPr txBox="1"/>
          <p:nvPr/>
        </p:nvSpPr>
        <p:spPr>
          <a:xfrm flipH="1">
            <a:off x="7016234" y="2720391"/>
            <a:ext cx="4285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 smtClean="0"/>
              <a:t>(nap)fény </a:t>
            </a:r>
            <a:endParaRPr lang="hu-HU" sz="3600" dirty="0"/>
          </a:p>
        </p:txBody>
      </p:sp>
      <p:sp>
        <p:nvSpPr>
          <p:cNvPr id="14" name="Szövegdoboz 13"/>
          <p:cNvSpPr txBox="1"/>
          <p:nvPr/>
        </p:nvSpPr>
        <p:spPr>
          <a:xfrm flipH="1">
            <a:off x="7053943" y="1815443"/>
            <a:ext cx="4285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 smtClean="0"/>
              <a:t>víz </a:t>
            </a:r>
            <a:endParaRPr lang="hu-HU" sz="3600" dirty="0"/>
          </a:p>
        </p:txBody>
      </p:sp>
      <p:sp>
        <p:nvSpPr>
          <p:cNvPr id="15" name="Szövegdoboz 14"/>
          <p:cNvSpPr txBox="1"/>
          <p:nvPr/>
        </p:nvSpPr>
        <p:spPr>
          <a:xfrm flipH="1">
            <a:off x="7016234" y="4425358"/>
            <a:ext cx="5095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600" dirty="0" smtClean="0"/>
              <a:t>táplálék </a:t>
            </a:r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3206378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 animBg="1"/>
      <p:bldP spid="11" grpId="0" animBg="1"/>
      <p:bldP spid="12" grpId="0"/>
      <p:bldP spid="13" grpId="0"/>
      <p:bldP spid="14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261256" y="232229"/>
            <a:ext cx="2824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Reflektálás</a:t>
            </a:r>
            <a:endParaRPr lang="hu-HU" sz="2800" b="1" dirty="0"/>
          </a:p>
        </p:txBody>
      </p:sp>
      <p:sp>
        <p:nvSpPr>
          <p:cNvPr id="4" name="Téglalap 3"/>
          <p:cNvSpPr/>
          <p:nvPr/>
        </p:nvSpPr>
        <p:spPr>
          <a:xfrm>
            <a:off x="261256" y="912335"/>
            <a:ext cx="10830077" cy="255454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Tanítói utasítás: 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Válasszatok magatoknak csoportonként egy állatot!  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Mutassátok be az életjelenségein keresztül úgy, hogy a többiek felismerjék melyik állatról van szó!</a:t>
            </a:r>
          </a:p>
          <a:p>
            <a:r>
              <a:rPr lang="hu-H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Fontos, hogy minden csoporttag vegyen részt a bemutatóban!</a:t>
            </a:r>
            <a:endParaRPr lang="hu-H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35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261256" y="232229"/>
            <a:ext cx="2824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Reflektálás</a:t>
            </a:r>
            <a:endParaRPr lang="hu-HU" sz="2800" b="1" dirty="0"/>
          </a:p>
        </p:txBody>
      </p:sp>
      <p:sp>
        <p:nvSpPr>
          <p:cNvPr id="3" name="Téglalap 2"/>
          <p:cNvSpPr/>
          <p:nvPr/>
        </p:nvSpPr>
        <p:spPr>
          <a:xfrm>
            <a:off x="261257" y="1108525"/>
            <a:ext cx="10698996" cy="3416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hu-HU" sz="3600" dirty="0">
                <a:latin typeface="Times New Roman" panose="02020603050405020304" pitchFamily="18" charset="0"/>
                <a:ea typeface="Calibri" panose="020F0502020204030204" pitchFamily="34" charset="0"/>
              </a:rPr>
              <a:t>A kis csoportotok túrázás közben egy szigeten rekedt. A csónakotok elúszott.  Be kell rendezkednetek, arra,  hogy legalább 2 hétig magatokra maradtok. Mit kell tennetek, hogy életben </a:t>
            </a:r>
            <a:r>
              <a:rPr lang="hu-H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maradjatok?</a:t>
            </a:r>
          </a:p>
          <a:p>
            <a:r>
              <a:rPr lang="hu-HU" sz="3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Írjátok le!</a:t>
            </a:r>
          </a:p>
          <a:p>
            <a:endParaRPr lang="hu-HU" sz="3600" dirty="0"/>
          </a:p>
        </p:txBody>
      </p:sp>
    </p:spTree>
    <p:extLst>
      <p:ext uri="{BB962C8B-B14F-4D97-AF65-F5344CB8AC3E}">
        <p14:creationId xmlns:p14="http://schemas.microsoft.com/office/powerpoint/2010/main" val="2709615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7257" y="0"/>
            <a:ext cx="5109029" cy="6708039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261257" y="232229"/>
            <a:ext cx="1720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Értékelés</a:t>
            </a:r>
            <a:endParaRPr lang="hu-HU" sz="2800" b="1" dirty="0"/>
          </a:p>
        </p:txBody>
      </p:sp>
    </p:spTree>
    <p:extLst>
      <p:ext uri="{BB962C8B-B14F-4D97-AF65-F5344CB8AC3E}">
        <p14:creationId xmlns:p14="http://schemas.microsoft.com/office/powerpoint/2010/main" val="3838494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2016</TotalTime>
  <Words>195</Words>
  <Application>Microsoft Office PowerPoint</Application>
  <PresentationFormat>Szélesvásznú</PresentationFormat>
  <Paragraphs>49</Paragraphs>
  <Slides>14</Slides>
  <Notes>14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23" baseType="lpstr">
      <vt:lpstr>Microsoft YaHei</vt:lpstr>
      <vt:lpstr>Arial</vt:lpstr>
      <vt:lpstr>Calibri</vt:lpstr>
      <vt:lpstr>Liberation Sans</vt:lpstr>
      <vt:lpstr>Liberation Serif</vt:lpstr>
      <vt:lpstr>Segoe UI</vt:lpstr>
      <vt:lpstr>Tahoma</vt:lpstr>
      <vt:lpstr>Times New Roman</vt:lpstr>
      <vt:lpstr>Default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Mária Szalay</dc:creator>
  <cp:lastModifiedBy>bartha.ila@outlook.hu</cp:lastModifiedBy>
  <cp:revision>165</cp:revision>
  <dcterms:created xsi:type="dcterms:W3CDTF">2024-10-22T09:16:44Z</dcterms:created>
  <dcterms:modified xsi:type="dcterms:W3CDTF">2025-12-10T08:27:45Z</dcterms:modified>
</cp:coreProperties>
</file>