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9" r:id="rId4"/>
    <p:sldId id="262" r:id="rId5"/>
    <p:sldId id="260" r:id="rId6"/>
    <p:sldId id="261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Világos stílus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11/9/2025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00B050"/>
          </a:fgClr>
          <a:bgClr>
            <a:schemeClr val="bg1">
              <a:lumMod val="9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11/9/2025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2627"/>
            <a:ext cx="3679583" cy="326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églalap 4"/>
          <p:cNvSpPr/>
          <p:nvPr/>
        </p:nvSpPr>
        <p:spPr>
          <a:xfrm>
            <a:off x="8332698" y="5101595"/>
            <a:ext cx="281427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13. foglalkozás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fény </a:t>
            </a:r>
            <a:r>
              <a:rPr lang="hu-H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endParaRPr lang="hu-H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85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109182" y="163774"/>
            <a:ext cx="58548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Ráhangolódás</a:t>
            </a:r>
          </a:p>
          <a:p>
            <a:r>
              <a:rPr lang="hu-H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Szemtorna </a:t>
            </a:r>
            <a:r>
              <a:rPr lang="hu-H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szemizmok erősítésére, pihentetésére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313899" y="1104907"/>
            <a:ext cx="48722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A szem vízszintes mozgatása  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313899" y="1917847"/>
            <a:ext cx="50341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A szem függőleges mozgatása  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313899" y="2747892"/>
            <a:ext cx="4136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A szem átlós mozgatása  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313899" y="3641167"/>
            <a:ext cx="6694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A szem átlós, ellenkező irányú mozgatása  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839" y="1104907"/>
            <a:ext cx="1615580" cy="334089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71000"/>
              </a:srgbClr>
            </a:outerShdw>
          </a:effectLst>
        </p:spPr>
      </p:pic>
      <p:sp>
        <p:nvSpPr>
          <p:cNvPr id="3" name="Téglalap 2"/>
          <p:cNvSpPr/>
          <p:nvPr/>
        </p:nvSpPr>
        <p:spPr>
          <a:xfrm>
            <a:off x="313899" y="4534442"/>
            <a:ext cx="88926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A két tenyér felmelegítése dörzsöléssel, a szem letakarása.</a:t>
            </a:r>
          </a:p>
        </p:txBody>
      </p:sp>
      <p:sp>
        <p:nvSpPr>
          <p:cNvPr id="5" name="Téglalap 4"/>
          <p:cNvSpPr/>
          <p:nvPr/>
        </p:nvSpPr>
        <p:spPr>
          <a:xfrm>
            <a:off x="313899" y="5367433"/>
            <a:ext cx="40366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Belepislogás a tenyérbe.</a:t>
            </a:r>
          </a:p>
        </p:txBody>
      </p:sp>
    </p:spTree>
    <p:extLst>
      <p:ext uri="{BB962C8B-B14F-4D97-AF65-F5344CB8AC3E}">
        <p14:creationId xmlns:p14="http://schemas.microsoft.com/office/powerpoint/2010/main" val="361557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582216"/>
              </p:ext>
            </p:extLst>
          </p:nvPr>
        </p:nvGraphicFramePr>
        <p:xfrm>
          <a:off x="194139" y="950331"/>
          <a:ext cx="7560000" cy="5040000"/>
        </p:xfrm>
        <a:graphic>
          <a:graphicData uri="http://schemas.openxmlformats.org/drawingml/2006/table">
            <a:tbl>
              <a:tblPr firstRow="1" firstCol="1" bandRow="1"/>
              <a:tblGrid>
                <a:gridCol w="504000">
                  <a:extLst>
                    <a:ext uri="{9D8B030D-6E8A-4147-A177-3AD203B41FA5}">
                      <a16:colId xmlns:a16="http://schemas.microsoft.com/office/drawing/2014/main" val="3268418494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897883157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2839517131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2391990069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4274899982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449187004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3709829515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940000030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3669697520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4280892189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4041011481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2239993873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2287128602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2437428749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888180121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5647355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2762879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415243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5604575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4722325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1557882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 cap="small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  <a:r>
                        <a:rPr lang="hu-HU" sz="2000" cap="small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12188784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2892523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5839807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  <a:endParaRPr lang="hu-H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cap="small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1229274"/>
                  </a:ext>
                </a:extLst>
              </a:tr>
            </a:tbl>
          </a:graphicData>
        </a:graphic>
      </p:graphicFrame>
      <p:sp>
        <p:nvSpPr>
          <p:cNvPr id="4" name="Szövegdoboz 3"/>
          <p:cNvSpPr txBox="1"/>
          <p:nvPr/>
        </p:nvSpPr>
        <p:spPr>
          <a:xfrm>
            <a:off x="76278" y="122830"/>
            <a:ext cx="44085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Fejtsétek meg a keresztrejtvényt!  </a:t>
            </a:r>
          </a:p>
          <a:p>
            <a:r>
              <a:rPr lang="hu-H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sz. melléklet</a:t>
            </a:r>
            <a:endParaRPr lang="hu-H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7891341" y="251057"/>
            <a:ext cx="471453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A bolygó, amin élünk.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A legsötétebb évszak.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Körülötte kering a Föld.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Viaszból és kanócból készült 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világító eszköz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A legrövidebb téli hónap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A Földet kísérő égitest.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Amerre jársz téged követ, elveszít, </a:t>
            </a:r>
            <a:endParaRPr lang="hu-H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ha 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sötétség lesz.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Eső után, napsütésben látható égi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jelenség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Érzékszerve a szem.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Saját fényű égitestek</a:t>
            </a:r>
            <a:r>
              <a:rPr lang="hu-H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3220870" y="950331"/>
            <a:ext cx="2019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  Ö   L   D  </a:t>
            </a:r>
            <a:endParaRPr lang="hu-H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2688607" y="1473551"/>
            <a:ext cx="15558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  </a:t>
            </a:r>
            <a:r>
              <a:rPr lang="hu-H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L</a:t>
            </a:r>
            <a:endParaRPr lang="hu-H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3186749" y="1983123"/>
            <a:ext cx="15558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  A   P</a:t>
            </a:r>
            <a:endParaRPr lang="hu-H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2661311" y="2418050"/>
            <a:ext cx="3575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   Y   E   R   T   Y   A </a:t>
            </a:r>
            <a:endParaRPr lang="hu-H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3220870" y="2941270"/>
            <a:ext cx="3575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  E   B   R   U   Á   R </a:t>
            </a:r>
            <a:endParaRPr lang="hu-H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2735269" y="3437197"/>
            <a:ext cx="2019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 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  O   L   D  </a:t>
            </a:r>
            <a:endParaRPr lang="hu-H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2735269" y="3968900"/>
            <a:ext cx="3068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   R   N   Y   É   K  </a:t>
            </a:r>
            <a:endParaRPr lang="hu-H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668739" y="4451828"/>
            <a:ext cx="5117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   Z    I   V   Á   R   V   Á   N   Y  </a:t>
            </a:r>
            <a:endParaRPr lang="hu-H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zövegdoboz 13"/>
          <p:cNvSpPr txBox="1"/>
          <p:nvPr/>
        </p:nvSpPr>
        <p:spPr>
          <a:xfrm>
            <a:off x="1678673" y="5006205"/>
            <a:ext cx="2565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  Á   T    Á   S </a:t>
            </a:r>
            <a:endParaRPr lang="hu-H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zövegdoboz 14"/>
          <p:cNvSpPr txBox="1"/>
          <p:nvPr/>
        </p:nvSpPr>
        <p:spPr>
          <a:xfrm>
            <a:off x="2688607" y="5498268"/>
            <a:ext cx="4558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   S    I   L   </a:t>
            </a:r>
            <a:r>
              <a:rPr lang="hu-HU" sz="28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hu-H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A   G   O  K </a:t>
            </a:r>
            <a:endParaRPr lang="hu-H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08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4702628" y="2403565"/>
            <a:ext cx="24689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 vagyok én? </a:t>
            </a:r>
            <a:endParaRPr lang="hu-H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3670663" y="3487077"/>
            <a:ext cx="6230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Mondatok                 szókártyák  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Jobbra nyíl 7"/>
          <p:cNvSpPr/>
          <p:nvPr/>
        </p:nvSpPr>
        <p:spPr>
          <a:xfrm>
            <a:off x="5525621" y="3670310"/>
            <a:ext cx="822960" cy="1567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Szövegdoboz 8"/>
          <p:cNvSpPr txBox="1"/>
          <p:nvPr/>
        </p:nvSpPr>
        <p:spPr>
          <a:xfrm>
            <a:off x="235132" y="143691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II. sz. melléklet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25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072318"/>
              </p:ext>
            </p:extLst>
          </p:nvPr>
        </p:nvGraphicFramePr>
        <p:xfrm>
          <a:off x="127784" y="239848"/>
          <a:ext cx="11798605" cy="6192000"/>
        </p:xfrm>
        <a:graphic>
          <a:graphicData uri="http://schemas.openxmlformats.org/drawingml/2006/table">
            <a:tbl>
              <a:tblPr firstRow="1" firstCol="1" bandRow="1"/>
              <a:tblGrid>
                <a:gridCol w="9656296">
                  <a:extLst>
                    <a:ext uri="{9D8B030D-6E8A-4147-A177-3AD203B41FA5}">
                      <a16:colId xmlns:a16="http://schemas.microsoft.com/office/drawing/2014/main" val="1126956256"/>
                    </a:ext>
                  </a:extLst>
                </a:gridCol>
                <a:gridCol w="2142309">
                  <a:extLst>
                    <a:ext uri="{9D8B030D-6E8A-4147-A177-3AD203B41FA5}">
                      <a16:colId xmlns:a16="http://schemas.microsoft.com/office/drawing/2014/main" val="3390324454"/>
                    </a:ext>
                  </a:extLst>
                </a:gridCol>
              </a:tblGrid>
              <a:tr h="6192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Forgásom miatt a nappal és az éjszaka váltakozik rajtam. 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75" marR="51475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75" marR="51475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3786459"/>
                  </a:ext>
                </a:extLst>
              </a:tr>
              <a:tr h="6192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Amikor az én hónapjaimat éled, rövidek a nappalok.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75" marR="51475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75" marR="51475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5613181"/>
                  </a:ext>
                </a:extLst>
              </a:tr>
              <a:tr h="6192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Fényem nélkül nincs élet a Földön.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75" marR="51475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75" marR="51475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2029459"/>
                  </a:ext>
                </a:extLst>
              </a:tr>
              <a:tr h="6192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 Lángom halványan lobog, míg el nem fogyok.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75" marR="51475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75" marR="51475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9771231"/>
                  </a:ext>
                </a:extLst>
              </a:tr>
              <a:tr h="6192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 Farsanggal kergetem el a sötétet.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75" marR="51475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75" marR="51475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5297983"/>
                  </a:ext>
                </a:extLst>
              </a:tr>
              <a:tr h="6192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 Ha hízom, jobban világítok, ha fogyok, fényem egyre kevesebb.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75" marR="51475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75" marR="51475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3070476"/>
                  </a:ext>
                </a:extLst>
              </a:tr>
              <a:tr h="6192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 Mögötted csak akkor jelenek meg, ha a fénysugár elér hozzád.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75" marR="51475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75" marR="51475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4489277"/>
                  </a:ext>
                </a:extLst>
              </a:tr>
              <a:tr h="6192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 A fény hét színt varázsol belőlem az esőcseppeken.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75" marR="51475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75" marR="51475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234195"/>
                  </a:ext>
                </a:extLst>
              </a:tr>
              <a:tr h="6192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 Segítségemmel a színeket is meg tudod különböztetni.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75" marR="51475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75" marR="51475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6671842"/>
                  </a:ext>
                </a:extLst>
              </a:tr>
              <a:tr h="6192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 Ha a Nap ragyog az égen, fényünk láthatatlanná válik.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75" marR="51475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75" marR="51475" marT="0" marB="0" anchor="ctr">
                    <a:lnL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450099"/>
                  </a:ext>
                </a:extLst>
              </a:tr>
            </a:tbl>
          </a:graphicData>
        </a:graphic>
      </p:graphicFrame>
      <p:sp>
        <p:nvSpPr>
          <p:cNvPr id="4" name="Szövegdoboz 3"/>
          <p:cNvSpPr txBox="1"/>
          <p:nvPr/>
        </p:nvSpPr>
        <p:spPr>
          <a:xfrm>
            <a:off x="9867936" y="281903"/>
            <a:ext cx="933269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Föld 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9867936" y="912492"/>
            <a:ext cx="631904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tél 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9854179" y="1532935"/>
            <a:ext cx="872355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Nap 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9854179" y="2153379"/>
            <a:ext cx="1350050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gyertya 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9875519" y="2783968"/>
            <a:ext cx="1260873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február 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9873415" y="3367021"/>
            <a:ext cx="902811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Hold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9854179" y="3997610"/>
            <a:ext cx="1160895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árnyék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9854179" y="4628199"/>
            <a:ext cx="1737976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szivárvány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zövegdoboz 11"/>
          <p:cNvSpPr txBox="1"/>
          <p:nvPr/>
        </p:nvSpPr>
        <p:spPr>
          <a:xfrm>
            <a:off x="9854178" y="5248761"/>
            <a:ext cx="840295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látás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zövegdoboz 12"/>
          <p:cNvSpPr txBox="1"/>
          <p:nvPr/>
        </p:nvSpPr>
        <p:spPr>
          <a:xfrm>
            <a:off x="9854178" y="5879825"/>
            <a:ext cx="1478290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csillagok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27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9815281" y="1647235"/>
            <a:ext cx="1129213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nyár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541377" y="1679656"/>
            <a:ext cx="1560287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áttetsző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2876203" y="1679656"/>
            <a:ext cx="1181464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április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églalap 7"/>
          <p:cNvSpPr/>
          <p:nvPr/>
        </p:nvSpPr>
        <p:spPr>
          <a:xfrm>
            <a:off x="5217879" y="1679656"/>
            <a:ext cx="1226459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villám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églalap 8"/>
          <p:cNvSpPr/>
          <p:nvPr/>
        </p:nvSpPr>
        <p:spPr>
          <a:xfrm>
            <a:off x="7229559" y="1647235"/>
            <a:ext cx="1921701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átlátszatlan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zövegdoboz 9"/>
          <p:cNvSpPr txBox="1"/>
          <p:nvPr/>
        </p:nvSpPr>
        <p:spPr>
          <a:xfrm>
            <a:off x="313508" y="326572"/>
            <a:ext cx="31534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Kik nem találtak párra? 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Szövegdoboz 10"/>
          <p:cNvSpPr txBox="1"/>
          <p:nvPr/>
        </p:nvSpPr>
        <p:spPr>
          <a:xfrm>
            <a:off x="313508" y="2863462"/>
            <a:ext cx="61189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Játsszuk tovább velük a </a:t>
            </a:r>
            <a:r>
              <a:rPr lang="hu-H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„Ki vagyok én”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játékot!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75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39485" y="284258"/>
            <a:ext cx="112427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hu-H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jelenségeknek következménye van. Egészítsd ki az állításokat a hiányzó kifejezéssel! Segít a minta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(több megoldás is lehetséges)</a:t>
            </a:r>
            <a:endParaRPr lang="hu-H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870941"/>
              </p:ext>
            </p:extLst>
          </p:nvPr>
        </p:nvGraphicFramePr>
        <p:xfrm>
          <a:off x="235132" y="1755335"/>
          <a:ext cx="11772000" cy="4725484"/>
        </p:xfrm>
        <a:graphic>
          <a:graphicData uri="http://schemas.openxmlformats.org/drawingml/2006/table">
            <a:tbl>
              <a:tblPr firstRow="1" firstCol="1" bandRow="1"/>
              <a:tblGrid>
                <a:gridCol w="6265818">
                  <a:extLst>
                    <a:ext uri="{9D8B030D-6E8A-4147-A177-3AD203B41FA5}">
                      <a16:colId xmlns:a16="http://schemas.microsoft.com/office/drawing/2014/main" val="1218258004"/>
                    </a:ext>
                  </a:extLst>
                </a:gridCol>
                <a:gridCol w="5506182">
                  <a:extLst>
                    <a:ext uri="{9D8B030D-6E8A-4147-A177-3AD203B41FA5}">
                      <a16:colId xmlns:a16="http://schemas.microsoft.com/office/drawing/2014/main" val="1512903508"/>
                    </a:ext>
                  </a:extLst>
                </a:gridCol>
              </a:tblGrid>
              <a:tr h="252095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 </a:t>
                      </a:r>
                      <a:r>
                        <a:rPr lang="hu-HU" sz="2400" i="1" u="sng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mesterséges fényforrást használok</a:t>
                      </a:r>
                      <a:r>
                        <a:rPr lang="hu-H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akkor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ki- és bekapcsolhatom.</a:t>
                      </a:r>
                      <a:endParaRPr lang="hu-H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3116602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lemerülhet az akkumulátor.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1600480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lehet áramszünet is.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5204206"/>
                  </a:ext>
                </a:extLst>
              </a:tr>
              <a:tr h="252095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 </a:t>
                      </a:r>
                      <a:r>
                        <a:rPr lang="hu-HU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_____________________________, </a:t>
                      </a: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akkor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400" u="none" strike="noStrike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árnyék képződik. 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7057117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felmelegszenek a tárgyak.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0962027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világos lesz.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5300141"/>
                  </a:ext>
                </a:extLst>
              </a:tr>
              <a:tr h="252095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 </a:t>
                      </a:r>
                      <a:r>
                        <a:rPr lang="hu-HU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_____________________________, </a:t>
                      </a: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akkor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nem látjuk a tárgyak színét.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8235452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nem tudjuk megkülönböztetni a tárgyakat.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4715682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nekimehetünk valaminek. 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8801365"/>
                  </a:ext>
                </a:extLst>
              </a:tr>
              <a:tr h="252095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 </a:t>
                      </a:r>
                      <a:r>
                        <a:rPr lang="hu-HU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_____________________________, </a:t>
                      </a: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akkor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melegedhetünk mellette.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7216191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megégethetjük magunkat.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6058116"/>
                  </a:ext>
                </a:extLst>
              </a:tr>
              <a:tr h="252095"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jobban látunk.</a:t>
                      </a:r>
                    </a:p>
                  </a:txBody>
                  <a:tcPr marL="68580" marR="68580" marT="0" marB="0" anchor="b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6388547"/>
                  </a:ext>
                </a:extLst>
              </a:tr>
            </a:tbl>
          </a:graphicData>
        </a:graphic>
      </p:graphicFrame>
      <p:sp>
        <p:nvSpPr>
          <p:cNvPr id="7" name="Szövegdoboz 6"/>
          <p:cNvSpPr txBox="1"/>
          <p:nvPr/>
        </p:nvSpPr>
        <p:spPr>
          <a:xfrm>
            <a:off x="235132" y="143691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III. sz. melléklet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1593534" y="3159950"/>
            <a:ext cx="15007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hu-HU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üt a nap</a:t>
            </a:r>
            <a:endParaRPr lang="hu-HU" sz="28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1475968" y="4353373"/>
            <a:ext cx="146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hu-HU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ötét van</a:t>
            </a:r>
            <a:endParaRPr lang="hu-HU" sz="28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1593534" y="5546796"/>
            <a:ext cx="13003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</a:t>
            </a:r>
            <a:r>
              <a:rPr lang="hu-HU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 a tűz</a:t>
            </a:r>
            <a:endParaRPr lang="hu-HU" sz="28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637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9187894"/>
              </p:ext>
            </p:extLst>
          </p:nvPr>
        </p:nvGraphicFramePr>
        <p:xfrm>
          <a:off x="796836" y="1311910"/>
          <a:ext cx="10476410" cy="3840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76410">
                  <a:extLst>
                    <a:ext uri="{9D8B030D-6E8A-4147-A177-3AD203B41FA5}">
                      <a16:colId xmlns:a16="http://schemas.microsoft.com/office/drawing/2014/main" val="196405573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Értékelés</a:t>
                      </a:r>
                      <a:r>
                        <a:rPr lang="hu-HU" sz="18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2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Fejezz</a:t>
                      </a:r>
                      <a:r>
                        <a:rPr lang="hu-HU" sz="2400" b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be egy megkezdett mondatot</a:t>
                      </a:r>
                      <a:r>
                        <a:rPr lang="hu-HU" sz="24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  <a:r>
                        <a:rPr lang="hu-HU" sz="2400" b="1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foglalkozás témájával kapcsolatban!</a:t>
                      </a:r>
                      <a:endParaRPr lang="hu-HU" sz="2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hu-HU" sz="2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</a:t>
                      </a: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fény azért érdekes téma, mert...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Fény nélkül azért nem tudunk élni, mert...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hu-HU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Azt nem gondoltam a fényről, hogy</a:t>
                      </a:r>
                      <a:r>
                        <a:rPr lang="hu-HU" sz="2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...</a:t>
                      </a: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hu-H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535" marR="89535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0803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579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abetű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Fabetű</Template>
  <TotalTime>169</TotalTime>
  <Words>671</Words>
  <Application>Microsoft Office PowerPoint</Application>
  <PresentationFormat>Szélesvásznú</PresentationFormat>
  <Paragraphs>246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4" baseType="lpstr">
      <vt:lpstr>Calibri</vt:lpstr>
      <vt:lpstr>Rockwell</vt:lpstr>
      <vt:lpstr>Rockwell Condensed</vt:lpstr>
      <vt:lpstr>Times New Roman</vt:lpstr>
      <vt:lpstr>Wingdings</vt:lpstr>
      <vt:lpstr>Fabetű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MTA-DE korai természettudomány-tanulás kutatócsoport kutatások az integrált természettudományos tudás és szemlélet kialakítására az általános iskola 1-4. évfolyamán</dc:title>
  <dc:creator>Mária Szalay</dc:creator>
  <cp:lastModifiedBy>bartha.ila@outlook.hu</cp:lastModifiedBy>
  <cp:revision>36</cp:revision>
  <dcterms:created xsi:type="dcterms:W3CDTF">2024-01-02T21:10:38Z</dcterms:created>
  <dcterms:modified xsi:type="dcterms:W3CDTF">2025-11-09T10:16:02Z</dcterms:modified>
</cp:coreProperties>
</file>