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56" r:id="rId2"/>
    <p:sldId id="258" r:id="rId3"/>
    <p:sldId id="260" r:id="rId4"/>
    <p:sldId id="263" r:id="rId5"/>
    <p:sldId id="267" r:id="rId6"/>
    <p:sldId id="262" r:id="rId7"/>
    <p:sldId id="264" r:id="rId8"/>
    <p:sldId id="261" r:id="rId9"/>
    <p:sldId id="270" r:id="rId10"/>
    <p:sldId id="269" r:id="rId11"/>
    <p:sldId id="266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9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6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3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5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6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3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46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0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49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44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488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75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103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95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701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3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8EC41B9-2D25-48A6-BC40-DA8F79F3EB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ép 7" descr="A képen rajz, Gyermekrajz, festmény, illusztráció látható&#10;&#10;Automatikusan generált leírás">
            <a:extLst>
              <a:ext uri="{FF2B5EF4-FFF2-40B4-BE49-F238E27FC236}">
                <a16:creationId xmlns:a16="http://schemas.microsoft.com/office/drawing/2014/main" id="{65C8FA99-B583-A0EC-A1E0-7DE2F04D3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118" y="1250694"/>
            <a:ext cx="7027443" cy="3285330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F21547-A433-450A-B2A3-930DCFABD9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4"/>
          <a:stretch/>
        </p:blipFill>
        <p:spPr>
          <a:xfrm>
            <a:off x="0" y="0"/>
            <a:ext cx="3496235" cy="6858000"/>
          </a:xfrm>
          <a:prstGeom prst="rect">
            <a:avLst/>
          </a:prstGeom>
        </p:spPr>
      </p:pic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313839" y="5353160"/>
            <a:ext cx="3692435" cy="101863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12. </a:t>
            </a:r>
            <a:r>
              <a:rPr lang="hu-HU" sz="32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foglalkozás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3200" b="1" cap="none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csoportkép alkotása</a:t>
            </a:r>
            <a:endParaRPr lang="hu-HU" sz="3200" b="1" cap="non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73B520B-D7E7-436A-B263-0682940B4F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0" r="21258"/>
          <a:stretch/>
        </p:blipFill>
        <p:spPr>
          <a:xfrm>
            <a:off x="0" y="4238951"/>
            <a:ext cx="9600237" cy="2619049"/>
          </a:xfrm>
          <a:prstGeom prst="rect">
            <a:avLst/>
          </a:prstGeom>
        </p:spPr>
      </p:pic>
      <p:pic>
        <p:nvPicPr>
          <p:cNvPr id="7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348" y="0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7103061" y="4428396"/>
            <a:ext cx="2588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smtClean="0"/>
              <a:t>Hóemberkék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73833" y="1370834"/>
            <a:ext cx="3397623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57985" y="3739720"/>
            <a:ext cx="76269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Fehér műszaki rajzlap átméretezve</a:t>
            </a:r>
          </a:p>
          <a:p>
            <a:r>
              <a:rPr lang="hu-HU" sz="2400" b="1" dirty="0">
                <a:latin typeface="+mj-lt"/>
              </a:rPr>
              <a:t>		kb. 29 x 15 cm-re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Grafit és színes ceruzák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Fekete alkoholos filc, színes filctollak</a:t>
            </a:r>
          </a:p>
          <a:p>
            <a:endParaRPr lang="hu-HU" sz="24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7" name="Tartalom helye 6" descr="A képen irodaszerek, írószer, Kiemelőeszközök, Irodai eszköz látható&#10;&#10;Automatikusan generált leírás">
            <a:extLst>
              <a:ext uri="{FF2B5EF4-FFF2-40B4-BE49-F238E27FC236}">
                <a16:creationId xmlns:a16="http://schemas.microsoft.com/office/drawing/2014/main" id="{8048E93D-52A0-05CD-C8DE-378EABF5879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749134" y="456805"/>
            <a:ext cx="6084881" cy="3424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10" y="0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60282" y="1522618"/>
            <a:ext cx="10363826" cy="49122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Karakterérzék, formaérzék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Tudatos színhasználat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Szabálytartás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A komponálás képességének fejlesztése 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Takarás, előtér-háttér kifejezése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Kompozíciós rend teremtése</a:t>
            </a: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Egyéni látásmód hangsúlyozása</a:t>
            </a:r>
          </a:p>
          <a:p>
            <a:pPr marL="0" indent="0">
              <a:buNone/>
            </a:pPr>
            <a:endParaRPr lang="hu-HU" sz="2400" dirty="0">
              <a:latin typeface="+mj-lt"/>
            </a:endParaRP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7983" y="400594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óra menete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738977" y="1888122"/>
            <a:ext cx="10363826" cy="4573639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sz="2800" dirty="0">
                <a:latin typeface="+mj-lt"/>
              </a:rPr>
              <a:t>    </a:t>
            </a:r>
            <a:r>
              <a:rPr lang="hu-HU" sz="2400" b="1" dirty="0">
                <a:latin typeface="+mj-lt"/>
              </a:rPr>
              <a:t>1. Keret tervezése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2. hóembercsoport rajzolása, kiemelése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3. színezés, díszítés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4. Háttér kitöltése</a:t>
            </a:r>
          </a:p>
          <a:p>
            <a:pPr marL="457200" lvl="1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790" y="924419"/>
            <a:ext cx="10515600" cy="1490307"/>
          </a:xfrm>
        </p:spPr>
        <p:txBody>
          <a:bodyPr>
            <a:normAutofit fontScale="90000"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/>
            </a:r>
            <a:br>
              <a:rPr lang="hu-HU" sz="2400" dirty="0"/>
            </a:b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73B04D5-B35D-4576-1615-AB3492E1B7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8677" y="1337282"/>
            <a:ext cx="10363826" cy="4770555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- Játsszunk! Utánozzátok a mozdulataimat!</a:t>
            </a:r>
          </a:p>
          <a:p>
            <a:pPr marL="0" indent="0">
              <a:buNone/>
            </a:pPr>
            <a:endParaRPr lang="hu-HU" b="1" dirty="0"/>
          </a:p>
          <a:p>
            <a:pPr marL="457200" lvl="1" indent="0">
              <a:buNone/>
            </a:pPr>
            <a:r>
              <a:rPr lang="hu-HU" dirty="0"/>
              <a:t>- kabátot, sapkát, sálat, kesztyűt húzunk</a:t>
            </a:r>
          </a:p>
          <a:p>
            <a:pPr marL="457200" lvl="1" indent="0">
              <a:buNone/>
            </a:pPr>
            <a:r>
              <a:rPr lang="hu-HU" dirty="0"/>
              <a:t>- hógolyót gyúrunk, hógolyózunk</a:t>
            </a:r>
          </a:p>
          <a:p>
            <a:pPr marL="457200" lvl="1" indent="0">
              <a:buNone/>
            </a:pPr>
            <a:r>
              <a:rPr lang="hu-HU" dirty="0"/>
              <a:t>- egy hógolyót a hóban görgetünk, egyre nagyobbá növeljük</a:t>
            </a:r>
          </a:p>
          <a:p>
            <a:pPr marL="457200" lvl="1" indent="0">
              <a:buNone/>
            </a:pPr>
            <a:r>
              <a:rPr lang="hu-HU" dirty="0"/>
              <a:t>- hóembert építünk, felöltöztetjük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lnSpc>
                <a:spcPct val="150000"/>
              </a:lnSpc>
              <a:buNone/>
            </a:pPr>
            <a:r>
              <a:rPr lang="hu-HU" b="1" dirty="0"/>
              <a:t>- Ha mindenkinek elkészült a saját hóembere, képzeljétek el, ahogy vidáman összeállnak egy fotózáshoz. Csoportot alkotnak: ki elől, ki hátul áll.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b="1" dirty="0"/>
              <a:t>Kisebbek, nagyobbak. Különböznek, ahogyan ti is.</a:t>
            </a:r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9269" y="113211"/>
            <a:ext cx="6679474" cy="1776548"/>
          </a:xfrm>
        </p:spPr>
        <p:txBody>
          <a:bodyPr>
            <a:normAutofit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Az alkotófolyamat lépései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1. keret tervezése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37616" y="2772591"/>
            <a:ext cx="6339840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FEKVE TEGYÉTEK MAGATOK ELÉ A LAPOT!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CERUZÁVAL RAJZOLJATOK EGY KERETET A</a:t>
            </a:r>
          </a:p>
          <a:p>
            <a:pPr algn="l"/>
            <a:r>
              <a:rPr lang="hu-HU" sz="2400" b="1" cap="none" dirty="0">
                <a:latin typeface="+mj-lt"/>
                <a:cs typeface="Arial" panose="020B0604020202020204" pitchFamily="34" charset="0"/>
              </a:rPr>
              <a:t>    PAPÍR SZÉLÉTŐL EGY UJJNYI TÁVOLSÁGRA!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OSSZÁTOK FEL EGYENLŐ RÉSZEKRE AZ ÍGY KAPOTT CSÍKOT! </a:t>
            </a:r>
          </a:p>
        </p:txBody>
      </p:sp>
      <p:pic>
        <p:nvPicPr>
          <p:cNvPr id="5" name="Kép 4" descr="A képen szöveg, papír, írószer, Papíráru látható&#10;&#10;Automatikusan generált leírás">
            <a:extLst>
              <a:ext uri="{FF2B5EF4-FFF2-40B4-BE49-F238E27FC236}">
                <a16:creationId xmlns:a16="http://schemas.microsoft.com/office/drawing/2014/main" id="{02D88740-7017-5453-965F-D9C22185A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508" y="1146266"/>
            <a:ext cx="5506876" cy="3098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Kép 6" descr="A képen szöveg, Téglalap, Papíráru, papír látható&#10;&#10;Automatikusan generált leírás">
            <a:extLst>
              <a:ext uri="{FF2B5EF4-FFF2-40B4-BE49-F238E27FC236}">
                <a16:creationId xmlns:a16="http://schemas.microsoft.com/office/drawing/2014/main" id="{E38DEECC-36C9-54E8-BF00-B43551C89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605" y="4049861"/>
            <a:ext cx="2609516" cy="2076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35547" y="175987"/>
            <a:ext cx="8434412" cy="995641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2. Hóembercsoport rajzolása, kiemelése 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78673" y="1445064"/>
            <a:ext cx="6496595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RAJZOLJATOK EGY HÓCSÍKOT, MIELŐTT A HÓEMBEREKET RAJZOLNÁTOK!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AZ ELSŐ HÓEMBERT KÖZÉPRE HELYEZZÉTEK, A TÖBBIT MELLÉ SORBAN A LAP SZÉLÉIG.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HA SOK FIGURÁT RAJZOLTOK, AKKOR NÉHÁNY HÁTRA, AZ ELSŐK MÖGÉ FOG KERÜLNI. TAKARNI FOGJÁK EGYMÁST.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HÚZZÁTOK ÁT A VONALAKAT FEKETE ALKOHOLOS FILCCEL! </a:t>
            </a:r>
          </a:p>
        </p:txBody>
      </p:sp>
      <p:pic>
        <p:nvPicPr>
          <p:cNvPr id="5" name="Kép 4" descr="A képen vázlat, rajz, Gyermekrajz, művészet látható&#10;&#10;Automatikusan generált leírás">
            <a:extLst>
              <a:ext uri="{FF2B5EF4-FFF2-40B4-BE49-F238E27FC236}">
                <a16:creationId xmlns:a16="http://schemas.microsoft.com/office/drawing/2014/main" id="{68CEB4F6-01CC-1B81-CA70-48952D8A1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557" y="1271903"/>
            <a:ext cx="3793046" cy="2352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Kép 6" descr="A képen rajz, vázlat, Gyermekrajz, művészet látható&#10;&#10;Automatikusan generált leírás">
            <a:extLst>
              <a:ext uri="{FF2B5EF4-FFF2-40B4-BE49-F238E27FC236}">
                <a16:creationId xmlns:a16="http://schemas.microsoft.com/office/drawing/2014/main" id="{8E3CF28D-0C3F-A873-2B75-CBC7DDE6D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557" y="3902654"/>
            <a:ext cx="4540770" cy="2555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0419" y="161182"/>
            <a:ext cx="6357258" cy="1523999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színezés, díszítés 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44436" y="2512381"/>
            <a:ext cx="6013816" cy="3278819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ÖLTÖZTESSÉTEK FEL A HÓEMBEREKET!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LEGYEN RAJTUK FEJFEDŐ, SÁL, KEZÜKBEN SEPRŰ, LAPÁT!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LEGYENEK KÜLÖNLEGESEK!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RAJZOLJATOK A KERETBE IS MINTÁKAT, ÉS SZÍNEZZÉTEK HASONLÓ SZÍNEKKEL, MINT A FIGURÁKAT!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u-HU" sz="2400" b="1" cap="none" dirty="0">
              <a:latin typeface="+mj-lt"/>
            </a:endParaRPr>
          </a:p>
        </p:txBody>
      </p:sp>
      <p:pic>
        <p:nvPicPr>
          <p:cNvPr id="7" name="Kép 6" descr="A képen szöveg, rajz, vázlat, Gyermekrajz látható&#10;&#10;Automatikusan generált leírás">
            <a:extLst>
              <a:ext uri="{FF2B5EF4-FFF2-40B4-BE49-F238E27FC236}">
                <a16:creationId xmlns:a16="http://schemas.microsoft.com/office/drawing/2014/main" id="{81B7AA29-F532-DF47-8E62-E561CF0B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224" y="1066798"/>
            <a:ext cx="5393904" cy="30246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65E2D7E-B7BD-404F-9F71-D6620D37B9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BEDC0AF0-939C-3C38-3C16-A3341F8339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55" r="6250" b="2"/>
          <a:stretch/>
        </p:blipFill>
        <p:spPr>
          <a:xfrm>
            <a:off x="7537704" y="1001496"/>
            <a:ext cx="3840815" cy="4886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75209" y="2367092"/>
            <a:ext cx="6634272" cy="3847444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b="1" dirty="0"/>
              <a:t>A HÁTTÉRBEN HULLHAT A HÓ, RAJZOLHATTOK HÓPELYHEKET.</a:t>
            </a:r>
          </a:p>
          <a:p>
            <a:pPr marL="285750" indent="-228600" algn="l">
              <a:buFont typeface="Arial" panose="020B0604020202020204" pitchFamily="34" charset="0"/>
              <a:buChar char="•"/>
            </a:pPr>
            <a:r>
              <a:rPr lang="hu-HU" sz="2400" b="1" dirty="0"/>
              <a:t>KÉKKEL, APRÓ KIS KÖRKÖRÖS MOZDULATTAL SZÍNEZZÉTEK BE A HÓEMBEREK MÖGÖTTI TERET!</a:t>
            </a:r>
          </a:p>
          <a:p>
            <a:pPr marL="57150" algn="l"/>
            <a:endParaRPr lang="en-US" sz="2400" b="1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54064" y="618517"/>
            <a:ext cx="5855416" cy="1596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A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háttér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kitöltése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1824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4518" y="223083"/>
            <a:ext cx="10515600" cy="1325563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3" y="1690688"/>
            <a:ext cx="10895049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MIBŐL GYÚRTUK A HÓEMBEREKET?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TUDJÁTOK-E, MI A HÓ? 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MESÉLJÉTEK EL A HÓ KELETKEZÉSÉNEK FOLYAMATÁT!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ISMERTEK-E MÉG CSAPADÉKFAJTÁKAT?</a:t>
            </a:r>
          </a:p>
          <a:p>
            <a:pPr marL="0" indent="0">
              <a:buNone/>
            </a:pPr>
            <a:endParaRPr lang="hu-HU" sz="2400" b="1" cap="none" dirty="0">
              <a:latin typeface="+mj-lt"/>
            </a:endParaRP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TEGYÜK KI A RAJZAITOKAT A TÁBLÁRA! MESÉLJETEK A HÓEMBEREITEKRŐL! KÜLÖNLEGESEK, EGYÉNISÉGEK-E? 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SIKERÜLT-E CSOPORTKÉPEKET ALKOTNOTOK? ALKALMAZTATOK-E TAKARÁST? </a:t>
            </a:r>
          </a:p>
          <a:p>
            <a:endParaRPr lang="hu-HU" sz="2400" b="1" cap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rajz, Gyermekrajz, festmény, illusztráció látható&#10;&#10;Automatikusan generált leírás">
            <a:extLst>
              <a:ext uri="{FF2B5EF4-FFF2-40B4-BE49-F238E27FC236}">
                <a16:creationId xmlns:a16="http://schemas.microsoft.com/office/drawing/2014/main" id="{0524654E-11FC-5036-3C24-464F8E491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80"/>
          <a:stretch/>
        </p:blipFill>
        <p:spPr>
          <a:xfrm>
            <a:off x="1269402" y="804333"/>
            <a:ext cx="9595129" cy="5078942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02745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Gyermekrajz, művészet, rajz, festmény látható&#10;&#10;Automatikusan generált leírás">
            <a:extLst>
              <a:ext uri="{FF2B5EF4-FFF2-40B4-BE49-F238E27FC236}">
                <a16:creationId xmlns:a16="http://schemas.microsoft.com/office/drawing/2014/main" id="{2ACC0D5A-E38B-2163-54C6-BF41D6224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402" y="951657"/>
            <a:ext cx="9595129" cy="4653637"/>
          </a:xfrm>
          <a:prstGeom prst="roundRect">
            <a:avLst>
              <a:gd name="adj" fmla="val 5301"/>
            </a:avLst>
          </a:prstGeom>
          <a:ln w="1905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5911243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492</TotalTime>
  <Words>388</Words>
  <Application>Microsoft Office PowerPoint</Application>
  <PresentationFormat>Szélesvásznú</PresentationFormat>
  <Paragraphs>66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5" baseType="lpstr">
      <vt:lpstr>Arial</vt:lpstr>
      <vt:lpstr>Tw Cen MT</vt:lpstr>
      <vt:lpstr>Cseppecske</vt:lpstr>
      <vt:lpstr>PowerPoint-bemutató</vt:lpstr>
      <vt:lpstr> ESZKÖZÖK</vt:lpstr>
      <vt:lpstr>PEDAGÓGIAI CÉLOK</vt:lpstr>
      <vt:lpstr>Az óra menete</vt:lpstr>
      <vt:lpstr>Ráhangolódás     </vt:lpstr>
      <vt:lpstr>Az alkotófolyamat lépései  1. keret tervezése</vt:lpstr>
      <vt:lpstr>2. Hóembercsoport rajzolása, kiemelése </vt:lpstr>
      <vt:lpstr>3. színezés, díszítés </vt:lpstr>
      <vt:lpstr>4. A háttér kitöltése </vt:lpstr>
      <vt:lpstr>reflexió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74</cp:revision>
  <dcterms:created xsi:type="dcterms:W3CDTF">2023-01-31T15:41:25Z</dcterms:created>
  <dcterms:modified xsi:type="dcterms:W3CDTF">2025-11-09T10:15:21Z</dcterms:modified>
</cp:coreProperties>
</file>