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8" r:id="rId4"/>
    <p:sldId id="269" r:id="rId5"/>
    <p:sldId id="270" r:id="rId6"/>
    <p:sldId id="271" r:id="rId7"/>
    <p:sldId id="278" r:id="rId8"/>
    <p:sldId id="266" r:id="rId9"/>
    <p:sldId id="265" r:id="rId10"/>
    <p:sldId id="273" r:id="rId11"/>
    <p:sldId id="275" r:id="rId12"/>
    <p:sldId id="276" r:id="rId13"/>
    <p:sldId id="264" r:id="rId14"/>
    <p:sldId id="277" r:id="rId15"/>
    <p:sldId id="274" r:id="rId16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7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796D26E-57A4-4FD3-9D4F-823ACBDE9B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F2BDFEA-0582-417F-B570-DC5940BA2F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29BF788-E76A-461F-8A46-8E76AD60F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t>2026. 08. 31.</a:t>
            </a:fld>
            <a:endParaRPr lang="hu-HU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63A1FC0-D5DF-4339-85B4-BBDA06C90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8768FBB-1B8D-4A12-A546-5929C0D83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71612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3B0435F-8AE8-4C4B-9C75-EC5CEFFEC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502AE07-EB83-42B9-B6AC-82EFB79C2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0C67FD5-1A5A-49A7-B5C1-E0CCCEEF8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t>2026. 08. 31.</a:t>
            </a:fld>
            <a:endParaRPr lang="hu-HU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66DCD5B-FFB8-4D2F-A022-01F1C232B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877F2F6-35DF-4EC6-A75C-8C0064412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87906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4525106-EF39-49EC-A810-C7436B2D1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02771D9-DBC6-4594-B6A8-811AE7C06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2A1D29D-7BDA-4559-B5E4-5EA5A6521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t>2026. 08. 31.</a:t>
            </a:fld>
            <a:endParaRPr lang="hu-HU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92D22ED-A364-442B-AA12-401F25097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5755748-7BB3-43EF-943F-0150A9278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0734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58B4A3E-92E4-41EF-A0D3-7EA5EC637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7A3DEC2-D132-467F-A6F4-07DD1D5F10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EC223D8-2932-4337-8725-E16669A0BE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EE9F747-C7C1-41FE-88F6-406C19898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t>2026. 08. 31.</a:t>
            </a:fld>
            <a:endParaRPr lang="hu-HU" dirty="0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6FE4A25-9CFD-4F01-BF61-A7C4B7E04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7C6BDA5-B6D1-45D6-8497-BA3842E7E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22040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DCE9DFC-0FB6-435E-B401-D66A303BE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3522D42-23B1-4152-8850-F41B9CD93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430030D-0BED-4701-8AC6-25E6C79C7D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84373A4A-E2F1-4485-A532-707FFCF6D9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5F019E7F-89A3-4884-B8B9-57EB00AD4A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ECED07A8-2FD6-4FC7-A825-CB09E9014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t>2026. 08. 31.</a:t>
            </a:fld>
            <a:endParaRPr lang="hu-HU" dirty="0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7359E387-B884-4871-937E-6F6F683DF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5D775125-779B-4CAB-A578-5316C69E9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37381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DD0323B-67C7-454B-8502-BC4DC6E6D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231D38A3-5FB2-4803-8CAE-61E11CB0E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t>2026. 08. 31.</a:t>
            </a:fld>
            <a:endParaRPr lang="hu-HU" dirty="0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DFA2314C-2B16-4B0D-9EB2-163BBB2DF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4401FAD1-6789-44BA-BE4B-8FDB638DF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19301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2681D38F-5EB2-4E22-A067-DC352EF29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t>2026. 08. 31.</a:t>
            </a:fld>
            <a:endParaRPr lang="hu-HU" dirty="0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27FBC63F-81C8-4384-B918-52D574805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8AD97C2-9D1C-4546-B72F-B2BE865D2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42166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6DFB74D-60D5-493B-B116-D8FB86E4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0C59979-41B8-4418-9D1C-7A550B12F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185B4701-CE56-48A7-8B5F-4D2C830626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98FD44E-0962-4A87-A156-40429E304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t>2026. 08. 31.</a:t>
            </a:fld>
            <a:endParaRPr lang="hu-HU" dirty="0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F96C190A-1B8C-48DA-A33A-19EE61785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A406CF4-F919-4FD9-AB64-654BAB251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5850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EC0B36-D071-422C-81A6-4BE4E2235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D6E0A82E-E1A5-4BA0-9F12-573716818D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 dirty="0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A485E2C2-3A9B-4C03-BA31-E1849705B4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2E723B2-1F16-48E7-B23E-99BA30F81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t>2026. 08. 31.</a:t>
            </a:fld>
            <a:endParaRPr lang="hu-HU" dirty="0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7BB01DB-B8BA-4BD7-8A0D-CFB8AC494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B6D9355-F69E-4F9B-991B-0DA396A5D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72368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F0D8FFC-663B-40CB-A5AC-9DF85B7E0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A4AADD14-7D7A-4FCC-9DA4-4C2F7E2FB3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5FDB559-66E4-4A8B-A77D-84576DBDB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t>2026. 08. 31.</a:t>
            </a:fld>
            <a:endParaRPr lang="hu-HU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7F50792-F174-484B-B76A-9C28EC852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404B710-F38C-4C2C-9B41-7E29632F2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82572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E78FB40E-B3D3-40E0-8E38-34D703D0E5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63F5BF86-0974-48D5-9BC9-6219F5A8DE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9747665-6152-4E29-9F9B-54444CC92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t>2026. 08. 31.</a:t>
            </a:fld>
            <a:endParaRPr lang="hu-HU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28F07B3-D965-4504-B9D3-08645B4BD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6CCE5DD-C1CA-406D-809E-58599166F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86282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A9D14AC7-229E-4912-868E-E57422BD4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CF8C4E9-0A28-4350-AE6E-B4458D833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ACDD8A6-8276-4485-9B77-4B7377250A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BB015-9CA2-424C-8DE5-53A94566E027}" type="datetimeFigureOut">
              <a:rPr lang="hu-HU" smtClean="0"/>
              <a:t>2026. 08. 31.</a:t>
            </a:fld>
            <a:endParaRPr lang="hu-HU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6EF4984-7E97-49D7-8473-294364BAB1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380BE58-BF49-4953-9C48-DB3E623FCB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AAC27-4BBD-4DCE-817D-21D91803F82F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64494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21448C-224E-4C15-8C52-A7E2D8DE57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32166" y="4723230"/>
            <a:ext cx="4126016" cy="1199923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hu-HU" sz="3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12. foglalkozás</a:t>
            </a:r>
            <a:br>
              <a:rPr lang="hu-H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hu-HU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Fantázia járművek</a:t>
            </a:r>
            <a:endParaRPr lang="hu-HU" sz="27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26" y="89366"/>
            <a:ext cx="3679583" cy="3261814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2289181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540"/>
                    </a14:imgEffect>
                    <a14:imgEffect>
                      <a14:saturation sat="9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99" y="2295939"/>
            <a:ext cx="9034669" cy="3428194"/>
          </a:xfrm>
          <a:prstGeom prst="rect">
            <a:avLst/>
          </a:prstGeom>
        </p:spPr>
      </p:pic>
      <p:sp>
        <p:nvSpPr>
          <p:cNvPr id="4" name="Cím 1"/>
          <p:cNvSpPr txBox="1">
            <a:spLocks/>
          </p:cNvSpPr>
          <p:nvPr/>
        </p:nvSpPr>
        <p:spPr>
          <a:xfrm>
            <a:off x="246671" y="-97668"/>
            <a:ext cx="6833084" cy="15041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8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j-ea"/>
                <a:cs typeface="+mj-cs"/>
              </a:rPr>
              <a:t>FANTÁZIA JÁRMŰVEK</a:t>
            </a:r>
          </a:p>
        </p:txBody>
      </p:sp>
      <p:sp>
        <p:nvSpPr>
          <p:cNvPr id="5" name="Alcím 2"/>
          <p:cNvSpPr txBox="1">
            <a:spLocks/>
          </p:cNvSpPr>
          <p:nvPr/>
        </p:nvSpPr>
        <p:spPr>
          <a:xfrm>
            <a:off x="-1842847" y="1270620"/>
            <a:ext cx="8689976" cy="2199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2200" b="0" i="0" u="none" strike="noStrike" kern="1200" cap="all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KOLLEKTÍV RAJZ ALKOTÁSA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2200" b="0" i="0" u="none" strike="noStrike" kern="1200" cap="all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1.osztály</a:t>
            </a:r>
          </a:p>
        </p:txBody>
      </p:sp>
    </p:spTree>
    <p:extLst>
      <p:ext uri="{BB962C8B-B14F-4D97-AF65-F5344CB8AC3E}">
        <p14:creationId xmlns:p14="http://schemas.microsoft.com/office/powerpoint/2010/main" val="1372916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/>
                <a:cs typeface="Times New Roman" panose="02020603050405020304" pitchFamily="18" charset="0"/>
              </a:rPr>
              <a:t>ESZKÖZÖK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406671" y="2358232"/>
            <a:ext cx="762694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Fehér műszaki rajzlap – gyerekenként A/4-es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Vízfesték vagy tempera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Vizes edény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Vastag- és vékony ecset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Ceruza, alkoholos fekete filctoll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135" y="1171995"/>
            <a:ext cx="3644841" cy="496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82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147782" y="113121"/>
            <a:ext cx="5168936" cy="1640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6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j-ea"/>
                <a:cs typeface="+mj-cs"/>
              </a:rPr>
              <a:t>PEDAGÓGIAI CÉLOK</a:t>
            </a:r>
          </a:p>
        </p:txBody>
      </p:sp>
      <p:sp>
        <p:nvSpPr>
          <p:cNvPr id="6" name="Tartalom helye 2"/>
          <p:cNvSpPr txBox="1">
            <a:spLocks/>
          </p:cNvSpPr>
          <p:nvPr/>
        </p:nvSpPr>
        <p:spPr>
          <a:xfrm>
            <a:off x="4274537" y="1504145"/>
            <a:ext cx="10363826" cy="4912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24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Vizuális nevelés: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Fantáziafejlesztés</a:t>
            </a:r>
          </a:p>
          <a:p>
            <a:pPr marL="0" lvl="0" indent="0">
              <a:buClr>
                <a:sysClr val="windowText" lastClr="000000"/>
              </a:buClr>
              <a:buNone/>
              <a:defRPr/>
            </a:pPr>
            <a:r>
              <a:rPr lang="hu-HU" sz="2400" cap="none" dirty="0">
                <a:solidFill>
                  <a:sysClr val="windowText" lastClr="000000"/>
                </a:solidFill>
                <a:latin typeface="Tw Cen MT" panose="020B0602020104020603"/>
              </a:rPr>
              <a:t>Karakterábrázolás, lényegmegragadás</a:t>
            </a:r>
            <a:endParaRPr kumimoji="0" lang="hu-HU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 komponálás képességének fejlesztése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sz="2400" cap="none" dirty="0">
                <a:solidFill>
                  <a:sysClr val="windowText" lastClr="000000"/>
                </a:solidFill>
                <a:latin typeface="Tw Cen MT" panose="020B0602020104020603"/>
              </a:rPr>
              <a:t>Használhatóság, funkció a tervezésben</a:t>
            </a: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24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Szociális kompetenciafejlesztés: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Együttműködés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Az egyéni látásmódok összehangolt megjelenítése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hu-HU" sz="2400" b="0" i="0" u="none" strike="noStrike" kern="1200" cap="all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hu-HU" sz="2400" b="0" i="0" u="none" strike="noStrike" kern="1200" cap="all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hu-HU" sz="2400" b="0" i="0" u="none" strike="noStrike" kern="1200" cap="all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hu-HU" sz="2400" b="0" i="0" u="none" strike="noStrike" kern="1200" cap="all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hu-HU" sz="2400" b="0" i="0" u="none" strike="noStrike" kern="1200" cap="all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478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 txBox="1">
            <a:spLocks/>
          </p:cNvSpPr>
          <p:nvPr/>
        </p:nvSpPr>
        <p:spPr>
          <a:xfrm>
            <a:off x="738977" y="105030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6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j-ea"/>
                <a:cs typeface="+mj-cs"/>
              </a:rPr>
              <a:t>az óra menete</a:t>
            </a:r>
          </a:p>
        </p:txBody>
      </p:sp>
      <p:sp>
        <p:nvSpPr>
          <p:cNvPr id="5" name="Tartalom helye 2"/>
          <p:cNvSpPr txBox="1">
            <a:spLocks/>
          </p:cNvSpPr>
          <p:nvPr/>
        </p:nvSpPr>
        <p:spPr>
          <a:xfrm>
            <a:off x="738977" y="1583322"/>
            <a:ext cx="10363826" cy="4573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28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      1. ráhangolódás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28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      2. az alkotófolyamat lépései:</a:t>
            </a:r>
          </a:p>
          <a:p>
            <a:pPr marL="457200" marR="0" lvl="1" indent="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2800" b="0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   </a:t>
            </a:r>
            <a:r>
              <a:rPr kumimoji="0" lang="hu-HU" sz="2400" b="0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1. </a:t>
            </a:r>
            <a:r>
              <a:rPr lang="hu-HU" sz="2400" dirty="0">
                <a:solidFill>
                  <a:sysClr val="windowText" lastClr="000000"/>
                </a:solidFill>
                <a:latin typeface="Tw Cen MT" panose="020B0602020104020603"/>
              </a:rPr>
              <a:t>A jármű közös tervezése, vázolása</a:t>
            </a:r>
            <a:endParaRPr kumimoji="0" lang="hu-HU" sz="2400" b="0" i="0" u="none" strike="noStrike" kern="1200" cap="all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2400" b="0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    2. FESTÉS</a:t>
            </a:r>
          </a:p>
          <a:p>
            <a:pPr marL="457200" marR="0" lvl="1" indent="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2400" b="0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    3. A háttér kialakítása, gazdagítás</a:t>
            </a:r>
          </a:p>
          <a:p>
            <a:pPr marL="457200" marR="0" lvl="1" indent="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28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 3. reflexió</a:t>
            </a:r>
          </a:p>
          <a:p>
            <a: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u-HU" sz="2800" b="0" i="0" u="none" strike="noStrike" kern="1200" cap="all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u-HU" sz="2800" b="0" i="0" u="none" strike="noStrike" kern="1200" cap="all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9608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 txBox="1">
            <a:spLocks/>
          </p:cNvSpPr>
          <p:nvPr/>
        </p:nvSpPr>
        <p:spPr>
          <a:xfrm>
            <a:off x="471056" y="286271"/>
            <a:ext cx="10769698" cy="20412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6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j-ea"/>
                <a:cs typeface="+mj-cs"/>
              </a:rPr>
              <a:t>Ráhangolódás</a:t>
            </a:r>
            <a:br>
              <a:rPr kumimoji="0" lang="hu-HU" sz="36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j-ea"/>
                <a:cs typeface="+mj-cs"/>
              </a:rPr>
            </a:br>
            <a:br>
              <a:rPr kumimoji="0" lang="hu-HU" sz="3600" b="1" i="0" u="none" strike="noStrike" kern="1200" cap="all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j-ea"/>
                <a:cs typeface="+mj-cs"/>
              </a:rPr>
            </a:br>
            <a:endParaRPr kumimoji="0" lang="hu-HU" sz="2400" b="0" i="0" u="none" strike="noStrike" kern="1200" cap="all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w Cen MT" panose="020B0602020104020603"/>
              <a:ea typeface="+mj-ea"/>
              <a:cs typeface="+mj-cs"/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2625" y="2327564"/>
            <a:ext cx="4559415" cy="2773225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277091" y="1265382"/>
            <a:ext cx="622530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w Cen MT" panose="020B0602020104020603"/>
              </a:rPr>
              <a:t>KERESSETEK SZAVAKAT A SZÓHALMAZBAN!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w Cen MT" panose="020B0602020104020603"/>
              </a:rPr>
              <a:t>TUDNÁTOK-E CSOPORTOSÍTANI A JÁRMŰVEKET?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w Cen MT" panose="020B0602020104020603"/>
              </a:rPr>
              <a:t>SOROLJATOK MÉG SZÁRAZFÖLDÖN, LEVEGŐBEN, VÍZBEN KÖZLEKEDŐKET! MI A KÜLÖNBSÉG, MI A HASONLÓSÁG KÖZTÜK?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w Cen MT" panose="020B0602020104020603"/>
              </a:rPr>
              <a:t>SOROLJATOK OLYANOKAT, AMELYEK NÉHÁNY SZEMÉLYT SZÁLLÍTANAK, ÉS OLYANOKAT, AMELYEKET TÖMEGKÖZLEKEDÉSI ESZKÖZNEK NEVEZÜNK!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w Cen MT" panose="020B0602020104020603"/>
              </a:rPr>
              <a:t>MILYEN CÉLBÓL KÖZLEKEDNEK?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w Cen MT" panose="020B0602020104020603"/>
              </a:rPr>
              <a:t>MI MOZGATJA, HAJTJA ŐKET? SZÜKSÉGES-E A MŰKÖDÉSÜKHÖZ ÜZEMANYAG?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w Cen MT" panose="020B0602020104020603"/>
              </a:rPr>
              <a:t>MITŐL LESZNEK KÉNYELMESEK?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w Cen MT" panose="020B0602020104020603"/>
              </a:rPr>
              <a:t>SOROLJATOK MÉG SZAVAKAT, AMELYEK KAPCSOLÓDNAK AZ UTAZÁSHOZ!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latin typeface="Tw Cen MT" panose="020B0602020104020603"/>
            </a:endParaRPr>
          </a:p>
        </p:txBody>
      </p:sp>
    </p:spTree>
    <p:extLst>
      <p:ext uri="{BB962C8B-B14F-4D97-AF65-F5344CB8AC3E}">
        <p14:creationId xmlns:p14="http://schemas.microsoft.com/office/powerpoint/2010/main" val="1070814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/>
        </p:nvSpPr>
        <p:spPr>
          <a:xfrm>
            <a:off x="1865745" y="445807"/>
            <a:ext cx="76292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600" b="1" cap="all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/>
              </a:rPr>
              <a:t>Ráhangolódás - CÉLKITŰZÉS</a:t>
            </a:r>
            <a:br>
              <a:rPr lang="hu-HU" sz="3600" b="1" cap="all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/>
              </a:rPr>
            </a:br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544946" y="1487055"/>
            <a:ext cx="101600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>
                <a:latin typeface="Tw Cen MT" panose="020B0602020104020603"/>
              </a:rPr>
              <a:t>A MAI FOGLALKOZÁSON PÁRBAN FOGTOK ALKOTNI. VÁLASSZATOK TÁRSAT MAGATOKNAK A RAJZOLÁSHOZ! ÜLJETEK EGYMÁS MELLÉ!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>
                <a:latin typeface="Tw Cen MT" panose="020B0602020104020603"/>
              </a:rPr>
              <a:t>1-1 LAPOT KAPTATOK, AMIRE EGY NAGY JÁRMŰVET FOGTOK KÖZÖSEN RAJZOLNI. ILLESSZÉTEK ÖSSZE EGYMÁS MELLÉ VAGY EGYMÁS FELÉ!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>
                <a:latin typeface="Tw Cen MT" panose="020B0602020104020603"/>
              </a:rPr>
              <a:t>TERVEZZETEK EGY OLYAN JÁRMŰVET, AMIVEL MINDKETTEN SZÍVESEN UTAZNÁTOK! BESZÉLJÉTEK MEG, HOGY HOL KÉPES KÖZLEKEDNI, MI HAJTJA, HÁNY SZEMÉLY FÉR EL BENNE!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>
                <a:latin typeface="Tw Cen MT" panose="020B0602020104020603"/>
              </a:rPr>
              <a:t>LEGYEN KÉNYELMES, GONDOLJATOK ARRA, HOGY HOSSZÚ ÚTRA, NAGY CSOMAGOKKAL SZÁLLNAK BELE AZ UTASOK!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>
                <a:latin typeface="Tw Cen MT" panose="020B0602020104020603"/>
              </a:rPr>
              <a:t>TI IS LEGYETEK AZ UTASOK KÖZÖTT!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1705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 txBox="1">
            <a:spLocks/>
          </p:cNvSpPr>
          <p:nvPr/>
        </p:nvSpPr>
        <p:spPr>
          <a:xfrm>
            <a:off x="92108" y="242520"/>
            <a:ext cx="6679474" cy="1776548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/>
                <a:ea typeface="Yu Gothic Medium" panose="020B0500000000000000" pitchFamily="34" charset="-128"/>
                <a:cs typeface="Arial" panose="020B0604020202020204" pitchFamily="34" charset="0"/>
              </a:rPr>
              <a:t>Az alkotófolyamat lépései</a:t>
            </a:r>
          </a:p>
          <a:p>
            <a:endParaRPr lang="hu-H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anose="020B0602020104020603"/>
              <a:ea typeface="Yu Gothic Medium" panose="020B0500000000000000" pitchFamily="34" charset="-128"/>
              <a:cs typeface="Arial" panose="020B0604020202020204" pitchFamily="34" charset="0"/>
            </a:endParaRPr>
          </a:p>
          <a:p>
            <a:br>
              <a:rPr lang="hu-HU" sz="2400" b="1" dirty="0">
                <a:latin typeface="Tw Cen MT" panose="020B0602020104020603"/>
                <a:ea typeface="Yu Gothic Medium" panose="020B0500000000000000" pitchFamily="34" charset="-128"/>
                <a:cs typeface="Arial" panose="020B0604020202020204" pitchFamily="34" charset="0"/>
              </a:rPr>
            </a:br>
            <a:br>
              <a:rPr lang="hu-HU" sz="2400" b="1" dirty="0">
                <a:latin typeface="Tw Cen MT" panose="020B0602020104020603"/>
                <a:ea typeface="Yu Gothic Medium" panose="020B0500000000000000" pitchFamily="34" charset="-128"/>
                <a:cs typeface="Arial" panose="020B0604020202020204" pitchFamily="34" charset="0"/>
              </a:rPr>
            </a:br>
            <a:endParaRPr lang="hu-HU" sz="2400" b="1" dirty="0">
              <a:latin typeface="Tw Cen MT" panose="020B0602020104020603"/>
              <a:cs typeface="Arial" panose="020B0604020202020204" pitchFamily="34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267855" y="1262009"/>
            <a:ext cx="704734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latin typeface="Tw Cen MT" panose="020B0602020104020603"/>
                <a:ea typeface="Yu Gothic Medium" panose="020B0500000000000000" pitchFamily="34" charset="-128"/>
              </a:rPr>
              <a:t>1. A JÁRMŰ FORMÁJÁNAK, MÉRETÉNEK KÖZÖS TERVEZÉSE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b="1" dirty="0"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  <a:p>
            <a:endParaRPr lang="hu-HU" b="1" dirty="0"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b="1" dirty="0"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b="1" dirty="0"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w Cen MT" panose="020B0602020104020603"/>
                <a:ea typeface="Yu Gothic Medium" panose="020B0500000000000000" pitchFamily="34" charset="-128"/>
              </a:rPr>
              <a:t>ILLESSZÉTEK ÖSSZE A KAPOTT PAPÍRLAPOKAT! TEHETITEK EGYMÁS MELLÉ VAGY EGYMÁS ALÁ ASZERINT, MILYEN ALAKÚ JÁRMŰVET TERVEZTEK.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w Cen MT" panose="020B0602020104020603"/>
                <a:ea typeface="Yu Gothic Medium" panose="020B0500000000000000" pitchFamily="34" charset="-128"/>
              </a:rPr>
              <a:t>RAJZOLJÁTOK MEG A KÖZÖS JÁRMŰVETEKET A LEHETŐ LEGNAGYOBB MÉRETBEN!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w Cen MT" panose="020B0602020104020603"/>
                <a:ea typeface="Yu Gothic Medium" panose="020B0500000000000000" pitchFamily="34" charset="-128"/>
              </a:rPr>
              <a:t>TERVEZZÉTEK MEG A BELSEJÉT! LEGYEN IRÁNYÍTÓPULT, UTASTÉR…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>
                <a:latin typeface="Tw Cen MT" panose="020B0602020104020603"/>
                <a:ea typeface="Yu Gothic Medium" panose="020B0500000000000000" pitchFamily="34" charset="-128"/>
              </a:rPr>
              <a:t>A CERUZA VONALAIT HÚZZÁTOK ÁT VASTAG FEKETE FILCCEL VAGY FEKETE ZSÍRKRÉTÁVAL!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1" y="429412"/>
            <a:ext cx="4363800" cy="2455707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103" y="4028486"/>
            <a:ext cx="4278461" cy="240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966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18A23B-4C6B-4063-9B3F-02F74DDEE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/>
                <a:ea typeface="Yu Gothic Medium" panose="020B0500000000000000" pitchFamily="34" charset="-128"/>
                <a:cs typeface="Arial" panose="020B0604020202020204" pitchFamily="34" charset="0"/>
              </a:rPr>
              <a:t>AZ ALKOTÓFOLYAMAT LÉPÉSEI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49B2A2D-2F93-41FE-8846-6848BF15D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6098"/>
            <a:ext cx="10515600" cy="3718832"/>
          </a:xfrm>
        </p:spPr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w Cen MT" panose="020B0602020104020603"/>
              </a:rPr>
              <a:t>2. FESTÉS</a:t>
            </a:r>
          </a:p>
          <a:p>
            <a:pPr marL="0" indent="0">
              <a:buNone/>
            </a:pPr>
            <a:endParaRPr lang="hu-HU" dirty="0">
              <a:latin typeface="Tw Cen MT" panose="020B0602020104020603"/>
            </a:endParaRPr>
          </a:p>
          <a:p>
            <a:r>
              <a:rPr lang="hu-HU" sz="2400" dirty="0">
                <a:latin typeface="Tw Cen MT" panose="020B0602020104020603"/>
              </a:rPr>
              <a:t>EGYEZTESSETEK, MILYEN SZÍNEKET FOGTOK HASZNÁLNI!</a:t>
            </a:r>
          </a:p>
          <a:p>
            <a:r>
              <a:rPr lang="hu-HU" sz="2400" dirty="0">
                <a:latin typeface="Tw Cen MT" panose="020B0602020104020603"/>
              </a:rPr>
              <a:t>FESSETEK KÜLÖN, AZTÁN ILLESSZÉTEK ÖSSZE A LAPOKAT</a:t>
            </a:r>
            <a:r>
              <a:rPr lang="hu-HU" dirty="0">
                <a:latin typeface="Tw Cen MT" panose="020B0602020104020603"/>
              </a:rPr>
              <a:t>!</a:t>
            </a:r>
          </a:p>
          <a:p>
            <a:pPr marL="0" indent="0">
              <a:buNone/>
            </a:pPr>
            <a:endParaRPr lang="hu-HU" dirty="0">
              <a:latin typeface="Tw Cen MT" panose="020B0602020104020603"/>
            </a:endParaRPr>
          </a:p>
          <a:p>
            <a:endParaRPr lang="hu-HU" dirty="0">
              <a:latin typeface="Tw Cen MT" panose="020B0602020104020603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455" y="3524941"/>
            <a:ext cx="4857715" cy="2154612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290" y="3524941"/>
            <a:ext cx="5601145" cy="215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792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18A23B-4C6B-4063-9B3F-02F74DDEE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/>
                <a:ea typeface="Yu Gothic Medium" panose="020B0500000000000000" pitchFamily="34" charset="-128"/>
                <a:cs typeface="Arial" panose="020B0604020202020204" pitchFamily="34" charset="0"/>
              </a:rPr>
              <a:t>AZ ALKOTÓFOLYAMAT LÉPÉSEI</a:t>
            </a:r>
            <a:endParaRPr lang="hu-HU" sz="3200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49B2A2D-2F93-41FE-8846-6848BF15D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3043"/>
            <a:ext cx="10515600" cy="3718832"/>
          </a:xfrm>
        </p:spPr>
        <p:txBody>
          <a:bodyPr/>
          <a:lstStyle/>
          <a:p>
            <a:pPr marL="0" indent="0">
              <a:buNone/>
            </a:pPr>
            <a:r>
              <a:rPr lang="hu-HU" sz="2400" b="1" dirty="0">
                <a:latin typeface="Tw Cen MT" panose="020B0602020104020603"/>
              </a:rPr>
              <a:t>3. A HÁTTÉR FESTÉSE, GAZDAGÍTÁS</a:t>
            </a:r>
          </a:p>
          <a:p>
            <a:pPr marL="0" indent="0">
              <a:buNone/>
            </a:pPr>
            <a:endParaRPr lang="hu-HU" b="1" dirty="0">
              <a:latin typeface="Tw Cen MT" panose="020B0602020104020603"/>
            </a:endParaRPr>
          </a:p>
          <a:p>
            <a:r>
              <a:rPr lang="hu-HU" sz="2400" b="1" dirty="0">
                <a:latin typeface="Tw Cen MT" panose="020B0602020104020603"/>
              </a:rPr>
              <a:t>FESSÉTEK KI A KÉP HÁTTERÉT! SEGÍTSETEK EGYMÁSNAK!</a:t>
            </a:r>
          </a:p>
          <a:p>
            <a:r>
              <a:rPr lang="hu-HU" sz="2400" b="1" dirty="0">
                <a:latin typeface="Tw Cen MT" panose="020B0602020104020603"/>
              </a:rPr>
              <a:t>HA MEGSZÁRADT A FESTÉK, FILCTOLLAL RAJZOLJATOK TOVÁBBI RÉSZLETEKET A KÉPRE!</a:t>
            </a:r>
          </a:p>
          <a:p>
            <a:r>
              <a:rPr lang="hu-HU" sz="2400" b="1" dirty="0">
                <a:latin typeface="Tw Cen MT" panose="020B0602020104020603"/>
              </a:rPr>
              <a:t> ELNEVEZHETITEK A JÁRMŰVET, ADHATTOK SZÁMOT IS NEKI!</a:t>
            </a:r>
          </a:p>
          <a:p>
            <a:r>
              <a:rPr lang="hu-HU" sz="2400" b="1" dirty="0">
                <a:latin typeface="Tw Cen MT" panose="020B0602020104020603"/>
              </a:rPr>
              <a:t>NE FELEJTSÉTEK EL MAGATOKAT SEM BELERAJZOLNI A JÁRMŰBE!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218" y="4573357"/>
            <a:ext cx="4673600" cy="213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041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18" y="339237"/>
            <a:ext cx="6364594" cy="3260204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345" y="3896541"/>
            <a:ext cx="7601527" cy="268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310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5" y="314192"/>
            <a:ext cx="5692903" cy="343298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637" y="4005663"/>
            <a:ext cx="7213600" cy="2737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138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82" y="335333"/>
            <a:ext cx="6437744" cy="235275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873" y="4355742"/>
            <a:ext cx="6410036" cy="2289805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225065"/>
            <a:ext cx="5384800" cy="186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342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442" y="118065"/>
            <a:ext cx="10364098" cy="1597290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738909" y="1560945"/>
            <a:ext cx="1105592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>
                <a:latin typeface="Tw Cen MT" panose="020B0602020104020603"/>
              </a:rPr>
              <a:t>VÁLASSZATOK KI EGYET A MEGRAJZOLT JÁRMŰVEK KÖZÜL!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>
                <a:latin typeface="Tw Cen MT" panose="020B0602020104020603"/>
              </a:rPr>
              <a:t>KÉPZELJÉTEK EL, HOL KÖZLEKEDHET! MI MŰKÖDTETI?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>
                <a:latin typeface="Tw Cen MT" panose="020B0602020104020603"/>
              </a:rPr>
              <a:t>ALKALMAS-E HOSSZÚ UTAZÁSRA?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>
                <a:latin typeface="Tw Cen MT" panose="020B0602020104020603"/>
              </a:rPr>
              <a:t>KERESSÉTEK MEG AZ UTASOK KÖZÖTT A RAJZOLÓKAT! TEGYETEK FEL NEKIK KÉRDÉSEKET A JÁRMŰVÜKRŐL!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>
                <a:latin typeface="Tw Cen MT" panose="020B0602020104020603"/>
              </a:rPr>
              <a:t>TI MIT SZERETNÉTEK MESÉLNI A TI KÉPZELETBELI JÁRMŰVETEKRŐL? KIT VINNÉTEK MAGATOKKAL?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>
                <a:latin typeface="Tw Cen MT" panose="020B0602020104020603"/>
              </a:rPr>
              <a:t>MESÉLJETEK ARRÓL, HOGYAN SIKERÜLT KÖZÖSEN TERVEZNETEK! NEHÉZ VOLT?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>
                <a:latin typeface="Tw Cen MT" panose="020B0602020104020603"/>
              </a:rPr>
              <a:t>MI VOLT A MAI FOGLALKOZÁSON A LEGNAGYOBB ÉLMÉNYETEK?</a:t>
            </a:r>
          </a:p>
        </p:txBody>
      </p:sp>
    </p:spTree>
    <p:extLst>
      <p:ext uri="{BB962C8B-B14F-4D97-AF65-F5344CB8AC3E}">
        <p14:creationId xmlns:p14="http://schemas.microsoft.com/office/powerpoint/2010/main" val="2098658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819" y="147782"/>
            <a:ext cx="9194435" cy="5606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699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473</Words>
  <Application>Microsoft Office PowerPoint</Application>
  <PresentationFormat>Widescreen</PresentationFormat>
  <Paragraphs>75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Office-téma</vt:lpstr>
      <vt:lpstr>12. foglalkozás Fantázia járművek</vt:lpstr>
      <vt:lpstr>PowerPoint Presentation</vt:lpstr>
      <vt:lpstr> ESZKÖZÖK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AZ ALKOTÓFOLYAMAT LÉPÉSEI</vt:lpstr>
      <vt:lpstr>AZ ALKOTÓFOLYAMAT LÉPÉSEI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Előadás címe</dc:title>
  <dc:creator>Atte</dc:creator>
  <cp:lastModifiedBy>bartha.ila@outlook.hu</cp:lastModifiedBy>
  <cp:revision>34</cp:revision>
  <dcterms:created xsi:type="dcterms:W3CDTF">2017-11-07T12:57:53Z</dcterms:created>
  <dcterms:modified xsi:type="dcterms:W3CDTF">2026-09-01T06:24:30Z</dcterms:modified>
</cp:coreProperties>
</file>