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F5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086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3631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4718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9040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5349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872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808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1826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6214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702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4537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2257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2756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6380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4001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5517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0427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469CEEC-BDE8-4A45-B691-0B4AB5061C64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50559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5BejhmuhykI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487092" y="4789714"/>
            <a:ext cx="3365274" cy="705394"/>
          </a:xfrm>
        </p:spPr>
        <p:txBody>
          <a:bodyPr>
            <a:normAutofit/>
          </a:bodyPr>
          <a:lstStyle/>
          <a:p>
            <a:r>
              <a:rPr lang="hu-HU" sz="3200" b="1" dirty="0" smtClean="0">
                <a:solidFill>
                  <a:schemeClr val="tx1"/>
                </a:solidFill>
              </a:rPr>
              <a:t>11. foglalkozás</a:t>
            </a:r>
            <a:endParaRPr lang="hu-HU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870638" cy="343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lcím 2"/>
          <p:cNvSpPr txBox="1">
            <a:spLocks/>
          </p:cNvSpPr>
          <p:nvPr/>
        </p:nvSpPr>
        <p:spPr>
          <a:xfrm>
            <a:off x="8517572" y="5495108"/>
            <a:ext cx="3304314" cy="7053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 smtClean="0">
                <a:solidFill>
                  <a:schemeClr val="tx1"/>
                </a:solidFill>
              </a:rPr>
              <a:t>A víz</a:t>
            </a:r>
            <a:endParaRPr lang="hu-H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089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18654" y="958565"/>
            <a:ext cx="108342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dirty="0"/>
              <a:t>1. forrás, patak, folyó</a:t>
            </a:r>
          </a:p>
          <a:p>
            <a:r>
              <a:rPr lang="hu-HU" sz="4000" dirty="0"/>
              <a:t>2. tó, tenger, óceán</a:t>
            </a:r>
          </a:p>
          <a:p>
            <a:r>
              <a:rPr lang="hu-HU" sz="4000" dirty="0"/>
              <a:t>3. eső, felhő, zápor</a:t>
            </a:r>
          </a:p>
          <a:p>
            <a:r>
              <a:rPr lang="hu-HU" sz="4000" dirty="0"/>
              <a:t>4. mező, hegy, völgy, erdő</a:t>
            </a:r>
          </a:p>
          <a:p>
            <a:r>
              <a:rPr lang="hu-HU" sz="4000" dirty="0"/>
              <a:t>5. növény, állat, ember</a:t>
            </a:r>
          </a:p>
          <a:p>
            <a:r>
              <a:rPr lang="hu-HU" sz="4000" dirty="0"/>
              <a:t>6. úszkál, csobog, szalad, álldogál, pihen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80110" y="193963"/>
            <a:ext cx="7192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Ráhangolódás - Csoportalakítás – közös tulajdonságok alapján </a:t>
            </a:r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42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504242" y="2537752"/>
            <a:ext cx="54280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>
                <a:hlinkClick r:id="rId2"/>
              </a:rPr>
              <a:t>https://</a:t>
            </a:r>
            <a:r>
              <a:rPr lang="hu-HU" sz="2800" dirty="0" smtClean="0">
                <a:hlinkClick r:id="rId2"/>
              </a:rPr>
              <a:t>youtu.be/5BejhmuhykI</a:t>
            </a:r>
            <a:r>
              <a:rPr lang="hu-HU" sz="2800" dirty="0" smtClean="0"/>
              <a:t> </a:t>
            </a:r>
            <a:endParaRPr lang="hu-HU" sz="2800" dirty="0"/>
          </a:p>
        </p:txBody>
      </p:sp>
      <p:sp>
        <p:nvSpPr>
          <p:cNvPr id="2" name="Téglalap 1"/>
          <p:cNvSpPr/>
          <p:nvPr/>
        </p:nvSpPr>
        <p:spPr>
          <a:xfrm>
            <a:off x="252229" y="331316"/>
            <a:ext cx="33714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</a:rPr>
              <a:t>A víz körforgása</a:t>
            </a:r>
            <a:endParaRPr lang="hu-H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3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36176" y="0"/>
            <a:ext cx="8807824" cy="680400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</a:rPr>
              <a:t>Víz körforgás (ismeretlen szerző)</a:t>
            </a:r>
          </a:p>
          <a:p>
            <a:endParaRPr lang="hu-HU" sz="800" dirty="0">
              <a:solidFill>
                <a:schemeClr val="bg1"/>
              </a:solidFill>
            </a:endParaRPr>
          </a:p>
          <a:p>
            <a:r>
              <a:rPr lang="hu-HU" sz="2400" dirty="0">
                <a:solidFill>
                  <a:schemeClr val="bg1"/>
                </a:solidFill>
              </a:rPr>
              <a:t>Hová szaladsz kis patak?</a:t>
            </a:r>
          </a:p>
          <a:p>
            <a:r>
              <a:rPr lang="hu-HU" sz="2400" dirty="0">
                <a:solidFill>
                  <a:schemeClr val="bg1"/>
                </a:solidFill>
              </a:rPr>
              <a:t>Nem szaladok, csobogok...egy nagy folyóba torkollok.</a:t>
            </a:r>
          </a:p>
          <a:p>
            <a:r>
              <a:rPr lang="hu-HU" sz="2400" dirty="0">
                <a:solidFill>
                  <a:schemeClr val="bg1"/>
                </a:solidFill>
              </a:rPr>
              <a:t>Átszelek majd hegyet-völgyet, mezőket és zöld mezőket,</a:t>
            </a:r>
          </a:p>
          <a:p>
            <a:r>
              <a:rPr lang="hu-HU" sz="2400" dirty="0">
                <a:solidFill>
                  <a:schemeClr val="bg1"/>
                </a:solidFill>
              </a:rPr>
              <a:t>S ha folyóként utam befejezem, egy szép tóba érkezem.</a:t>
            </a:r>
          </a:p>
          <a:p>
            <a:r>
              <a:rPr lang="hu-HU" sz="2400" dirty="0">
                <a:solidFill>
                  <a:schemeClr val="bg1"/>
                </a:solidFill>
              </a:rPr>
              <a:t>Onnan tovább nem megyek, álldogálok, pihenek.</a:t>
            </a:r>
          </a:p>
          <a:p>
            <a:r>
              <a:rPr lang="hu-HU" sz="2400" dirty="0">
                <a:solidFill>
                  <a:schemeClr val="bg1"/>
                </a:solidFill>
              </a:rPr>
              <a:t>Tanulok a kiskacsákkal,</a:t>
            </a:r>
          </a:p>
          <a:p>
            <a:r>
              <a:rPr lang="hu-HU" sz="2400" dirty="0">
                <a:solidFill>
                  <a:schemeClr val="bg1"/>
                </a:solidFill>
              </a:rPr>
              <a:t>úszkálok a halacskákkal,</a:t>
            </a:r>
          </a:p>
          <a:p>
            <a:r>
              <a:rPr lang="hu-HU" sz="2400" dirty="0">
                <a:solidFill>
                  <a:schemeClr val="bg1"/>
                </a:solidFill>
              </a:rPr>
              <a:t>táncolok a zöld hínárral.</a:t>
            </a:r>
          </a:p>
          <a:p>
            <a:r>
              <a:rPr lang="hu-HU" sz="2400" dirty="0">
                <a:solidFill>
                  <a:schemeClr val="bg1"/>
                </a:solidFill>
              </a:rPr>
              <a:t>S ha nem lesz már több feladatom, felmelegszem majd a napon,</a:t>
            </a:r>
          </a:p>
          <a:p>
            <a:r>
              <a:rPr lang="hu-HU" sz="2400" dirty="0">
                <a:solidFill>
                  <a:schemeClr val="bg1"/>
                </a:solidFill>
              </a:rPr>
              <a:t>Sugara felrepít a levegőbe, egy pihe-puha felhőbe.</a:t>
            </a:r>
          </a:p>
          <a:p>
            <a:r>
              <a:rPr lang="hu-HU" sz="2400" dirty="0">
                <a:solidFill>
                  <a:schemeClr val="bg1"/>
                </a:solidFill>
              </a:rPr>
              <a:t>Ám ha hiányozni fogok: csendes esőként újra földre pottyanok,</a:t>
            </a:r>
          </a:p>
          <a:p>
            <a:r>
              <a:rPr lang="hu-HU" sz="2400" dirty="0">
                <a:solidFill>
                  <a:schemeClr val="bg1"/>
                </a:solidFill>
              </a:rPr>
              <a:t>s mindenkinek inni adok.</a:t>
            </a:r>
          </a:p>
          <a:p>
            <a:r>
              <a:rPr lang="hu-HU" sz="2400" dirty="0">
                <a:solidFill>
                  <a:schemeClr val="bg1"/>
                </a:solidFill>
              </a:rPr>
              <a:t>Pici forrás, patak, folyó, tenger és az óceán,</a:t>
            </a:r>
          </a:p>
          <a:p>
            <a:r>
              <a:rPr lang="hu-HU" sz="2400" dirty="0">
                <a:solidFill>
                  <a:schemeClr val="bg1"/>
                </a:solidFill>
              </a:rPr>
              <a:t>kicsik -nagyok megígérjük</a:t>
            </a:r>
          </a:p>
          <a:p>
            <a:r>
              <a:rPr lang="hu-HU" sz="2400" dirty="0">
                <a:solidFill>
                  <a:schemeClr val="bg1"/>
                </a:solidFill>
              </a:rPr>
              <a:t>mindig vigyázni fogunk rád!</a:t>
            </a:r>
          </a:p>
        </p:txBody>
      </p:sp>
    </p:spTree>
    <p:extLst>
      <p:ext uri="{BB962C8B-B14F-4D97-AF65-F5344CB8AC3E}">
        <p14:creationId xmlns:p14="http://schemas.microsoft.com/office/powerpoint/2010/main" val="103292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307"/>
            <a:ext cx="9891365" cy="5281445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10003945" y="1615868"/>
            <a:ext cx="1771109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elfolyik</a:t>
            </a:r>
            <a:endParaRPr lang="hu-HU" sz="2400" b="1" dirty="0">
              <a:solidFill>
                <a:srgbClr val="C00000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9986976" y="3478854"/>
            <a:ext cx="2029723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felmelegszik</a:t>
            </a:r>
            <a:endParaRPr lang="hu-HU" sz="2400" b="1" dirty="0">
              <a:solidFill>
                <a:srgbClr val="C00000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10003945" y="2906012"/>
            <a:ext cx="1168910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felszáll</a:t>
            </a:r>
            <a:endParaRPr lang="hu-HU" sz="2400" b="1" dirty="0">
              <a:solidFill>
                <a:srgbClr val="C00000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10004267" y="934890"/>
            <a:ext cx="1848583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felhőt </a:t>
            </a:r>
            <a:r>
              <a:rPr lang="hu-HU" sz="2400" b="1" dirty="0">
                <a:solidFill>
                  <a:srgbClr val="C00000"/>
                </a:solidFill>
              </a:rPr>
              <a:t>alkot</a:t>
            </a:r>
          </a:p>
        </p:txBody>
      </p:sp>
      <p:sp>
        <p:nvSpPr>
          <p:cNvPr id="8" name="Téglalap 7"/>
          <p:cNvSpPr/>
          <p:nvPr/>
        </p:nvSpPr>
        <p:spPr>
          <a:xfrm>
            <a:off x="9986976" y="4126450"/>
            <a:ext cx="898003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lehűl</a:t>
            </a:r>
            <a:endParaRPr lang="hu-HU" sz="2400" b="1" dirty="0">
              <a:solidFill>
                <a:srgbClr val="C00000"/>
              </a:solidFill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9986976" y="2258416"/>
            <a:ext cx="1827744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kicsapódik</a:t>
            </a:r>
            <a:endParaRPr lang="hu-HU" sz="2400" b="1" dirty="0">
              <a:solidFill>
                <a:srgbClr val="C00000"/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0" y="124107"/>
            <a:ext cx="5077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Jentésteremtés - A víz körforgása</a:t>
            </a:r>
            <a:endParaRPr lang="hu-HU" sz="2400" dirty="0">
              <a:solidFill>
                <a:schemeClr val="bg1"/>
              </a:solidFill>
            </a:endParaRPr>
          </a:p>
        </p:txBody>
      </p:sp>
      <p:sp>
        <p:nvSpPr>
          <p:cNvPr id="14" name="Nap 13"/>
          <p:cNvSpPr/>
          <p:nvPr/>
        </p:nvSpPr>
        <p:spPr>
          <a:xfrm>
            <a:off x="0" y="792188"/>
            <a:ext cx="914400" cy="91440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Felhő 14"/>
          <p:cNvSpPr/>
          <p:nvPr/>
        </p:nvSpPr>
        <p:spPr>
          <a:xfrm>
            <a:off x="3599499" y="1105473"/>
            <a:ext cx="1319349" cy="610102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Felhő 15"/>
          <p:cNvSpPr/>
          <p:nvPr/>
        </p:nvSpPr>
        <p:spPr>
          <a:xfrm>
            <a:off x="5590902" y="1010632"/>
            <a:ext cx="1319349" cy="610102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Felhő 16"/>
          <p:cNvSpPr/>
          <p:nvPr/>
        </p:nvSpPr>
        <p:spPr>
          <a:xfrm>
            <a:off x="1686514" y="1097239"/>
            <a:ext cx="1319349" cy="610102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43" name="Csoportba foglalás 42"/>
          <p:cNvGrpSpPr/>
          <p:nvPr/>
        </p:nvGrpSpPr>
        <p:grpSpPr>
          <a:xfrm>
            <a:off x="5773782" y="1527111"/>
            <a:ext cx="1136469" cy="1705252"/>
            <a:chOff x="5773782" y="1527111"/>
            <a:chExt cx="1136469" cy="1705252"/>
          </a:xfrm>
        </p:grpSpPr>
        <p:cxnSp>
          <p:nvCxnSpPr>
            <p:cNvPr id="20" name="Egyenes összekötő 19"/>
            <p:cNvCxnSpPr/>
            <p:nvPr/>
          </p:nvCxnSpPr>
          <p:spPr>
            <a:xfrm>
              <a:off x="6727371" y="2220686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gyenes összekötő 21"/>
            <p:cNvCxnSpPr/>
            <p:nvPr/>
          </p:nvCxnSpPr>
          <p:spPr>
            <a:xfrm>
              <a:off x="6910251" y="2479270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gyenes összekötő 22"/>
            <p:cNvCxnSpPr/>
            <p:nvPr/>
          </p:nvCxnSpPr>
          <p:spPr>
            <a:xfrm>
              <a:off x="6583679" y="2587268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gyenes összekötő 23"/>
            <p:cNvCxnSpPr/>
            <p:nvPr/>
          </p:nvCxnSpPr>
          <p:spPr>
            <a:xfrm>
              <a:off x="6518365" y="1870514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gyenes összekötő 24"/>
            <p:cNvCxnSpPr/>
            <p:nvPr/>
          </p:nvCxnSpPr>
          <p:spPr>
            <a:xfrm>
              <a:off x="6727371" y="1775040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gyenes összekötő 25"/>
            <p:cNvCxnSpPr/>
            <p:nvPr/>
          </p:nvCxnSpPr>
          <p:spPr>
            <a:xfrm>
              <a:off x="6910251" y="1527111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Egyenes összekötő 26"/>
            <p:cNvCxnSpPr/>
            <p:nvPr/>
          </p:nvCxnSpPr>
          <p:spPr>
            <a:xfrm>
              <a:off x="6141372" y="2005512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gyenes összekötő 27"/>
            <p:cNvCxnSpPr/>
            <p:nvPr/>
          </p:nvCxnSpPr>
          <p:spPr>
            <a:xfrm>
              <a:off x="6156265" y="2489249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gyenes összekötő 28"/>
            <p:cNvCxnSpPr/>
            <p:nvPr/>
          </p:nvCxnSpPr>
          <p:spPr>
            <a:xfrm>
              <a:off x="6339145" y="3017189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Egyenes összekötő 35"/>
            <p:cNvCxnSpPr/>
            <p:nvPr/>
          </p:nvCxnSpPr>
          <p:spPr>
            <a:xfrm>
              <a:off x="5773782" y="1863955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gyenes összekötő 37"/>
            <p:cNvCxnSpPr/>
            <p:nvPr/>
          </p:nvCxnSpPr>
          <p:spPr>
            <a:xfrm>
              <a:off x="5878285" y="2357671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gyenes összekötő 38"/>
            <p:cNvCxnSpPr/>
            <p:nvPr/>
          </p:nvCxnSpPr>
          <p:spPr>
            <a:xfrm>
              <a:off x="5878285" y="2827131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877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307"/>
            <a:ext cx="9891365" cy="5281445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9976093" y="888861"/>
            <a:ext cx="1771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elfolyik</a:t>
            </a:r>
            <a:endParaRPr lang="hu-HU" sz="2400" b="1" dirty="0">
              <a:solidFill>
                <a:srgbClr val="C00000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10000712" y="2489660"/>
            <a:ext cx="202972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felmelegszik</a:t>
            </a:r>
            <a:endParaRPr lang="hu-HU" sz="2400" b="1" dirty="0">
              <a:solidFill>
                <a:srgbClr val="C00000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10012996" y="1937475"/>
            <a:ext cx="116891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felszáll</a:t>
            </a:r>
            <a:endParaRPr lang="hu-HU" sz="2400" b="1" dirty="0">
              <a:solidFill>
                <a:srgbClr val="C00000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9954570" y="415642"/>
            <a:ext cx="18485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felhőt </a:t>
            </a:r>
            <a:r>
              <a:rPr lang="hu-HU" sz="2400" b="1" dirty="0">
                <a:solidFill>
                  <a:srgbClr val="C00000"/>
                </a:solidFill>
              </a:rPr>
              <a:t>alkot</a:t>
            </a:r>
          </a:p>
        </p:txBody>
      </p:sp>
      <p:sp>
        <p:nvSpPr>
          <p:cNvPr id="8" name="Téglalap 7"/>
          <p:cNvSpPr/>
          <p:nvPr/>
        </p:nvSpPr>
        <p:spPr>
          <a:xfrm>
            <a:off x="10002845" y="3042305"/>
            <a:ext cx="89800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lehűl</a:t>
            </a:r>
            <a:endParaRPr lang="hu-HU" sz="2400" b="1" dirty="0">
              <a:solidFill>
                <a:srgbClr val="C00000"/>
              </a:solidFill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9986976" y="1435771"/>
            <a:ext cx="182774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C00000"/>
                </a:solidFill>
              </a:rPr>
              <a:t>kicsapódik</a:t>
            </a:r>
            <a:endParaRPr lang="hu-HU" sz="2400" b="1" dirty="0">
              <a:solidFill>
                <a:srgbClr val="C00000"/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15028" y="0"/>
            <a:ext cx="2573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solidFill>
                  <a:schemeClr val="bg1"/>
                </a:solidFill>
              </a:rPr>
              <a:t>A víz körforgása</a:t>
            </a:r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14" name="Nap 13"/>
          <p:cNvSpPr/>
          <p:nvPr/>
        </p:nvSpPr>
        <p:spPr>
          <a:xfrm>
            <a:off x="-63205" y="827885"/>
            <a:ext cx="914400" cy="91440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Felhő 14"/>
          <p:cNvSpPr/>
          <p:nvPr/>
        </p:nvSpPr>
        <p:spPr>
          <a:xfrm>
            <a:off x="3599499" y="1105473"/>
            <a:ext cx="1319349" cy="610102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Felhő 15"/>
          <p:cNvSpPr/>
          <p:nvPr/>
        </p:nvSpPr>
        <p:spPr>
          <a:xfrm>
            <a:off x="5590902" y="1010632"/>
            <a:ext cx="1319349" cy="610102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Felhő 16"/>
          <p:cNvSpPr/>
          <p:nvPr/>
        </p:nvSpPr>
        <p:spPr>
          <a:xfrm>
            <a:off x="1686514" y="1097239"/>
            <a:ext cx="1319349" cy="610102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43" name="Csoportba foglalás 42"/>
          <p:cNvGrpSpPr/>
          <p:nvPr/>
        </p:nvGrpSpPr>
        <p:grpSpPr>
          <a:xfrm>
            <a:off x="5773782" y="1527111"/>
            <a:ext cx="1136469" cy="1705252"/>
            <a:chOff x="5773782" y="1527111"/>
            <a:chExt cx="1136469" cy="1705252"/>
          </a:xfrm>
        </p:grpSpPr>
        <p:cxnSp>
          <p:nvCxnSpPr>
            <p:cNvPr id="20" name="Egyenes összekötő 19"/>
            <p:cNvCxnSpPr/>
            <p:nvPr/>
          </p:nvCxnSpPr>
          <p:spPr>
            <a:xfrm>
              <a:off x="6727371" y="2220686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gyenes összekötő 21"/>
            <p:cNvCxnSpPr/>
            <p:nvPr/>
          </p:nvCxnSpPr>
          <p:spPr>
            <a:xfrm>
              <a:off x="6910251" y="2479270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gyenes összekötő 22"/>
            <p:cNvCxnSpPr/>
            <p:nvPr/>
          </p:nvCxnSpPr>
          <p:spPr>
            <a:xfrm>
              <a:off x="6583679" y="2587268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gyenes összekötő 23"/>
            <p:cNvCxnSpPr/>
            <p:nvPr/>
          </p:nvCxnSpPr>
          <p:spPr>
            <a:xfrm>
              <a:off x="6518365" y="1870514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gyenes összekötő 24"/>
            <p:cNvCxnSpPr/>
            <p:nvPr/>
          </p:nvCxnSpPr>
          <p:spPr>
            <a:xfrm>
              <a:off x="6727371" y="1775040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gyenes összekötő 25"/>
            <p:cNvCxnSpPr/>
            <p:nvPr/>
          </p:nvCxnSpPr>
          <p:spPr>
            <a:xfrm>
              <a:off x="6910251" y="1527111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Egyenes összekötő 26"/>
            <p:cNvCxnSpPr/>
            <p:nvPr/>
          </p:nvCxnSpPr>
          <p:spPr>
            <a:xfrm>
              <a:off x="6141372" y="2005512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gyenes összekötő 27"/>
            <p:cNvCxnSpPr/>
            <p:nvPr/>
          </p:nvCxnSpPr>
          <p:spPr>
            <a:xfrm>
              <a:off x="6156265" y="2489249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gyenes összekötő 28"/>
            <p:cNvCxnSpPr/>
            <p:nvPr/>
          </p:nvCxnSpPr>
          <p:spPr>
            <a:xfrm>
              <a:off x="6339145" y="3017189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Egyenes összekötő 35"/>
            <p:cNvCxnSpPr/>
            <p:nvPr/>
          </p:nvCxnSpPr>
          <p:spPr>
            <a:xfrm>
              <a:off x="5773782" y="1863955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gyenes összekötő 37"/>
            <p:cNvCxnSpPr/>
            <p:nvPr/>
          </p:nvCxnSpPr>
          <p:spPr>
            <a:xfrm>
              <a:off x="5878285" y="2357671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gyenes összekötő 38"/>
            <p:cNvCxnSpPr/>
            <p:nvPr/>
          </p:nvCxnSpPr>
          <p:spPr>
            <a:xfrm>
              <a:off x="5878285" y="2827131"/>
              <a:ext cx="0" cy="215174"/>
            </a:xfrm>
            <a:prstGeom prst="line">
              <a:avLst/>
            </a:prstGeom>
            <a:ln w="28575">
              <a:solidFill>
                <a:srgbClr val="0070C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Egyenes összekötő nyíllal 9"/>
          <p:cNvCxnSpPr/>
          <p:nvPr/>
        </p:nvCxnSpPr>
        <p:spPr>
          <a:xfrm>
            <a:off x="537882" y="1620734"/>
            <a:ext cx="4127728" cy="2770848"/>
          </a:xfrm>
          <a:prstGeom prst="straightConnector1">
            <a:avLst/>
          </a:prstGeom>
          <a:ln w="28575">
            <a:solidFill>
              <a:srgbClr val="FFFF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gyenes összekötő nyíllal 29"/>
          <p:cNvCxnSpPr/>
          <p:nvPr/>
        </p:nvCxnSpPr>
        <p:spPr>
          <a:xfrm>
            <a:off x="777645" y="1527111"/>
            <a:ext cx="4419182" cy="2026203"/>
          </a:xfrm>
          <a:prstGeom prst="straightConnector1">
            <a:avLst/>
          </a:prstGeom>
          <a:ln w="28575">
            <a:solidFill>
              <a:srgbClr val="FFFF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nyíllal 30"/>
          <p:cNvCxnSpPr/>
          <p:nvPr/>
        </p:nvCxnSpPr>
        <p:spPr>
          <a:xfrm>
            <a:off x="393995" y="1620734"/>
            <a:ext cx="612334" cy="3858144"/>
          </a:xfrm>
          <a:prstGeom prst="straightConnector1">
            <a:avLst/>
          </a:prstGeom>
          <a:ln w="28575">
            <a:solidFill>
              <a:srgbClr val="FFFF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>
            <a:off x="360354" y="1621952"/>
            <a:ext cx="2955777" cy="3151985"/>
          </a:xfrm>
          <a:prstGeom prst="straightConnector1">
            <a:avLst/>
          </a:prstGeom>
          <a:ln w="28575">
            <a:solidFill>
              <a:srgbClr val="FFFF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95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-0.38269 2.22222E-6 C -0.55404 2.22222E-6 -0.76524 0.11342 -0.76524 0.20555 L -0.76524 0.41134 " pathEditMode="relative" rAng="0" ptsTypes="AAAA">
                                      <p:cBhvr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68" y="2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22222E-6 L -0.36549 -2.22222E-6 C -0.52917 -2.22222E-6 -0.73086 0.04283 -0.73086 0.07755 L -0.73086 0.15533 " pathEditMode="relative" rAng="0" ptsTypes="AAAA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49" y="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L -0.27865 -2.96296E-6 C -0.40352 -2.96296E-6 -0.55703 0.05185 -0.55703 0.09398 L -0.55703 0.1882 " pathEditMode="relative" rAng="0" ptsTypes="AAAA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52" y="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0.21302 -3.33333E-6 C -0.30872 -3.33333E-6 -0.42591 -0.06481 -0.42591 -0.11736 L -0.42591 -0.23356 " pathEditMode="relative" rAng="0" ptsTypes="AAAA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02" y="-1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19466 -4.07407E-6 C -0.28177 -4.07407E-6 -0.38906 0.02616 -0.38906 0.04746 L -0.38906 0.09514 " pathEditMode="relative" rAng="0" ptsTypes="AAAA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53" y="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44444E-6 L -0.13907 -4.44444E-6 C -0.20144 -4.44444E-6 -0.278 0.15162 -0.278 0.275 L -0.278 0.55047 " pathEditMode="relative" rAng="0" ptsTypes="AAAA">
                                      <p:cBhvr>
                                        <p:cTn id="6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06" y="2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48043" y="598150"/>
            <a:ext cx="11856721" cy="5293757"/>
          </a:xfrm>
          <a:prstGeom prst="rect">
            <a:avLst/>
          </a:prstGeom>
          <a:solidFill>
            <a:srgbClr val="DAF5FE"/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</a:pPr>
            <a:r>
              <a:rPr lang="hu-HU" sz="28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Számozással állítsd helyes sorrendbe a víz körforgásának menetét!</a:t>
            </a:r>
            <a:endParaRPr lang="hu-HU" sz="28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hu-HU" sz="28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_____ </a:t>
            </a:r>
            <a:r>
              <a:rPr lang="hu-HU" sz="28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levegő megtelik párával.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hu-HU" sz="28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_____ </a:t>
            </a:r>
            <a:r>
              <a:rPr lang="hu-HU" sz="28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víz csapadék formájában visszahullik a felszínre.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hu-HU" sz="28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_____ </a:t>
            </a:r>
            <a:r>
              <a:rPr lang="hu-HU" sz="28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felhőből a víz kicsapódik.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hu-HU" sz="28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_____ </a:t>
            </a:r>
            <a:r>
              <a:rPr lang="hu-HU" sz="28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csapadék egy része a földbe, másik része a vizeinkbe kerül.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hu-HU" sz="28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_____ </a:t>
            </a:r>
            <a:r>
              <a:rPr lang="hu-HU" sz="28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pára a magasban felhőt alkot.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hu-HU" sz="28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_____ </a:t>
            </a:r>
            <a:r>
              <a:rPr lang="hu-HU" sz="28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felszín vizei a Nap melegének hatására párolognak. </a:t>
            </a:r>
            <a:endParaRPr lang="hu-HU" sz="28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48043" y="91440"/>
            <a:ext cx="2715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dirty="0" smtClean="0">
                <a:solidFill>
                  <a:schemeClr val="bg1"/>
                </a:solidFill>
              </a:rPr>
              <a:t>Reflektálás - 5.sz.melléklet</a:t>
            </a:r>
            <a:endParaRPr lang="hu-HU" sz="1600" dirty="0">
              <a:solidFill>
                <a:schemeClr val="bg1"/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359955" y="5155119"/>
            <a:ext cx="546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rgbClr val="FF0000"/>
                </a:solidFill>
              </a:rPr>
              <a:t>1.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359955" y="428986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rgbClr val="FF0000"/>
                </a:solidFill>
              </a:rPr>
              <a:t>3.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359956" y="36705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</a:rPr>
              <a:t>6</a:t>
            </a:r>
            <a:r>
              <a:rPr lang="hu-HU" sz="2800" b="1" dirty="0" smtClean="0">
                <a:solidFill>
                  <a:srgbClr val="FF0000"/>
                </a:solidFill>
              </a:rPr>
              <a:t>.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359954" y="297918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</a:rPr>
              <a:t>4</a:t>
            </a:r>
            <a:r>
              <a:rPr lang="hu-HU" sz="2800" b="1" dirty="0" smtClean="0">
                <a:solidFill>
                  <a:srgbClr val="FF0000"/>
                </a:solidFill>
              </a:rPr>
              <a:t>.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359955" y="149462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rgbClr val="FF0000"/>
                </a:solidFill>
              </a:rPr>
              <a:t>2.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359954" y="223690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rgbClr val="FF0000"/>
                </a:solidFill>
              </a:rPr>
              <a:t>5.</a:t>
            </a:r>
            <a:r>
              <a:rPr lang="hu-HU" dirty="0" smtClean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4335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00741" y="678656"/>
            <a:ext cx="115824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/>
              <a:t>Válaszoljatok a kérdésekre</a:t>
            </a:r>
            <a:r>
              <a:rPr lang="hu-HU" sz="2800" b="1" dirty="0" smtClean="0"/>
              <a:t>!</a:t>
            </a:r>
          </a:p>
          <a:p>
            <a:endParaRPr lang="hu-HU" sz="2800" b="1" dirty="0"/>
          </a:p>
          <a:p>
            <a:pPr marL="457200" indent="-457200">
              <a:buFontTx/>
              <a:buChar char="-"/>
            </a:pPr>
            <a:r>
              <a:rPr lang="hu-HU" sz="3200" b="1" dirty="0" smtClean="0"/>
              <a:t>Mit </a:t>
            </a:r>
            <a:r>
              <a:rPr lang="hu-HU" sz="3200" b="1" dirty="0"/>
              <a:t>viszel magaddal a mai </a:t>
            </a:r>
            <a:r>
              <a:rPr lang="hu-HU" sz="3200" b="1" dirty="0" smtClean="0"/>
              <a:t>foglalkozásról</a:t>
            </a:r>
            <a:r>
              <a:rPr lang="hu-HU" sz="3200" b="1" dirty="0"/>
              <a:t>? </a:t>
            </a:r>
            <a:endParaRPr lang="hu-HU" sz="3200" b="1" dirty="0" smtClean="0"/>
          </a:p>
          <a:p>
            <a:endParaRPr lang="hu-HU" sz="3200" b="1" dirty="0"/>
          </a:p>
          <a:p>
            <a:pPr marL="457200" indent="-457200">
              <a:buFontTx/>
              <a:buChar char="-"/>
            </a:pPr>
            <a:r>
              <a:rPr lang="hu-HU" sz="3200" b="1" dirty="0" smtClean="0"/>
              <a:t>Mivel </a:t>
            </a:r>
            <a:r>
              <a:rPr lang="hu-HU" sz="3200" b="1" dirty="0"/>
              <a:t>lettél gazdagabb</a:t>
            </a:r>
            <a:r>
              <a:rPr lang="hu-HU" sz="3200" b="1" dirty="0" smtClean="0"/>
              <a:t>?</a:t>
            </a:r>
          </a:p>
          <a:p>
            <a:endParaRPr lang="hu-HU" sz="3200" b="1" dirty="0"/>
          </a:p>
          <a:p>
            <a:pPr marL="457200" indent="-457200">
              <a:buFontTx/>
              <a:buChar char="-"/>
            </a:pPr>
            <a:r>
              <a:rPr lang="hu-HU" sz="3200" b="1" dirty="0" smtClean="0"/>
              <a:t>Hogyan </a:t>
            </a:r>
            <a:r>
              <a:rPr lang="hu-HU" sz="3200" b="1" dirty="0"/>
              <a:t>tudtatok együttműködni a </a:t>
            </a:r>
            <a:r>
              <a:rPr lang="hu-HU" sz="3200" b="1" dirty="0" smtClean="0"/>
              <a:t>csoportban?</a:t>
            </a:r>
          </a:p>
          <a:p>
            <a:endParaRPr lang="hu-HU" sz="3200" b="1" dirty="0" smtClean="0"/>
          </a:p>
          <a:p>
            <a:pPr marL="457200" indent="-457200">
              <a:buFontTx/>
              <a:buChar char="-"/>
            </a:pPr>
            <a:r>
              <a:rPr lang="hu-HU" sz="3200" b="1" dirty="0" smtClean="0"/>
              <a:t>Mi </a:t>
            </a:r>
            <a:r>
              <a:rPr lang="hu-HU" sz="3200" b="1" dirty="0"/>
              <a:t>okozott nehézséget a </a:t>
            </a:r>
            <a:r>
              <a:rPr lang="hu-HU" sz="3200" b="1" dirty="0" smtClean="0"/>
              <a:t>foglalkozáson</a:t>
            </a:r>
            <a:r>
              <a:rPr lang="hu-HU" sz="3200" b="1" dirty="0"/>
              <a:t>?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08855" y="10450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Értékelés</a:t>
            </a:r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72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elet">
  <a:themeElements>
    <a:clrScheme name="Szele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zele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ele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84</TotalTime>
  <Words>316</Words>
  <Application>Microsoft Office PowerPoint</Application>
  <PresentationFormat>Szélesvásznú</PresentationFormat>
  <Paragraphs>66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Calibri</vt:lpstr>
      <vt:lpstr>Century Gothic</vt:lpstr>
      <vt:lpstr>Times New Roman</vt:lpstr>
      <vt:lpstr>Wingdings 3</vt:lpstr>
      <vt:lpstr>Szelet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Évfolyam  A víz</dc:title>
  <dc:creator>Mária Szalay</dc:creator>
  <cp:lastModifiedBy>bartha.ila@outlook.hu</cp:lastModifiedBy>
  <cp:revision>31</cp:revision>
  <dcterms:created xsi:type="dcterms:W3CDTF">2023-11-03T16:40:19Z</dcterms:created>
  <dcterms:modified xsi:type="dcterms:W3CDTF">2025-11-30T13:47:52Z</dcterms:modified>
</cp:coreProperties>
</file>