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60" r:id="rId3"/>
    <p:sldId id="266" r:id="rId4"/>
    <p:sldId id="261" r:id="rId5"/>
    <p:sldId id="262" r:id="rId6"/>
    <p:sldId id="264" r:id="rId7"/>
    <p:sldId id="267" r:id="rId8"/>
    <p:sldId id="263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éma alapján készült stílus 1 – 6. jelölőszín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A850D-4808-464F-861F-8A952191D821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8C2DD-D79D-482E-8CED-8F51EAF8BF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185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813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34739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15014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6308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502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8272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551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ctrTitle"/>
          </p:nvPr>
        </p:nvSpPr>
        <p:spPr>
          <a:xfrm>
            <a:off x="1524477" y="1123166"/>
            <a:ext cx="9143038" cy="2386481"/>
          </a:xfrm>
        </p:spPr>
        <p:txBody>
          <a:bodyPr anchor="b"/>
          <a:lstStyle>
            <a:lvl1pPr>
              <a:defRPr lang="hu-HU" sz="7256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Alcím 2"/>
          <p:cNvSpPr txBox="1">
            <a:spLocks noGrp="1"/>
          </p:cNvSpPr>
          <p:nvPr>
            <p:ph type="subTitle" idx="1"/>
          </p:nvPr>
        </p:nvSpPr>
        <p:spPr>
          <a:xfrm>
            <a:off x="1524477" y="3601788"/>
            <a:ext cx="9143038" cy="1656897"/>
          </a:xfrm>
        </p:spPr>
        <p:txBody>
          <a:bodyPr anchorCtr="1"/>
          <a:lstStyle>
            <a:lvl1pPr algn="ctr">
              <a:defRPr sz="2903"/>
            </a:lvl1pPr>
          </a:lstStyle>
          <a:p>
            <a:pPr lvl="0"/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F480D9-7284-493F-8D5C-096C06BAA5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0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10474-DFD2-4364-9E0F-660FE61D21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4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1364" y="1710665"/>
            <a:ext cx="10515838" cy="2851094"/>
          </a:xfrm>
        </p:spPr>
        <p:txBody>
          <a:bodyPr anchor="b"/>
          <a:lstStyle>
            <a:lvl1pPr>
              <a:defRPr lang="hu-HU" sz="7256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831364" y="4588644"/>
            <a:ext cx="10515838" cy="1501389"/>
          </a:xfrm>
        </p:spPr>
        <p:txBody>
          <a:bodyPr/>
          <a:lstStyle>
            <a:lvl1pPr>
              <a:defRPr sz="2903">
                <a:solidFill>
                  <a:srgbClr val="898989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2C77AC-377A-4C86-911C-768891801B4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3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608644" y="1605065"/>
            <a:ext cx="5393284" cy="397618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idx="2"/>
          </p:nvPr>
        </p:nvSpPr>
        <p:spPr>
          <a:xfrm>
            <a:off x="6186240" y="1605065"/>
            <a:ext cx="5395196" cy="397618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B0F075-0AA9-40E9-A7B5-BC431FCAFC9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4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364786"/>
            <a:ext cx="10515838" cy="1326669"/>
          </a:xfrm>
        </p:spPr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839039" y="1681857"/>
            <a:ext cx="5159038" cy="823648"/>
          </a:xfrm>
        </p:spPr>
        <p:txBody>
          <a:bodyPr anchor="b"/>
          <a:lstStyle>
            <a:lvl1pPr>
              <a:defRPr sz="2903" b="1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idx="2"/>
          </p:nvPr>
        </p:nvSpPr>
        <p:spPr>
          <a:xfrm>
            <a:off x="839039" y="2505518"/>
            <a:ext cx="5159038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 txBox="1">
            <a:spLocks noGrp="1"/>
          </p:cNvSpPr>
          <p:nvPr>
            <p:ph type="body" idx="3"/>
          </p:nvPr>
        </p:nvSpPr>
        <p:spPr>
          <a:xfrm>
            <a:off x="6172803" y="1681857"/>
            <a:ext cx="5182075" cy="823648"/>
          </a:xfrm>
        </p:spPr>
        <p:txBody>
          <a:bodyPr anchor="b"/>
          <a:lstStyle>
            <a:lvl1pPr>
              <a:defRPr sz="2903" b="1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 txBox="1">
            <a:spLocks noGrp="1"/>
          </p:cNvSpPr>
          <p:nvPr>
            <p:ph idx="4"/>
          </p:nvPr>
        </p:nvSpPr>
        <p:spPr>
          <a:xfrm>
            <a:off x="6172803" y="2505518"/>
            <a:ext cx="5182075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Élőláb helye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Dia számának helye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134D30-54EB-4869-BC8C-286D5FB89FD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9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Dátum helye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Élőláb helye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Dia számának helye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859E4F-B731-4977-B714-46E23277207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Élőláb hely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Dia számának helye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9BAE4A-F979-40F9-98B1-9821EC186CD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0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hu-HU" sz="3870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/>
            </a:lvl1pPr>
            <a:lvl2pPr>
              <a:defRPr sz="3386"/>
            </a:lvl2pPr>
            <a:lvl3pPr>
              <a:defRPr sz="2903"/>
            </a:lvl3pPr>
            <a:lvl4pPr>
              <a:defRPr sz="2419"/>
            </a:lvl4pPr>
            <a:lvl5pPr>
              <a:defRPr sz="2419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5A15D7-8A2C-46FF-8BDD-2287B9E69FD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5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hu-HU" sz="3870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Kép helye 2"/>
          <p:cNvSpPr txBox="1">
            <a:spLocks noGrp="1"/>
          </p:cNvSpPr>
          <p:nvPr>
            <p:ph type="pic"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hu-HU"/>
          </a:p>
        </p:txBody>
      </p:sp>
      <p:sp>
        <p:nvSpPr>
          <p:cNvPr id="4" name="Szöveg helye 3"/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98383-D34B-4425-873A-8BAB99F44B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8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121725-1596-4750-B2CB-4CC0CF448E8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0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 txBox="1">
            <a:spLocks noGrp="1"/>
          </p:cNvSpPr>
          <p:nvPr>
            <p:ph type="title" orient="vert"/>
          </p:nvPr>
        </p:nvSpPr>
        <p:spPr>
          <a:xfrm>
            <a:off x="8839685" y="272633"/>
            <a:ext cx="2741764" cy="5308617"/>
          </a:xfrm>
        </p:spPr>
        <p:txBody>
          <a:bodyPr vert="eaVert"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>
          <a:xfrm>
            <a:off x="608643" y="272633"/>
            <a:ext cx="8046717" cy="530861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8BA4DB-5487-4D66-A210-8DF7AE053D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 txBox="1">
            <a:spLocks noGrp="1"/>
          </p:cNvSpPr>
          <p:nvPr>
            <p:ph type="title"/>
          </p:nvPr>
        </p:nvSpPr>
        <p:spPr>
          <a:xfrm>
            <a:off x="609560" y="273418"/>
            <a:ext cx="10971688" cy="11446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609560" y="1604402"/>
            <a:ext cx="10971688" cy="397681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2"/>
          </p:nvPr>
        </p:nvSpPr>
        <p:spPr>
          <a:xfrm>
            <a:off x="609561" y="6246924"/>
            <a:ext cx="284012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3"/>
          </p:nvPr>
        </p:nvSpPr>
        <p:spPr>
          <a:xfrm>
            <a:off x="4169407" y="6246924"/>
            <a:ext cx="386418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4"/>
          </p:nvPr>
        </p:nvSpPr>
        <p:spPr>
          <a:xfrm>
            <a:off x="8741125" y="6246924"/>
            <a:ext cx="284012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C462A52E-BEB4-41BA-A55F-B64A0C94E96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1105875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5321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</p:titleStyle>
    <p:bodyStyle>
      <a:lvl1pPr marL="0" marR="0" lvl="0" indent="0" defTabSz="1105875" rtl="0" fontAlgn="auto" hangingPunct="0">
        <a:lnSpc>
          <a:spcPct val="100000"/>
        </a:lnSpc>
        <a:spcBef>
          <a:spcPts val="1711"/>
        </a:spcBef>
        <a:spcAft>
          <a:spcPts val="0"/>
        </a:spcAft>
        <a:buNone/>
        <a:tabLst/>
        <a:defRPr lang="hu-HU" sz="387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  <a:lvl2pPr marL="829407" marR="0" lvl="1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903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382344" marR="0" lvl="2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419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935282" marR="0" lvl="3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177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488220" marR="0" lvl="4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177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watch/?v=882328048589816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8423894" y="4930130"/>
            <a:ext cx="2844799" cy="619353"/>
          </a:xfrm>
          <a:prstGeom prst="rect">
            <a:avLst/>
          </a:prstGeom>
          <a:solidFill>
            <a:srgbClr val="92D050"/>
          </a:solidFill>
        </p:spPr>
        <p:txBody>
          <a:bodyPr/>
          <a:lstStyle>
            <a:lvl1pPr marL="0" marR="0" lvl="0" indent="0" algn="ct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21" b="0" i="0" u="none" strike="noStrike" kern="1200" cap="none" spc="0" baseline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  <a:ea typeface="Microsoft YaHei" pitchFamily="2"/>
              </a:defRPr>
            </a:lvl1pPr>
          </a:lstStyle>
          <a:p>
            <a:r>
              <a:rPr lang="hu-HU" sz="3200" b="1" dirty="0" smtClean="0">
                <a:solidFill>
                  <a:schemeClr val="tx1"/>
                </a:solidFill>
              </a:rPr>
              <a:t>10. foglalkozás</a:t>
            </a:r>
            <a:endParaRPr lang="hu-HU" sz="3200" b="1" dirty="0">
              <a:solidFill>
                <a:schemeClr val="tx1"/>
              </a:solidFill>
            </a:endParaRPr>
          </a:p>
        </p:txBody>
      </p:sp>
      <p:sp>
        <p:nvSpPr>
          <p:cNvPr id="6" name="Alcím 2"/>
          <p:cNvSpPr txBox="1">
            <a:spLocks/>
          </p:cNvSpPr>
          <p:nvPr/>
        </p:nvSpPr>
        <p:spPr>
          <a:xfrm>
            <a:off x="8423894" y="5736409"/>
            <a:ext cx="2921991" cy="581264"/>
          </a:xfrm>
          <a:prstGeom prst="rect">
            <a:avLst/>
          </a:prstGeom>
          <a:solidFill>
            <a:srgbClr val="92D050"/>
          </a:solidFill>
        </p:spPr>
        <p:txBody>
          <a:bodyPr>
            <a:normAutofit/>
          </a:bodyPr>
          <a:lstStyle>
            <a:lvl1pPr marL="0" marR="0" lvl="0" indent="0" defTabSz="1105875" rtl="0" fontAlgn="auto" hangingPunct="0">
              <a:lnSpc>
                <a:spcPct val="100000"/>
              </a:lnSpc>
              <a:spcBef>
                <a:spcPts val="1711"/>
              </a:spcBef>
              <a:spcAft>
                <a:spcPts val="0"/>
              </a:spcAft>
              <a:buNone/>
              <a:tabLst/>
              <a:defRPr lang="hu-HU" sz="3870" b="0" i="0" u="none" strike="noStrike" kern="1200" cap="none" spc="0" baseline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  <a:ea typeface="Microsoft YaHei" pitchFamily="2"/>
              </a:defRPr>
            </a:lvl1pPr>
            <a:lvl2pPr marL="829407" marR="0" lvl="1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903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382344" marR="0" lvl="2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1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935282" marR="0" lvl="3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177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488220" marR="0" lvl="4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177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3041157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4095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47033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99970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>
                <a:solidFill>
                  <a:schemeClr val="tx1"/>
                </a:solidFill>
              </a:rPr>
              <a:t>A Föld és az idő</a:t>
            </a:r>
            <a:endParaRPr lang="hu-HU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9900"/>
            <a:ext cx="4194494" cy="371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707890"/>
              </p:ext>
            </p:extLst>
          </p:nvPr>
        </p:nvGraphicFramePr>
        <p:xfrm>
          <a:off x="948260" y="1538514"/>
          <a:ext cx="9771380" cy="2869946"/>
        </p:xfrm>
        <a:graphic>
          <a:graphicData uri="http://schemas.openxmlformats.org/drawingml/2006/table">
            <a:tbl>
              <a:tblPr firstRow="1" firstCol="1" bandRow="1"/>
              <a:tblGrid>
                <a:gridCol w="9771380">
                  <a:extLst>
                    <a:ext uri="{9D8B030D-6E8A-4147-A177-3AD203B41FA5}">
                      <a16:colId xmlns:a16="http://schemas.microsoft.com/office/drawing/2014/main" val="1118898700"/>
                    </a:ext>
                  </a:extLst>
                </a:gridCol>
              </a:tblGrid>
              <a:tr h="11694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8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1nap   1hét    1hónap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877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8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hu-HU" sz="88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1év       </a:t>
                      </a:r>
                      <a:r>
                        <a:rPr lang="hu-HU" sz="88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évszak</a:t>
                      </a:r>
                      <a:endParaRPr lang="hu-H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145838"/>
                  </a:ext>
                </a:extLst>
              </a:tr>
            </a:tbl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333829" y="130629"/>
            <a:ext cx="2148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Csoportok: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36045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90286" y="290285"/>
            <a:ext cx="5718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Válogatás a  mennyiségek közül</a:t>
            </a:r>
            <a:endParaRPr lang="hu-HU" sz="2800" b="1" dirty="0"/>
          </a:p>
        </p:txBody>
      </p:sp>
      <p:sp>
        <p:nvSpPr>
          <p:cNvPr id="6" name="Téglalap 5"/>
          <p:cNvSpPr/>
          <p:nvPr/>
        </p:nvSpPr>
        <p:spPr>
          <a:xfrm>
            <a:off x="529771" y="2419190"/>
            <a:ext cx="4499430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365 nap  vagy 366 nap</a:t>
            </a:r>
          </a:p>
        </p:txBody>
      </p:sp>
      <p:sp>
        <p:nvSpPr>
          <p:cNvPr id="7" name="Téglalap 6"/>
          <p:cNvSpPr/>
          <p:nvPr/>
        </p:nvSpPr>
        <p:spPr>
          <a:xfrm>
            <a:off x="667656" y="1146406"/>
            <a:ext cx="177074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nap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1872342" y="-1961731"/>
            <a:ext cx="177074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/>
              <a:t>1 </a:t>
            </a:r>
            <a:r>
              <a:rPr lang="hu-HU" sz="3600" dirty="0" smtClean="0"/>
              <a:t>nap</a:t>
            </a:r>
            <a:endParaRPr lang="hu-HU" sz="3600" dirty="0"/>
          </a:p>
        </p:txBody>
      </p:sp>
      <p:sp>
        <p:nvSpPr>
          <p:cNvPr id="10" name="Téglalap 9"/>
          <p:cNvSpPr/>
          <p:nvPr/>
        </p:nvSpPr>
        <p:spPr>
          <a:xfrm>
            <a:off x="3100616" y="1147817"/>
            <a:ext cx="2278741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24 óra    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églalap 10"/>
          <p:cNvSpPr/>
          <p:nvPr/>
        </p:nvSpPr>
        <p:spPr>
          <a:xfrm>
            <a:off x="976081" y="3728531"/>
            <a:ext cx="492215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 vagy 29; 30; 31 nap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églalap 12"/>
          <p:cNvSpPr/>
          <p:nvPr/>
        </p:nvSpPr>
        <p:spPr>
          <a:xfrm>
            <a:off x="5384801" y="2419190"/>
            <a:ext cx="224971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évszak  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8211457" y="2343041"/>
            <a:ext cx="328385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nappal+ éjszaka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églalap 15"/>
          <p:cNvSpPr/>
          <p:nvPr/>
        </p:nvSpPr>
        <p:spPr>
          <a:xfrm>
            <a:off x="9220201" y="1061788"/>
            <a:ext cx="162559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 hét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églalap 14"/>
          <p:cNvSpPr/>
          <p:nvPr/>
        </p:nvSpPr>
        <p:spPr>
          <a:xfrm>
            <a:off x="6932388" y="1146406"/>
            <a:ext cx="162559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4 hét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églalap 16"/>
          <p:cNvSpPr/>
          <p:nvPr/>
        </p:nvSpPr>
        <p:spPr>
          <a:xfrm>
            <a:off x="9637483" y="3670240"/>
            <a:ext cx="2173513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hónap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églalap 17"/>
          <p:cNvSpPr/>
          <p:nvPr/>
        </p:nvSpPr>
        <p:spPr>
          <a:xfrm>
            <a:off x="6876144" y="3690563"/>
            <a:ext cx="2452917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negyed év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églalap 19"/>
          <p:cNvSpPr/>
          <p:nvPr/>
        </p:nvSpPr>
        <p:spPr>
          <a:xfrm>
            <a:off x="3149600" y="5039279"/>
            <a:ext cx="122645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tél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églalap 20"/>
          <p:cNvSpPr/>
          <p:nvPr/>
        </p:nvSpPr>
        <p:spPr>
          <a:xfrm>
            <a:off x="5089068" y="5039280"/>
            <a:ext cx="1618345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tavasz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églalap 21"/>
          <p:cNvSpPr/>
          <p:nvPr/>
        </p:nvSpPr>
        <p:spPr>
          <a:xfrm>
            <a:off x="7834080" y="5039280"/>
            <a:ext cx="122645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nyár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églalap 22"/>
          <p:cNvSpPr/>
          <p:nvPr/>
        </p:nvSpPr>
        <p:spPr>
          <a:xfrm>
            <a:off x="10226217" y="5039281"/>
            <a:ext cx="1226459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ősz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églalap 23"/>
          <p:cNvSpPr/>
          <p:nvPr/>
        </p:nvSpPr>
        <p:spPr>
          <a:xfrm>
            <a:off x="122463" y="4963347"/>
            <a:ext cx="2249714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 smtClean="0"/>
              <a:t>  </a:t>
            </a:r>
            <a:r>
              <a:rPr lang="hu-H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hónap   </a:t>
            </a:r>
            <a:endParaRPr lang="hu-H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79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áblázat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122963"/>
              </p:ext>
            </p:extLst>
          </p:nvPr>
        </p:nvGraphicFramePr>
        <p:xfrm>
          <a:off x="1973943" y="1422401"/>
          <a:ext cx="7707085" cy="3277940"/>
        </p:xfrm>
        <a:graphic>
          <a:graphicData uri="http://schemas.openxmlformats.org/drawingml/2006/table">
            <a:tbl>
              <a:tblPr firstRow="1" firstCol="1" bandRow="1">
                <a:tableStyleId>{327F97BB-C833-4FB7-BDE5-3F7075034690}</a:tableStyleId>
              </a:tblPr>
              <a:tblGrid>
                <a:gridCol w="7707085">
                  <a:extLst>
                    <a:ext uri="{9D8B030D-6E8A-4147-A177-3AD203B41FA5}">
                      <a16:colId xmlns:a16="http://schemas.microsoft.com/office/drawing/2014/main" val="688295568"/>
                    </a:ext>
                  </a:extLst>
                </a:gridCol>
              </a:tblGrid>
              <a:tr h="819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4000" dirty="0" smtClean="0">
                          <a:effectLst/>
                        </a:rPr>
                        <a:t>JANUÁR      FEBRUÁR   MÁRCIUS  </a:t>
                      </a:r>
                      <a:endParaRPr lang="hu-HU" sz="4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57" marR="46457" marT="0" marB="0"/>
                </a:tc>
                <a:extLst>
                  <a:ext uri="{0D108BD9-81ED-4DB2-BD59-A6C34878D82A}">
                    <a16:rowId xmlns:a16="http://schemas.microsoft.com/office/drawing/2014/main" val="2885994236"/>
                  </a:ext>
                </a:extLst>
              </a:tr>
              <a:tr h="819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4000" dirty="0" smtClean="0">
                          <a:effectLst/>
                        </a:rPr>
                        <a:t>ÁPRILIS       MÁJUS       JÚNIUS </a:t>
                      </a:r>
                      <a:endParaRPr lang="hu-HU" sz="4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57" marR="46457" marT="0" marB="0"/>
                </a:tc>
                <a:extLst>
                  <a:ext uri="{0D108BD9-81ED-4DB2-BD59-A6C34878D82A}">
                    <a16:rowId xmlns:a16="http://schemas.microsoft.com/office/drawing/2014/main" val="2949437761"/>
                  </a:ext>
                </a:extLst>
              </a:tr>
              <a:tr h="819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4000" dirty="0" smtClean="0">
                          <a:effectLst/>
                        </a:rPr>
                        <a:t>JÚLIUS    AUGUSZTUS  SZEPTEMBER</a:t>
                      </a:r>
                      <a:endParaRPr lang="hu-HU" sz="4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57" marR="46457" marT="0" marB="0"/>
                </a:tc>
                <a:extLst>
                  <a:ext uri="{0D108BD9-81ED-4DB2-BD59-A6C34878D82A}">
                    <a16:rowId xmlns:a16="http://schemas.microsoft.com/office/drawing/2014/main" val="4221815826"/>
                  </a:ext>
                </a:extLst>
              </a:tr>
              <a:tr h="8194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4000" dirty="0" smtClean="0">
                          <a:effectLst/>
                        </a:rPr>
                        <a:t>OKTÓBER  NOVEMBER   DECEMBER</a:t>
                      </a:r>
                      <a:endParaRPr lang="hu-HU" sz="4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57" marR="46457" marT="0" marB="0"/>
                </a:tc>
                <a:extLst>
                  <a:ext uri="{0D108BD9-81ED-4DB2-BD59-A6C34878D82A}">
                    <a16:rowId xmlns:a16="http://schemas.microsoft.com/office/drawing/2014/main" val="2910440297"/>
                  </a:ext>
                </a:extLst>
              </a:tr>
            </a:tbl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246743" y="217715"/>
            <a:ext cx="2627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 smtClean="0"/>
              <a:t>Születésnapok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339340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0"/>
            <a:ext cx="11088914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178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/>
          <p:nvPr/>
        </p:nvPicPr>
        <p:blipFill>
          <a:blip r:embed="rId3"/>
          <a:stretch>
            <a:fillRect/>
          </a:stretch>
        </p:blipFill>
        <p:spPr>
          <a:xfrm>
            <a:off x="3016159" y="0"/>
            <a:ext cx="5823042" cy="6858000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-1342571" y="232229"/>
            <a:ext cx="1611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Elemzés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368795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580588"/>
              </p:ext>
            </p:extLst>
          </p:nvPr>
        </p:nvGraphicFramePr>
        <p:xfrm>
          <a:off x="1712687" y="2404242"/>
          <a:ext cx="9013370" cy="490728"/>
        </p:xfrm>
        <a:graphic>
          <a:graphicData uri="http://schemas.openxmlformats.org/drawingml/2006/table">
            <a:tbl>
              <a:tblPr firstRow="1" firstCol="1" bandRow="1"/>
              <a:tblGrid>
                <a:gridCol w="9013370">
                  <a:extLst>
                    <a:ext uri="{9D8B030D-6E8A-4147-A177-3AD203B41FA5}">
                      <a16:colId xmlns:a16="http://schemas.microsoft.com/office/drawing/2014/main" val="2759664369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u-HU" sz="2800" u="sng" dirty="0">
                          <a:solidFill>
                            <a:srgbClr val="0563C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https://www.facebook.com/watch/?v=882328048589816</a:t>
                      </a:r>
                      <a:r>
                        <a:rPr lang="hu-HU" sz="2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hu-H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237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241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257" y="0"/>
            <a:ext cx="5109029" cy="670803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61257" y="232229"/>
            <a:ext cx="1720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Értékelés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16943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</TotalTime>
  <Words>97</Words>
  <Application>Microsoft Office PowerPoint</Application>
  <PresentationFormat>Szélesvásznú</PresentationFormat>
  <Paragraphs>37</Paragraphs>
  <Slides>8</Slides>
  <Notes>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7" baseType="lpstr">
      <vt:lpstr>Microsoft YaHei</vt:lpstr>
      <vt:lpstr>Arial</vt:lpstr>
      <vt:lpstr>Calibri</vt:lpstr>
      <vt:lpstr>Liberation Sans</vt:lpstr>
      <vt:lpstr>Liberation Serif</vt:lpstr>
      <vt:lpstr>Segoe UI</vt:lpstr>
      <vt:lpstr>Tahoma</vt:lpstr>
      <vt:lpstr>Times New Roman</vt:lpstr>
      <vt:lpstr>Default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Mária Szalay</dc:creator>
  <cp:lastModifiedBy>bartha.ila@outlook.hu</cp:lastModifiedBy>
  <cp:revision>106</cp:revision>
  <dcterms:created xsi:type="dcterms:W3CDTF">2024-10-22T09:16:44Z</dcterms:created>
  <dcterms:modified xsi:type="dcterms:W3CDTF">2025-12-10T08:32:01Z</dcterms:modified>
</cp:coreProperties>
</file>