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80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>
            <a:extLst>
              <a:ext uri="{FF2B5EF4-FFF2-40B4-BE49-F238E27FC236}">
                <a16:creationId xmlns:a16="http://schemas.microsoft.com/office/drawing/2014/main" id="{0F41381B-2398-40F9-8757-E5494BDC2F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51222" y="4911636"/>
            <a:ext cx="3526972" cy="1053736"/>
          </a:xfrm>
        </p:spPr>
        <p:txBody>
          <a:bodyPr>
            <a:noAutofit/>
          </a:bodyPr>
          <a:lstStyle/>
          <a:p>
            <a:r>
              <a:rPr lang="hu-HU" sz="3200" b="1" dirty="0" smtClean="0"/>
              <a:t>1. foglalkozás</a:t>
            </a:r>
            <a:endParaRPr lang="hu-HU" sz="3200" b="1" dirty="0"/>
          </a:p>
          <a:p>
            <a:r>
              <a:rPr lang="hu-HU" sz="3200" b="1" dirty="0" smtClean="0"/>
              <a:t>A </a:t>
            </a:r>
            <a:r>
              <a:rPr lang="hu-HU" sz="3200" b="1" dirty="0"/>
              <a:t>víz</a:t>
            </a:r>
          </a:p>
        </p:txBody>
      </p:sp>
      <p:pic>
        <p:nvPicPr>
          <p:cNvPr id="1026" name="Picture 2" descr="https://ttk.unideb.hu/sites/default/files/inline-images/K%C3%A9p2_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52" y="82277"/>
            <a:ext cx="3679583" cy="3261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1856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B55A23D-3257-4056-A3B1-D2A562062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1" y="106531"/>
            <a:ext cx="10315221" cy="6480699"/>
          </a:xfrm>
        </p:spPr>
        <p:txBody>
          <a:bodyPr>
            <a:noAutofit/>
          </a:bodyPr>
          <a:lstStyle/>
          <a:p>
            <a:pPr lvl="0" defTabSz="914400" fontAlgn="base">
              <a:spcBef>
                <a:spcPts val="0"/>
              </a:spcBef>
            </a:pPr>
            <a:r>
              <a:rPr lang="hu-HU" sz="2000" cap="none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Osvát Erzsébet: Csepp, csepp, esőcsepp</a:t>
            </a:r>
            <a:r>
              <a:rPr lang="hu-HU" sz="2000" cap="none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hu-HU" sz="2000" cap="none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hu-HU" sz="2000" cap="none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hu-HU" sz="2000" cap="none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hu-HU" sz="2000" cap="none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hu-HU" sz="2000" cap="none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Fut, fut a sok esőcsepp:</a:t>
            </a:r>
            <a:r>
              <a:rPr lang="hu-HU" sz="2000" cap="none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hu-HU" sz="2000" cap="none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hu-HU" sz="2000" cap="none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kicsi, kisebb, legkisebb.</a:t>
            </a:r>
            <a:r>
              <a:rPr lang="hu-HU" sz="2000" cap="none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hu-HU" sz="2000" cap="none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hu-HU" sz="2000" cap="none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Fut, fut, egymás</a:t>
            </a:r>
            <a:r>
              <a:rPr lang="hu-HU" sz="2000" cap="none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hu-HU" sz="2000" cap="none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hu-HU" sz="2000" cap="none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hegyén-hátán,</a:t>
            </a:r>
            <a:r>
              <a:rPr lang="hu-HU" sz="2000" cap="none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hu-HU" sz="2000" cap="none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hu-HU" sz="2000" cap="none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versenyt fut az</a:t>
            </a:r>
            <a:r>
              <a:rPr lang="hu-HU" sz="2000" cap="none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hu-HU" sz="2000" cap="none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hu-HU" sz="2000" cap="none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ablaktáblán.</a:t>
            </a:r>
            <a:r>
              <a:rPr lang="hu-HU" sz="2000" cap="none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hu-HU" sz="2000" cap="none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hu-HU" sz="2000" cap="none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hu-HU" sz="2000" cap="none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hu-HU" sz="2000" cap="none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hu-HU" sz="2000" cap="none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Kopog a sok esőcsepp:</a:t>
            </a:r>
            <a:r>
              <a:rPr lang="hu-HU" sz="2000" cap="none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hu-HU" sz="2000" cap="none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hu-HU" sz="2000" cap="none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kicsi, kisebb, legkisebb.</a:t>
            </a:r>
            <a:r>
              <a:rPr lang="hu-HU" sz="2000" cap="none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hu-HU" sz="2000" cap="none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hu-HU" sz="2000" cap="none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Kopogásuk</a:t>
            </a:r>
            <a:r>
              <a:rPr lang="hu-HU" sz="2000" cap="none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hu-HU" sz="2000" cap="none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hu-HU" sz="2000" cap="none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hallgatom.</a:t>
            </a:r>
            <a:r>
              <a:rPr lang="hu-HU" sz="2000" cap="none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hu-HU" sz="2000" cap="none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hu-HU" sz="2000" cap="none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Játszótér lett</a:t>
            </a:r>
            <a:r>
              <a:rPr lang="hu-HU" sz="2000" cap="none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hu-HU" sz="2000" cap="none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hu-HU" sz="2000" cap="none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ablakom.</a:t>
            </a:r>
            <a:r>
              <a:rPr lang="hu-HU" sz="2000" cap="none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hu-HU" sz="2000" cap="none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49396E74-F57A-4B1F-B191-799B277C36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6644" y="566877"/>
            <a:ext cx="4857750" cy="5363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843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99843E2F-153A-49CD-B593-29CF5E0478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685800"/>
            <a:ext cx="10981046" cy="5004786"/>
          </a:xfrm>
        </p:spPr>
        <p:txBody>
          <a:bodyPr/>
          <a:lstStyle/>
          <a:p>
            <a:r>
              <a:rPr lang="hu-HU" sz="3200" dirty="0"/>
              <a:t> </a:t>
            </a:r>
            <a:r>
              <a:rPr lang="hu-HU" sz="3200" dirty="0">
                <a:latin typeface="Arial" panose="020B0604020202020204" pitchFamily="34" charset="0"/>
                <a:cs typeface="Arial" panose="020B0604020202020204" pitchFamily="34" charset="0"/>
              </a:rPr>
              <a:t>színtelen</a:t>
            </a:r>
          </a:p>
          <a:p>
            <a:r>
              <a:rPr lang="hu-HU" sz="3200" dirty="0">
                <a:latin typeface="Arial" panose="020B0604020202020204" pitchFamily="34" charset="0"/>
                <a:cs typeface="Arial" panose="020B0604020202020204" pitchFamily="34" charset="0"/>
              </a:rPr>
              <a:t>szagtalan</a:t>
            </a:r>
          </a:p>
          <a:p>
            <a:r>
              <a:rPr lang="hu-HU" sz="3200" dirty="0">
                <a:latin typeface="Arial" panose="020B0604020202020204" pitchFamily="34" charset="0"/>
                <a:cs typeface="Arial" panose="020B0604020202020204" pitchFamily="34" charset="0"/>
              </a:rPr>
              <a:t>íztelen</a:t>
            </a:r>
          </a:p>
          <a:p>
            <a:r>
              <a:rPr lang="hu-HU" sz="3200" dirty="0">
                <a:latin typeface="Arial" panose="020B0604020202020204" pitchFamily="34" charset="0"/>
                <a:cs typeface="Arial" panose="020B0604020202020204" pitchFamily="34" charset="0"/>
              </a:rPr>
              <a:t>felszíne sima</a:t>
            </a:r>
          </a:p>
          <a:p>
            <a:r>
              <a:rPr lang="hu-HU" sz="3200" dirty="0">
                <a:latin typeface="Arial" panose="020B0604020202020204" pitchFamily="34" charset="0"/>
                <a:cs typeface="Arial" panose="020B0604020202020204" pitchFamily="34" charset="0"/>
              </a:rPr>
              <a:t>mindig lefelé folyik</a:t>
            </a:r>
          </a:p>
          <a:p>
            <a:endParaRPr lang="hu-HU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ACA585C0-5428-4237-89CB-870759BF60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1990" y="1076418"/>
            <a:ext cx="4343400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219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735E18D0-D29A-42E8-9D9E-56582A2424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4104" y="307577"/>
            <a:ext cx="2103302" cy="3133616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E47EFB8A-ED33-4B3A-A6CB-6C0812F231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4705" y="307577"/>
            <a:ext cx="2085013" cy="3121423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EEAE484D-C8E5-40E2-82E0-E2930059E3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4096" y="274582"/>
            <a:ext cx="3115326" cy="2828789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34E7D5AF-C120-43DF-8C78-30FC55400C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5313" y="3923619"/>
            <a:ext cx="3584759" cy="2402032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358F8A2F-AD16-4934-99FA-146375EB2F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7000" y="3923619"/>
            <a:ext cx="3584759" cy="2389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959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3E86C6C4-76EF-4877-87EE-307F8BDCAE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1" y="685800"/>
            <a:ext cx="10750227" cy="567061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hu-HU" sz="2400" b="1" dirty="0">
                <a:latin typeface="Arial" panose="020B0604020202020204" pitchFamily="34" charset="0"/>
                <a:cs typeface="Arial" panose="020B0604020202020204" pitchFamily="34" charset="0"/>
              </a:rPr>
              <a:t>Igaz – hamis állítások</a:t>
            </a:r>
          </a:p>
          <a:p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A tiszta ivóvíz átlátszó.___</a:t>
            </a:r>
          </a:p>
          <a:p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A tiszta ivóvíznek nincs szaga.___</a:t>
            </a:r>
          </a:p>
          <a:p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A tiszta ivóvíznek poshadt szaga van. ___</a:t>
            </a:r>
          </a:p>
          <a:p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A víz kifolyik az ujjaid közül. ___</a:t>
            </a:r>
          </a:p>
          <a:p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A tiszta ivóvíz sós ízű.___</a:t>
            </a:r>
          </a:p>
          <a:p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Az eső, az nem víz.___</a:t>
            </a:r>
          </a:p>
          <a:p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Minden élőlénynek szüksége van vízre.___</a:t>
            </a:r>
          </a:p>
          <a:p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A növények nem isznak, ezért nincs szükségük vízre. ___</a:t>
            </a:r>
          </a:p>
          <a:p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A vizet az ember csak ivásra használja.___</a:t>
            </a:r>
          </a:p>
          <a:p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A növények a gyökereiken keresztül veszik fel a vizet.___</a:t>
            </a:r>
          </a:p>
          <a:p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Az állatok nem találnak vizet a természetben.___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009642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CB9CB70F-C17A-40F0-9994-B2A35C47ED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4580" y="787939"/>
            <a:ext cx="3238500" cy="3238500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3EBC693E-7A7C-42AE-94EF-4B6BC2B1A3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7211" y="216439"/>
            <a:ext cx="5715000" cy="3810000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F635931C-5D23-42C8-82E2-3DF2FD246B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2370" y="2756287"/>
            <a:ext cx="2708429" cy="3885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805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7FA0A30E-E83F-425E-8BDE-58911261CD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89209" y="2517504"/>
            <a:ext cx="3587131" cy="2377436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F1151BB1-697A-47E5-92CB-6A856ACE7B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842" y="190500"/>
            <a:ext cx="4552812" cy="2789110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EB226A67-2416-4F7E-892C-273A5D041E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229" y="3684233"/>
            <a:ext cx="4512389" cy="3008259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C31C58E3-86EE-4C64-92D0-0796EF3532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84824" y="46715"/>
            <a:ext cx="3228975" cy="4848225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66B85E67-BA43-4A92-8D84-7984B3D2AB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2483" y="192322"/>
            <a:ext cx="3333857" cy="2220388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3B41B04B-A6BA-4F08-9ADE-303697B5EE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41833" y="4927849"/>
            <a:ext cx="2671500" cy="177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45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A886FA39-AD2A-49A6-9ACC-644E073AE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470517"/>
            <a:ext cx="10874514" cy="60989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7200" dirty="0">
                <a:latin typeface="Arial" panose="020B0604020202020204" pitchFamily="34" charset="0"/>
                <a:cs typeface="Arial" panose="020B0604020202020204" pitchFamily="34" charset="0"/>
              </a:rPr>
              <a:t>Víz nélkül nincs élet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3CFB3543-0DAB-4913-8665-F6587C3A2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7157" y="2021519"/>
            <a:ext cx="2000250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635523"/>
      </p:ext>
    </p:extLst>
  </p:cSld>
  <p:clrMapOvr>
    <a:masterClrMapping/>
  </p:clrMapOvr>
</p:sld>
</file>

<file path=ppt/theme/theme1.xml><?xml version="1.0" encoding="utf-8"?>
<a:theme xmlns:a="http://schemas.openxmlformats.org/drawingml/2006/main" name="Szelet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58</TotalTime>
  <Words>173</Words>
  <Application>Microsoft Office PowerPoint</Application>
  <PresentationFormat>Szélesvásznú</PresentationFormat>
  <Paragraphs>21</Paragraphs>
  <Slides>8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8</vt:i4>
      </vt:variant>
    </vt:vector>
  </HeadingPairs>
  <TitlesOfParts>
    <vt:vector size="14" baseType="lpstr">
      <vt:lpstr>Arial</vt:lpstr>
      <vt:lpstr>Calibri</vt:lpstr>
      <vt:lpstr>Century Gothic</vt:lpstr>
      <vt:lpstr>Times New Roman</vt:lpstr>
      <vt:lpstr>Wingdings 3</vt:lpstr>
      <vt:lpstr>Szelet</vt:lpstr>
      <vt:lpstr>PowerPoint-bemutató</vt:lpstr>
      <vt:lpstr>Osvát Erzsébet: Csepp, csepp, esőcsepp   Fut, fut a sok esőcsepp: kicsi, kisebb, legkisebb. Fut, fut, egymás hegyén-hátán, versenyt fut az ablaktáblán.   Kopog a sok esőcsepp: kicsi, kisebb, legkisebb. Kopogásuk hallgatom. Játszótér lett ablakom. 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MTA Közoktatás-fejlesztési Kutatási Pályázat-2022 „Kutatások az integrált természettudományos tudás és szemlélet kialakítására az általános iskola 1-4. évfolyamán”</dc:title>
  <dc:creator>RRF356</dc:creator>
  <cp:lastModifiedBy>Mária Szalay</cp:lastModifiedBy>
  <cp:revision>16</cp:revision>
  <dcterms:created xsi:type="dcterms:W3CDTF">2023-03-13T22:03:32Z</dcterms:created>
  <dcterms:modified xsi:type="dcterms:W3CDTF">2026-01-19T11:01:24Z</dcterms:modified>
</cp:coreProperties>
</file>